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64" r:id="rId2"/>
    <p:sldMasterId id="2147483781" r:id="rId3"/>
  </p:sldMasterIdLst>
  <p:notesMasterIdLst>
    <p:notesMasterId r:id="rId25"/>
  </p:notesMasterIdLst>
  <p:handoutMasterIdLst>
    <p:handoutMasterId r:id="rId26"/>
  </p:handoutMasterIdLst>
  <p:sldIdLst>
    <p:sldId id="937" r:id="rId4"/>
    <p:sldId id="923" r:id="rId5"/>
    <p:sldId id="945" r:id="rId6"/>
    <p:sldId id="889" r:id="rId7"/>
    <p:sldId id="810" r:id="rId8"/>
    <p:sldId id="901" r:id="rId9"/>
    <p:sldId id="929" r:id="rId10"/>
    <p:sldId id="815" r:id="rId11"/>
    <p:sldId id="920" r:id="rId12"/>
    <p:sldId id="918" r:id="rId13"/>
    <p:sldId id="931" r:id="rId14"/>
    <p:sldId id="941" r:id="rId15"/>
    <p:sldId id="876" r:id="rId16"/>
    <p:sldId id="877" r:id="rId17"/>
    <p:sldId id="857" r:id="rId18"/>
    <p:sldId id="818" r:id="rId19"/>
    <p:sldId id="908" r:id="rId20"/>
    <p:sldId id="910" r:id="rId21"/>
    <p:sldId id="900" r:id="rId22"/>
    <p:sldId id="938" r:id="rId23"/>
    <p:sldId id="823" r:id="rId24"/>
  </p:sldIdLst>
  <p:sldSz cx="13817600" cy="7772400"/>
  <p:notesSz cx="6858000" cy="5486400"/>
  <p:defaultTextStyle>
    <a:defPPr>
      <a:defRPr lang="en-US"/>
    </a:defPPr>
    <a:lvl1pPr marL="0" algn="l" defTabSz="509115" rtl="0" eaLnBrk="1" latinLnBrk="0" hangingPunct="1">
      <a:defRPr sz="2000" kern="1200">
        <a:solidFill>
          <a:schemeClr val="tx1"/>
        </a:solidFill>
        <a:latin typeface="+mn-lt"/>
        <a:ea typeface="+mn-ea"/>
        <a:cs typeface="+mn-cs"/>
      </a:defRPr>
    </a:lvl1pPr>
    <a:lvl2pPr marL="509115" algn="l" defTabSz="509115" rtl="0" eaLnBrk="1" latinLnBrk="0" hangingPunct="1">
      <a:defRPr sz="2000" kern="1200">
        <a:solidFill>
          <a:schemeClr val="tx1"/>
        </a:solidFill>
        <a:latin typeface="+mn-lt"/>
        <a:ea typeface="+mn-ea"/>
        <a:cs typeface="+mn-cs"/>
      </a:defRPr>
    </a:lvl2pPr>
    <a:lvl3pPr marL="1018228" algn="l" defTabSz="509115" rtl="0" eaLnBrk="1" latinLnBrk="0" hangingPunct="1">
      <a:defRPr sz="2000" kern="1200">
        <a:solidFill>
          <a:schemeClr val="tx1"/>
        </a:solidFill>
        <a:latin typeface="+mn-lt"/>
        <a:ea typeface="+mn-ea"/>
        <a:cs typeface="+mn-cs"/>
      </a:defRPr>
    </a:lvl3pPr>
    <a:lvl4pPr marL="1527344" algn="l" defTabSz="509115" rtl="0" eaLnBrk="1" latinLnBrk="0" hangingPunct="1">
      <a:defRPr sz="2000" kern="1200">
        <a:solidFill>
          <a:schemeClr val="tx1"/>
        </a:solidFill>
        <a:latin typeface="+mn-lt"/>
        <a:ea typeface="+mn-ea"/>
        <a:cs typeface="+mn-cs"/>
      </a:defRPr>
    </a:lvl4pPr>
    <a:lvl5pPr marL="2036458" algn="l" defTabSz="509115" rtl="0" eaLnBrk="1" latinLnBrk="0" hangingPunct="1">
      <a:defRPr sz="2000" kern="1200">
        <a:solidFill>
          <a:schemeClr val="tx1"/>
        </a:solidFill>
        <a:latin typeface="+mn-lt"/>
        <a:ea typeface="+mn-ea"/>
        <a:cs typeface="+mn-cs"/>
      </a:defRPr>
    </a:lvl5pPr>
    <a:lvl6pPr marL="2545574" algn="l" defTabSz="509115" rtl="0" eaLnBrk="1" latinLnBrk="0" hangingPunct="1">
      <a:defRPr sz="2000" kern="1200">
        <a:solidFill>
          <a:schemeClr val="tx1"/>
        </a:solidFill>
        <a:latin typeface="+mn-lt"/>
        <a:ea typeface="+mn-ea"/>
        <a:cs typeface="+mn-cs"/>
      </a:defRPr>
    </a:lvl6pPr>
    <a:lvl7pPr marL="3054686" algn="l" defTabSz="509115" rtl="0" eaLnBrk="1" latinLnBrk="0" hangingPunct="1">
      <a:defRPr sz="2000" kern="1200">
        <a:solidFill>
          <a:schemeClr val="tx1"/>
        </a:solidFill>
        <a:latin typeface="+mn-lt"/>
        <a:ea typeface="+mn-ea"/>
        <a:cs typeface="+mn-cs"/>
      </a:defRPr>
    </a:lvl7pPr>
    <a:lvl8pPr marL="3563802" algn="l" defTabSz="509115" rtl="0" eaLnBrk="1" latinLnBrk="0" hangingPunct="1">
      <a:defRPr sz="2000" kern="1200">
        <a:solidFill>
          <a:schemeClr val="tx1"/>
        </a:solidFill>
        <a:latin typeface="+mn-lt"/>
        <a:ea typeface="+mn-ea"/>
        <a:cs typeface="+mn-cs"/>
      </a:defRPr>
    </a:lvl8pPr>
    <a:lvl9pPr marL="4072914" algn="l" defTabSz="50911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ram Sharma Mailthody" initials="VSM" lastIdx="7" clrIdx="0">
    <p:extLst>
      <p:ext uri="{19B8F6BF-5375-455C-9EA6-DF929625EA0E}">
        <p15:presenceInfo xmlns:p15="http://schemas.microsoft.com/office/powerpoint/2012/main" userId="a0099af6805f670b" providerId="Windows Live"/>
      </p:ext>
    </p:extLst>
  </p:cmAuthor>
  <p:cmAuthor id="2" name="Guest User" initials="GU" lastIdx="8"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3C5"/>
    <a:srgbClr val="F2602F"/>
    <a:srgbClr val="65D7FF"/>
    <a:srgbClr val="FFC000"/>
    <a:srgbClr val="00BFFA"/>
    <a:srgbClr val="00B0F0"/>
    <a:srgbClr val="FFFFFF"/>
    <a:srgbClr val="00B050"/>
    <a:srgbClr val="E84A27"/>
    <a:srgbClr val="C5E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9FB1E-569D-4BB7-B622-B11824A8C13E}" v="26758" dt="2019-10-14T00:27:24.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00" autoAdjust="0"/>
  </p:normalViewPr>
  <p:slideViewPr>
    <p:cSldViewPr snapToGrid="0">
      <p:cViewPr varScale="1">
        <p:scale>
          <a:sx n="63" d="100"/>
          <a:sy n="63" d="100"/>
        </p:scale>
        <p:origin x="1110" y="84"/>
      </p:cViewPr>
      <p:guideLst>
        <p:guide orient="horz" pos="2448"/>
        <p:guide pos="435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shar\Box%20Sync\Personal\Education\QualsPrep\Presentation\diagra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a0099af6805f670b/OLD/IITB%20FILES/diagram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a0099af6805f670b/OLD/IITB%20FILES/diagram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a0099af6805f670b/OLD/IITB%20FILES/diagram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a0099af6805f670b/OLD/IITB%20FILES/diagram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a0099af6805f670b/OLD/IITB%20FILES/diagram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Motivation!$C$12</c:f>
              <c:strCache>
                <c:ptCount val="1"/>
                <c:pt idx="0">
                  <c:v>Compute</c:v>
                </c:pt>
              </c:strCache>
            </c:strRef>
          </c:tx>
          <c:spPr>
            <a:solidFill>
              <a:srgbClr val="00B050"/>
            </a:solidFill>
            <a:ln>
              <a:solidFill>
                <a:schemeClr val="tx1"/>
              </a:solidFill>
            </a:ln>
            <a:effectLst/>
          </c:spPr>
          <c:invertIfNegative val="0"/>
          <c:cat>
            <c:multiLvlStrRef>
              <c:f>Motivation!$A$13:$B$22</c:f>
              <c:multiLvlStrCache>
                <c:ptCount val="10"/>
                <c:lvl>
                  <c:pt idx="0">
                    <c:v>Pascal</c:v>
                  </c:pt>
                  <c:pt idx="1">
                    <c:v>Volta</c:v>
                  </c:pt>
                  <c:pt idx="2">
                    <c:v>Pascal</c:v>
                  </c:pt>
                  <c:pt idx="3">
                    <c:v>Volta</c:v>
                  </c:pt>
                  <c:pt idx="4">
                    <c:v>Pascal</c:v>
                  </c:pt>
                  <c:pt idx="5">
                    <c:v>Volta</c:v>
                  </c:pt>
                  <c:pt idx="6">
                    <c:v>Pascal</c:v>
                  </c:pt>
                  <c:pt idx="7">
                    <c:v>Volta</c:v>
                  </c:pt>
                  <c:pt idx="8">
                    <c:v>Pascal</c:v>
                  </c:pt>
                  <c:pt idx="9">
                    <c:v>Volta</c:v>
                  </c:pt>
                </c:lvl>
                <c:lvl>
                  <c:pt idx="0">
                    <c:v>ReID</c:v>
                  </c:pt>
                  <c:pt idx="2">
                    <c:v>MIR</c:v>
                  </c:pt>
                  <c:pt idx="4">
                    <c:v>ESTP</c:v>
                  </c:pt>
                  <c:pt idx="6">
                    <c:v>TIR</c:v>
                  </c:pt>
                  <c:pt idx="8">
                    <c:v>TextQA</c:v>
                  </c:pt>
                </c:lvl>
              </c:multiLvlStrCache>
            </c:multiLvlStrRef>
          </c:cat>
          <c:val>
            <c:numRef>
              <c:f>Motivation!$C$13:$C$22</c:f>
              <c:numCache>
                <c:formatCode>General</c:formatCode>
                <c:ptCount val="10"/>
                <c:pt idx="0">
                  <c:v>196.21</c:v>
                </c:pt>
                <c:pt idx="1">
                  <c:v>131.63999999999999</c:v>
                </c:pt>
                <c:pt idx="2">
                  <c:v>7.13</c:v>
                </c:pt>
                <c:pt idx="3">
                  <c:v>6.58</c:v>
                </c:pt>
                <c:pt idx="4">
                  <c:v>22.56</c:v>
                </c:pt>
                <c:pt idx="5">
                  <c:v>20.58</c:v>
                </c:pt>
                <c:pt idx="6">
                  <c:v>3.93</c:v>
                </c:pt>
                <c:pt idx="7">
                  <c:v>3.43</c:v>
                </c:pt>
                <c:pt idx="8">
                  <c:v>4.68</c:v>
                </c:pt>
                <c:pt idx="9">
                  <c:v>3.4</c:v>
                </c:pt>
              </c:numCache>
            </c:numRef>
          </c:val>
          <c:extLst>
            <c:ext xmlns:c16="http://schemas.microsoft.com/office/drawing/2014/chart" uri="{C3380CC4-5D6E-409C-BE32-E72D297353CC}">
              <c16:uniqueId val="{00000000-A0AA-41AB-A1EA-3F5EDF8DD0E4}"/>
            </c:ext>
          </c:extLst>
        </c:ser>
        <c:ser>
          <c:idx val="1"/>
          <c:order val="1"/>
          <c:tx>
            <c:strRef>
              <c:f>Motivation!$D$12</c:f>
              <c:strCache>
                <c:ptCount val="1"/>
                <c:pt idx="0">
                  <c:v>CPU2GPUTx</c:v>
                </c:pt>
              </c:strCache>
            </c:strRef>
          </c:tx>
          <c:spPr>
            <a:solidFill>
              <a:srgbClr val="434E5F"/>
            </a:solidFill>
            <a:ln>
              <a:solidFill>
                <a:schemeClr val="tx1"/>
              </a:solidFill>
            </a:ln>
            <a:effectLst/>
          </c:spPr>
          <c:invertIfNegative val="0"/>
          <c:cat>
            <c:multiLvlStrRef>
              <c:f>Motivation!$A$13:$B$22</c:f>
              <c:multiLvlStrCache>
                <c:ptCount val="10"/>
                <c:lvl>
                  <c:pt idx="0">
                    <c:v>Pascal</c:v>
                  </c:pt>
                  <c:pt idx="1">
                    <c:v>Volta</c:v>
                  </c:pt>
                  <c:pt idx="2">
                    <c:v>Pascal</c:v>
                  </c:pt>
                  <c:pt idx="3">
                    <c:v>Volta</c:v>
                  </c:pt>
                  <c:pt idx="4">
                    <c:v>Pascal</c:v>
                  </c:pt>
                  <c:pt idx="5">
                    <c:v>Volta</c:v>
                  </c:pt>
                  <c:pt idx="6">
                    <c:v>Pascal</c:v>
                  </c:pt>
                  <c:pt idx="7">
                    <c:v>Volta</c:v>
                  </c:pt>
                  <c:pt idx="8">
                    <c:v>Pascal</c:v>
                  </c:pt>
                  <c:pt idx="9">
                    <c:v>Volta</c:v>
                  </c:pt>
                </c:lvl>
                <c:lvl>
                  <c:pt idx="0">
                    <c:v>ReID</c:v>
                  </c:pt>
                  <c:pt idx="2">
                    <c:v>MIR</c:v>
                  </c:pt>
                  <c:pt idx="4">
                    <c:v>ESTP</c:v>
                  </c:pt>
                  <c:pt idx="6">
                    <c:v>TIR</c:v>
                  </c:pt>
                  <c:pt idx="8">
                    <c:v>TextQA</c:v>
                  </c:pt>
                </c:lvl>
              </c:multiLvlStrCache>
            </c:multiLvlStrRef>
          </c:cat>
          <c:val>
            <c:numRef>
              <c:f>Motivation!$D$13:$D$22</c:f>
              <c:numCache>
                <c:formatCode>General</c:formatCode>
                <c:ptCount val="10"/>
                <c:pt idx="0">
                  <c:v>7.7899799999999999</c:v>
                </c:pt>
                <c:pt idx="1">
                  <c:v>7.7899799999999999</c:v>
                </c:pt>
                <c:pt idx="2">
                  <c:v>8.5050000000000008</c:v>
                </c:pt>
                <c:pt idx="3">
                  <c:v>8.5050000000000008</c:v>
                </c:pt>
                <c:pt idx="4">
                  <c:v>67.674999999999997</c:v>
                </c:pt>
                <c:pt idx="5">
                  <c:v>67.935000000000002</c:v>
                </c:pt>
                <c:pt idx="6">
                  <c:v>8.4700000000000006</c:v>
                </c:pt>
                <c:pt idx="7">
                  <c:v>8.52</c:v>
                </c:pt>
                <c:pt idx="8">
                  <c:v>9.0679999999999996</c:v>
                </c:pt>
                <c:pt idx="9">
                  <c:v>9.0670000000000002</c:v>
                </c:pt>
              </c:numCache>
            </c:numRef>
          </c:val>
          <c:extLst>
            <c:ext xmlns:c16="http://schemas.microsoft.com/office/drawing/2014/chart" uri="{C3380CC4-5D6E-409C-BE32-E72D297353CC}">
              <c16:uniqueId val="{00000001-A0AA-41AB-A1EA-3F5EDF8DD0E4}"/>
            </c:ext>
          </c:extLst>
        </c:ser>
        <c:ser>
          <c:idx val="2"/>
          <c:order val="2"/>
          <c:tx>
            <c:strRef>
              <c:f>Motivation!$E$12</c:f>
              <c:strCache>
                <c:ptCount val="1"/>
                <c:pt idx="0">
                  <c:v>SSD IO</c:v>
                </c:pt>
              </c:strCache>
            </c:strRef>
          </c:tx>
          <c:spPr>
            <a:solidFill>
              <a:srgbClr val="E84A27"/>
            </a:solidFill>
            <a:ln>
              <a:solidFill>
                <a:schemeClr val="tx1"/>
              </a:solidFill>
            </a:ln>
            <a:effectLst/>
          </c:spPr>
          <c:invertIfNegative val="0"/>
          <c:cat>
            <c:multiLvlStrRef>
              <c:f>Motivation!$A$13:$B$22</c:f>
              <c:multiLvlStrCache>
                <c:ptCount val="10"/>
                <c:lvl>
                  <c:pt idx="0">
                    <c:v>Pascal</c:v>
                  </c:pt>
                  <c:pt idx="1">
                    <c:v>Volta</c:v>
                  </c:pt>
                  <c:pt idx="2">
                    <c:v>Pascal</c:v>
                  </c:pt>
                  <c:pt idx="3">
                    <c:v>Volta</c:v>
                  </c:pt>
                  <c:pt idx="4">
                    <c:v>Pascal</c:v>
                  </c:pt>
                  <c:pt idx="5">
                    <c:v>Volta</c:v>
                  </c:pt>
                  <c:pt idx="6">
                    <c:v>Pascal</c:v>
                  </c:pt>
                  <c:pt idx="7">
                    <c:v>Volta</c:v>
                  </c:pt>
                  <c:pt idx="8">
                    <c:v>Pascal</c:v>
                  </c:pt>
                  <c:pt idx="9">
                    <c:v>Volta</c:v>
                  </c:pt>
                </c:lvl>
                <c:lvl>
                  <c:pt idx="0">
                    <c:v>ReID</c:v>
                  </c:pt>
                  <c:pt idx="2">
                    <c:v>MIR</c:v>
                  </c:pt>
                  <c:pt idx="4">
                    <c:v>ESTP</c:v>
                  </c:pt>
                  <c:pt idx="6">
                    <c:v>TIR</c:v>
                  </c:pt>
                  <c:pt idx="8">
                    <c:v>TextQA</c:v>
                  </c:pt>
                </c:lvl>
              </c:multiLvlStrCache>
            </c:multiLvlStrRef>
          </c:cat>
          <c:val>
            <c:numRef>
              <c:f>Motivation!$E$13:$E$22</c:f>
              <c:numCache>
                <c:formatCode>General</c:formatCode>
                <c:ptCount val="10"/>
                <c:pt idx="0">
                  <c:v>114.87</c:v>
                </c:pt>
                <c:pt idx="1">
                  <c:v>179.4402</c:v>
                </c:pt>
                <c:pt idx="2">
                  <c:v>160.297</c:v>
                </c:pt>
                <c:pt idx="3">
                  <c:v>160.84700000000001</c:v>
                </c:pt>
                <c:pt idx="4">
                  <c:v>1397.48</c:v>
                </c:pt>
                <c:pt idx="5">
                  <c:v>1397.48</c:v>
                </c:pt>
                <c:pt idx="6">
                  <c:v>189.60499999999999</c:v>
                </c:pt>
                <c:pt idx="7">
                  <c:v>190.05500000000001</c:v>
                </c:pt>
                <c:pt idx="8">
                  <c:v>124.202</c:v>
                </c:pt>
                <c:pt idx="9">
                  <c:v>124.202</c:v>
                </c:pt>
              </c:numCache>
            </c:numRef>
          </c:val>
          <c:extLst>
            <c:ext xmlns:c16="http://schemas.microsoft.com/office/drawing/2014/chart" uri="{C3380CC4-5D6E-409C-BE32-E72D297353CC}">
              <c16:uniqueId val="{00000002-A0AA-41AB-A1EA-3F5EDF8DD0E4}"/>
            </c:ext>
          </c:extLst>
        </c:ser>
        <c:dLbls>
          <c:showLegendKey val="0"/>
          <c:showVal val="0"/>
          <c:showCatName val="0"/>
          <c:showSerName val="0"/>
          <c:showPercent val="0"/>
          <c:showBubbleSize val="0"/>
        </c:dLbls>
        <c:gapWidth val="180"/>
        <c:overlap val="100"/>
        <c:axId val="715807016"/>
        <c:axId val="715805376"/>
      </c:barChart>
      <c:catAx>
        <c:axId val="71580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5805376"/>
        <c:crosses val="autoZero"/>
        <c:auto val="1"/>
        <c:lblAlgn val="ctr"/>
        <c:lblOffset val="100"/>
        <c:noMultiLvlLbl val="0"/>
      </c:catAx>
      <c:valAx>
        <c:axId val="715805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a:t>Time in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5807016"/>
        <c:crosses val="autoZero"/>
        <c:crossBetween val="between"/>
      </c:valAx>
      <c:spPr>
        <a:noFill/>
        <a:ln w="22225">
          <a:solidFill>
            <a:schemeClr val="tx1">
              <a:alpha val="99000"/>
            </a:schemeClr>
          </a:solid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[diagrams.xlsx]performance!$I$31</c:f>
              <c:strCache>
                <c:ptCount val="1"/>
                <c:pt idx="0">
                  <c:v>Wimpy Cores</c:v>
                </c:pt>
              </c:strCache>
            </c:strRef>
          </c:tx>
          <c:spPr>
            <a:solidFill>
              <a:schemeClr val="accent1"/>
            </a:solidFill>
            <a:ln>
              <a:noFill/>
            </a:ln>
            <a:effectLst/>
          </c:spPr>
          <c:invertIfNegative val="0"/>
          <c:cat>
            <c:strRef>
              <c:f>[diagrams.xlsx]performance!$H$32:$H$36</c:f>
              <c:strCache>
                <c:ptCount val="5"/>
                <c:pt idx="0">
                  <c:v>ReID</c:v>
                </c:pt>
                <c:pt idx="1">
                  <c:v>MIR</c:v>
                </c:pt>
                <c:pt idx="2">
                  <c:v>ESTP</c:v>
                </c:pt>
                <c:pt idx="3">
                  <c:v>TIR</c:v>
                </c:pt>
                <c:pt idx="4">
                  <c:v>TextQA</c:v>
                </c:pt>
              </c:strCache>
            </c:strRef>
          </c:cat>
          <c:val>
            <c:numRef>
              <c:f>[diagrams.xlsx]performance!$I$32:$I$36</c:f>
            </c:numRef>
          </c:val>
          <c:extLst>
            <c:ext xmlns:c16="http://schemas.microsoft.com/office/drawing/2014/chart" uri="{C3380CC4-5D6E-409C-BE32-E72D297353CC}">
              <c16:uniqueId val="{00000000-3D1F-4F48-B224-5A80586465C4}"/>
            </c:ext>
          </c:extLst>
        </c:ser>
        <c:ser>
          <c:idx val="1"/>
          <c:order val="1"/>
          <c:tx>
            <c:strRef>
              <c:f>[diagrams.xlsx]performance!$J$31</c:f>
              <c:strCache>
                <c:ptCount val="1"/>
                <c:pt idx="0">
                  <c:v>SSDLevel</c:v>
                </c:pt>
              </c:strCache>
            </c:strRef>
          </c:tx>
          <c:spPr>
            <a:solidFill>
              <a:srgbClr val="E84A27"/>
            </a:solidFill>
            <a:ln>
              <a:solidFill>
                <a:schemeClr val="tx1"/>
              </a:solidFill>
            </a:ln>
            <a:effectLst/>
          </c:spPr>
          <c:invertIfNegative val="0"/>
          <c:cat>
            <c:strRef>
              <c:f>[diagrams.xlsx]performance!$H$32:$H$36</c:f>
              <c:strCache>
                <c:ptCount val="5"/>
                <c:pt idx="0">
                  <c:v>ReID</c:v>
                </c:pt>
                <c:pt idx="1">
                  <c:v>MIR</c:v>
                </c:pt>
                <c:pt idx="2">
                  <c:v>ESTP</c:v>
                </c:pt>
                <c:pt idx="3">
                  <c:v>TIR</c:v>
                </c:pt>
                <c:pt idx="4">
                  <c:v>TextQA</c:v>
                </c:pt>
              </c:strCache>
            </c:strRef>
          </c:cat>
          <c:val>
            <c:numRef>
              <c:f>[diagrams.xlsx]performance!$J$32:$J$36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1-3D1F-4F48-B224-5A80586465C4}"/>
            </c:ext>
          </c:extLst>
        </c:ser>
        <c:ser>
          <c:idx val="2"/>
          <c:order val="2"/>
          <c:tx>
            <c:strRef>
              <c:f>[diagrams.xlsx]performance!$K$31</c:f>
              <c:strCache>
                <c:ptCount val="1"/>
                <c:pt idx="0">
                  <c:v>ChannelLevel</c:v>
                </c:pt>
              </c:strCache>
            </c:strRef>
          </c:tx>
          <c:spPr>
            <a:solidFill>
              <a:srgbClr val="00B0F0"/>
            </a:solidFill>
            <a:ln>
              <a:solidFill>
                <a:schemeClr val="tx1"/>
              </a:solidFill>
            </a:ln>
            <a:effectLst/>
          </c:spPr>
          <c:invertIfNegative val="0"/>
          <c:cat>
            <c:strRef>
              <c:f>[diagrams.xlsx]performance!$H$32:$H$36</c:f>
              <c:strCache>
                <c:ptCount val="5"/>
                <c:pt idx="0">
                  <c:v>ReID</c:v>
                </c:pt>
                <c:pt idx="1">
                  <c:v>MIR</c:v>
                </c:pt>
                <c:pt idx="2">
                  <c:v>ESTP</c:v>
                </c:pt>
                <c:pt idx="3">
                  <c:v>TIR</c:v>
                </c:pt>
                <c:pt idx="4">
                  <c:v>TextQA</c:v>
                </c:pt>
              </c:strCache>
            </c:strRef>
          </c:cat>
          <c:val>
            <c:numRef>
              <c:f>[diagrams.xlsx]performance!$K$32:$K$36</c:f>
              <c:numCache>
                <c:formatCode>General</c:formatCode>
                <c:ptCount val="5"/>
                <c:pt idx="0">
                  <c:v>43.555555555555557</c:v>
                </c:pt>
                <c:pt idx="1">
                  <c:v>25.8125</c:v>
                </c:pt>
                <c:pt idx="2">
                  <c:v>22.305084745762713</c:v>
                </c:pt>
                <c:pt idx="3">
                  <c:v>24.272727272727273</c:v>
                </c:pt>
                <c:pt idx="4">
                  <c:v>44.349999999999994</c:v>
                </c:pt>
              </c:numCache>
            </c:numRef>
          </c:val>
          <c:extLst>
            <c:ext xmlns:c16="http://schemas.microsoft.com/office/drawing/2014/chart" uri="{C3380CC4-5D6E-409C-BE32-E72D297353CC}">
              <c16:uniqueId val="{00000002-3D1F-4F48-B224-5A80586465C4}"/>
            </c:ext>
          </c:extLst>
        </c:ser>
        <c:ser>
          <c:idx val="3"/>
          <c:order val="3"/>
          <c:tx>
            <c:strRef>
              <c:f>[diagrams.xlsx]performance!$L$31</c:f>
              <c:strCache>
                <c:ptCount val="1"/>
                <c:pt idx="0">
                  <c:v>ChipLevel</c:v>
                </c:pt>
              </c:strCache>
            </c:strRef>
          </c:tx>
          <c:spPr>
            <a:solidFill>
              <a:srgbClr val="FFC000"/>
            </a:solidFill>
            <a:ln>
              <a:solidFill>
                <a:schemeClr val="tx1"/>
              </a:solidFill>
            </a:ln>
            <a:effectLst/>
          </c:spPr>
          <c:invertIfNegative val="0"/>
          <c:cat>
            <c:strRef>
              <c:f>[diagrams.xlsx]performance!$H$32:$H$36</c:f>
              <c:strCache>
                <c:ptCount val="5"/>
                <c:pt idx="0">
                  <c:v>ReID</c:v>
                </c:pt>
                <c:pt idx="1">
                  <c:v>MIR</c:v>
                </c:pt>
                <c:pt idx="2">
                  <c:v>ESTP</c:v>
                </c:pt>
                <c:pt idx="3">
                  <c:v>TIR</c:v>
                </c:pt>
                <c:pt idx="4">
                  <c:v>TextQA</c:v>
                </c:pt>
              </c:strCache>
            </c:strRef>
          </c:cat>
          <c:val>
            <c:numRef>
              <c:f>[diagrams.xlsx]performance!$L$32:$L$36</c:f>
              <c:numCache>
                <c:formatCode>General</c:formatCode>
                <c:ptCount val="5"/>
                <c:pt idx="1">
                  <c:v>3.15625</c:v>
                </c:pt>
                <c:pt idx="2">
                  <c:v>3.2203389830508473</c:v>
                </c:pt>
                <c:pt idx="3">
                  <c:v>3.3409090909090908</c:v>
                </c:pt>
                <c:pt idx="4">
                  <c:v>11.549999999999999</c:v>
                </c:pt>
              </c:numCache>
            </c:numRef>
          </c:val>
          <c:extLst>
            <c:ext xmlns:c16="http://schemas.microsoft.com/office/drawing/2014/chart" uri="{C3380CC4-5D6E-409C-BE32-E72D297353CC}">
              <c16:uniqueId val="{00000003-3D1F-4F48-B224-5A80586465C4}"/>
            </c:ext>
          </c:extLst>
        </c:ser>
        <c:dLbls>
          <c:showLegendKey val="0"/>
          <c:showVal val="0"/>
          <c:showCatName val="0"/>
          <c:showSerName val="0"/>
          <c:showPercent val="0"/>
          <c:showBubbleSize val="0"/>
        </c:dLbls>
        <c:gapWidth val="219"/>
        <c:overlap val="-27"/>
        <c:axId val="484559943"/>
        <c:axId val="484562439"/>
      </c:barChart>
      <c:catAx>
        <c:axId val="484559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4562439"/>
        <c:crossesAt val="0.5"/>
        <c:auto val="1"/>
        <c:lblAlgn val="ctr"/>
        <c:lblOffset val="100"/>
        <c:noMultiLvlLbl val="0"/>
      </c:catAx>
      <c:valAx>
        <c:axId val="484562439"/>
        <c:scaling>
          <c:logBase val="2"/>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b="1"/>
                  <a:t>Speed Up</a:t>
                </a:r>
              </a:p>
            </c:rich>
          </c:tx>
          <c:overlay val="0"/>
          <c:spPr>
            <a:noFill/>
            <a:ln>
              <a:noFill/>
            </a:ln>
            <a:effectLst/>
          </c:spPr>
          <c:txPr>
            <a:bodyPr rot="-5400000" spcFirstLastPara="1" vertOverflow="ellipsis" vert="horz" wrap="square" anchor="ctr" anchorCtr="1"/>
            <a:lstStyle/>
            <a:p>
              <a:pPr>
                <a:defRPr lang="en-US"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4559943"/>
        <c:crosses val="autoZero"/>
        <c:crossBetween val="between"/>
      </c:valAx>
      <c:spPr>
        <a:noFill/>
        <a:ln w="19050">
          <a:solidFill>
            <a:schemeClr val="tx1"/>
          </a:solidFill>
        </a:ln>
        <a:effectLst/>
      </c:spPr>
    </c:plotArea>
    <c:legend>
      <c:legendPos val="t"/>
      <c:layout>
        <c:manualLayout>
          <c:xMode val="edge"/>
          <c:yMode val="edge"/>
          <c:x val="0.28139101800517513"/>
          <c:y val="1.8137972845883643E-2"/>
          <c:w val="0.49260595869394314"/>
          <c:h val="7.163356724653433E-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19050">
      <a:noFill/>
    </a:ln>
    <a:effectLst/>
  </c:spPr>
  <c:txPr>
    <a:bodyPr/>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574698175696"/>
          <c:y val="9.6371340986956766E-2"/>
          <c:w val="0.80907523349087918"/>
          <c:h val="0.72240397908276721"/>
        </c:manualLayout>
      </c:layout>
      <c:barChart>
        <c:barDir val="col"/>
        <c:grouping val="clustered"/>
        <c:varyColors val="0"/>
        <c:ser>
          <c:idx val="4"/>
          <c:order val="0"/>
          <c:tx>
            <c:strRef>
              <c:f>[diagrams.xlsx]performance!$B$4</c:f>
              <c:strCache>
                <c:ptCount val="1"/>
                <c:pt idx="0">
                  <c:v>Traditonal</c:v>
                </c:pt>
              </c:strCache>
            </c:strRef>
          </c:tx>
          <c:spPr>
            <a:solidFill>
              <a:srgbClr val="FFC000"/>
            </a:solidFill>
            <a:ln>
              <a:solidFill>
                <a:schemeClr val="tx1"/>
              </a:solidFill>
            </a:ln>
            <a:effectLst/>
          </c:spPr>
          <c:invertIfNegative val="0"/>
          <c:val>
            <c:numRef>
              <c:f>[diagrams.xlsx]performance!$B$5:$B$9</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1D47-442B-82A1-86ED8398453F}"/>
            </c:ext>
          </c:extLst>
        </c:ser>
        <c:ser>
          <c:idx val="0"/>
          <c:order val="1"/>
          <c:tx>
            <c:strRef>
              <c:f>[diagrams.xlsx]performance!$C$4</c:f>
              <c:strCache>
                <c:ptCount val="1"/>
                <c:pt idx="0">
                  <c:v>Wimpy Cores</c:v>
                </c:pt>
              </c:strCache>
            </c:strRef>
          </c:tx>
          <c:spPr>
            <a:solidFill>
              <a:srgbClr val="F2602F"/>
            </a:solidFill>
            <a:ln>
              <a:solidFill>
                <a:schemeClr val="tx1"/>
              </a:solid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[diagrams.xlsx]performance!$C$5:$C$9</c:f>
              <c:numCache>
                <c:formatCode>General</c:formatCode>
                <c:ptCount val="5"/>
                <c:pt idx="0">
                  <c:v>4.0000000000000001E-3</c:v>
                </c:pt>
                <c:pt idx="1">
                  <c:v>2.0299999999999999E-2</c:v>
                </c:pt>
                <c:pt idx="2">
                  <c:v>3.5799999999999998E-2</c:v>
                </c:pt>
                <c:pt idx="3">
                  <c:v>2.7779999999999999E-2</c:v>
                </c:pt>
                <c:pt idx="4">
                  <c:v>8.8200000000000001E-2</c:v>
                </c:pt>
              </c:numCache>
            </c:numRef>
          </c:val>
          <c:extLst>
            <c:ext xmlns:c16="http://schemas.microsoft.com/office/drawing/2014/chart" uri="{C3380CC4-5D6E-409C-BE32-E72D297353CC}">
              <c16:uniqueId val="{00000001-1D47-442B-82A1-86ED8398453F}"/>
            </c:ext>
          </c:extLst>
        </c:ser>
        <c:ser>
          <c:idx val="1"/>
          <c:order val="2"/>
          <c:tx>
            <c:strRef>
              <c:f>[diagrams.xlsx]performance!$D$4</c:f>
              <c:strCache>
                <c:ptCount val="1"/>
                <c:pt idx="0">
                  <c:v>SSDLevel</c:v>
                </c:pt>
              </c:strCache>
            </c:strRef>
          </c:tx>
          <c:spPr>
            <a:solidFill>
              <a:schemeClr val="accent2"/>
            </a:solidFill>
            <a:ln>
              <a:no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[diagrams.xlsx]performance!$D$5:$D$9</c:f>
            </c:numRef>
          </c:val>
          <c:extLst>
            <c:ext xmlns:c16="http://schemas.microsoft.com/office/drawing/2014/chart" uri="{C3380CC4-5D6E-409C-BE32-E72D297353CC}">
              <c16:uniqueId val="{00000002-1D47-442B-82A1-86ED8398453F}"/>
            </c:ext>
          </c:extLst>
        </c:ser>
        <c:ser>
          <c:idx val="2"/>
          <c:order val="3"/>
          <c:tx>
            <c:strRef>
              <c:f>[diagrams.xlsx]performance!$E$4</c:f>
              <c:strCache>
                <c:ptCount val="1"/>
                <c:pt idx="0">
                  <c:v>DeepStore</c:v>
                </c:pt>
              </c:strCache>
            </c:strRef>
          </c:tx>
          <c:spPr>
            <a:solidFill>
              <a:srgbClr val="00B0F0"/>
            </a:solidFill>
            <a:ln>
              <a:solidFill>
                <a:schemeClr val="tx1"/>
              </a:solid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[diagrams.xlsx]performance!$E$5:$E$9</c:f>
              <c:numCache>
                <c:formatCode>General</c:formatCode>
                <c:ptCount val="5"/>
                <c:pt idx="0">
                  <c:v>3.92</c:v>
                </c:pt>
                <c:pt idx="1">
                  <c:v>8.26</c:v>
                </c:pt>
                <c:pt idx="2">
                  <c:v>13.16</c:v>
                </c:pt>
                <c:pt idx="3">
                  <c:v>10.68</c:v>
                </c:pt>
                <c:pt idx="4">
                  <c:v>17.739999999999998</c:v>
                </c:pt>
              </c:numCache>
            </c:numRef>
          </c:val>
          <c:extLst>
            <c:ext xmlns:c16="http://schemas.microsoft.com/office/drawing/2014/chart" uri="{C3380CC4-5D6E-409C-BE32-E72D297353CC}">
              <c16:uniqueId val="{00000003-1D47-442B-82A1-86ED8398453F}"/>
            </c:ext>
          </c:extLst>
        </c:ser>
        <c:ser>
          <c:idx val="3"/>
          <c:order val="4"/>
          <c:tx>
            <c:strRef>
              <c:f>[diagrams.xlsx]performance!$F$4</c:f>
              <c:strCache>
                <c:ptCount val="1"/>
                <c:pt idx="0">
                  <c:v>ChipLevel</c:v>
                </c:pt>
              </c:strCache>
            </c:strRef>
          </c:tx>
          <c:spPr>
            <a:solidFill>
              <a:schemeClr val="accent4"/>
            </a:solidFill>
            <a:ln>
              <a:no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[diagrams.xlsx]performance!$F$5:$F$9</c:f>
            </c:numRef>
          </c:val>
          <c:extLst>
            <c:ext xmlns:c16="http://schemas.microsoft.com/office/drawing/2014/chart" uri="{C3380CC4-5D6E-409C-BE32-E72D297353CC}">
              <c16:uniqueId val="{00000004-1D47-442B-82A1-86ED8398453F}"/>
            </c:ext>
          </c:extLst>
        </c:ser>
        <c:dLbls>
          <c:showLegendKey val="0"/>
          <c:showVal val="0"/>
          <c:showCatName val="0"/>
          <c:showSerName val="0"/>
          <c:showPercent val="0"/>
          <c:showBubbleSize val="0"/>
        </c:dLbls>
        <c:gapWidth val="219"/>
        <c:overlap val="-27"/>
        <c:axId val="316508760"/>
        <c:axId val="316514008"/>
      </c:barChart>
      <c:catAx>
        <c:axId val="31650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514008"/>
        <c:crossesAt val="4.000000000000001E-3"/>
        <c:auto val="1"/>
        <c:lblAlgn val="ctr"/>
        <c:lblOffset val="100"/>
        <c:noMultiLvlLbl val="0"/>
      </c:catAx>
      <c:valAx>
        <c:axId val="316514008"/>
        <c:scaling>
          <c:logBase val="2"/>
          <c:orientation val="minMax"/>
          <c:max val="32"/>
          <c:min val="1.5625000000000003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b="1"/>
                  <a:t>Speed Up</a:t>
                </a:r>
              </a:p>
            </c:rich>
          </c:tx>
          <c:overlay val="0"/>
          <c:spPr>
            <a:noFill/>
            <a:ln>
              <a:noFill/>
            </a:ln>
            <a:effectLst/>
          </c:spPr>
          <c:txPr>
            <a:bodyPr rot="-5400000" spcFirstLastPara="1" vertOverflow="ellipsis" vert="horz" wrap="square" anchor="ctr" anchorCtr="1"/>
            <a:lstStyle/>
            <a:p>
              <a:pPr>
                <a:defRPr lang="en-US"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508760"/>
        <c:crosses val="autoZero"/>
        <c:crossBetween val="between"/>
      </c:valAx>
      <c:spPr>
        <a:noFill/>
        <a:ln w="19050">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lang="en-US"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574698175696"/>
          <c:y val="0.15512292909530737"/>
          <c:w val="0.80907523349087918"/>
          <c:h val="0.66365250243352381"/>
        </c:manualLayout>
      </c:layout>
      <c:barChart>
        <c:barDir val="col"/>
        <c:grouping val="clustered"/>
        <c:varyColors val="0"/>
        <c:ser>
          <c:idx val="4"/>
          <c:order val="0"/>
          <c:tx>
            <c:strRef>
              <c:f>[diagrams.xlsx]perfwatt_wimpycores!$B$4</c:f>
              <c:strCache>
                <c:ptCount val="1"/>
                <c:pt idx="0">
                  <c:v>Traditional</c:v>
                </c:pt>
              </c:strCache>
            </c:strRef>
          </c:tx>
          <c:spPr>
            <a:solidFill>
              <a:srgbClr val="FFC000"/>
            </a:solidFill>
            <a:ln>
              <a:solidFill>
                <a:schemeClr val="tx1"/>
              </a:solidFill>
            </a:ln>
            <a:effectLst/>
          </c:spPr>
          <c:invertIfNegative val="0"/>
          <c:val>
            <c:numRef>
              <c:f>[diagrams.xlsx]perfwatt_wimpycores!$B$5:$B$9</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886C-4DCB-963F-083F14F2BFAA}"/>
            </c:ext>
          </c:extLst>
        </c:ser>
        <c:ser>
          <c:idx val="0"/>
          <c:order val="1"/>
          <c:tx>
            <c:strRef>
              <c:f>[diagrams.xlsx]perfwatt_wimpycores!$C$4</c:f>
              <c:strCache>
                <c:ptCount val="1"/>
                <c:pt idx="0">
                  <c:v>Wimpy Cores</c:v>
                </c:pt>
              </c:strCache>
            </c:strRef>
          </c:tx>
          <c:spPr>
            <a:solidFill>
              <a:srgbClr val="F2602F"/>
            </a:solidFill>
            <a:ln>
              <a:solidFill>
                <a:schemeClr val="tx1"/>
              </a:solidFill>
            </a:ln>
            <a:effectLst/>
          </c:spPr>
          <c:invertIfNegative val="0"/>
          <c:dLbls>
            <c:dLbl>
              <c:idx val="0"/>
              <c:numFmt formatCode="#,##0.0000" sourceLinked="0"/>
              <c:spPr>
                <a:noFill/>
                <a:ln>
                  <a:noFill/>
                </a:ln>
                <a:effectLst/>
              </c:spPr>
              <c:txPr>
                <a:bodyPr rot="-540000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86C-4DCB-963F-083F14F2BFAA}"/>
                </c:ext>
              </c:extLst>
            </c:dLbl>
            <c:dLbl>
              <c:idx val="1"/>
              <c:delete val="1"/>
              <c:extLst>
                <c:ext xmlns:c15="http://schemas.microsoft.com/office/drawing/2012/chart" uri="{CE6537A1-D6FC-4f65-9D91-7224C49458BB}"/>
                <c:ext xmlns:c16="http://schemas.microsoft.com/office/drawing/2014/chart" uri="{C3380CC4-5D6E-409C-BE32-E72D297353CC}">
                  <c16:uniqueId val="{00000008-886C-4DCB-963F-083F14F2BFAA}"/>
                </c:ext>
              </c:extLst>
            </c:dLbl>
            <c:dLbl>
              <c:idx val="2"/>
              <c:delete val="1"/>
              <c:extLst>
                <c:ext xmlns:c15="http://schemas.microsoft.com/office/drawing/2012/chart" uri="{CE6537A1-D6FC-4f65-9D91-7224C49458BB}"/>
                <c:ext xmlns:c16="http://schemas.microsoft.com/office/drawing/2014/chart" uri="{C3380CC4-5D6E-409C-BE32-E72D297353CC}">
                  <c16:uniqueId val="{00000007-886C-4DCB-963F-083F14F2BFAA}"/>
                </c:ext>
              </c:extLst>
            </c:dLbl>
            <c:dLbl>
              <c:idx val="3"/>
              <c:delete val="1"/>
              <c:extLst>
                <c:ext xmlns:c15="http://schemas.microsoft.com/office/drawing/2012/chart" uri="{CE6537A1-D6FC-4f65-9D91-7224C49458BB}"/>
                <c:ext xmlns:c16="http://schemas.microsoft.com/office/drawing/2014/chart" uri="{C3380CC4-5D6E-409C-BE32-E72D297353CC}">
                  <c16:uniqueId val="{00000006-886C-4DCB-963F-083F14F2BFAA}"/>
                </c:ext>
              </c:extLst>
            </c:dLbl>
            <c:dLbl>
              <c:idx val="4"/>
              <c:delete val="1"/>
              <c:extLst>
                <c:ext xmlns:c15="http://schemas.microsoft.com/office/drawing/2012/chart" uri="{CE6537A1-D6FC-4f65-9D91-7224C49458BB}"/>
                <c:ext xmlns:c16="http://schemas.microsoft.com/office/drawing/2014/chart" uri="{C3380CC4-5D6E-409C-BE32-E72D297353CC}">
                  <c16:uniqueId val="{00000005-886C-4DCB-963F-083F14F2BFAA}"/>
                </c:ext>
              </c:extLst>
            </c:dLbl>
            <c:numFmt formatCode="#,##0.0000" sourceLinked="0"/>
            <c:spPr>
              <a:noFill/>
              <a:ln>
                <a:noFill/>
              </a:ln>
              <a:effectLst/>
            </c:spPr>
            <c:txPr>
              <a:bodyPr rot="-540000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[diagrams.xlsx]perfwatt_wimpycores!$A$5:$A$9</c:f>
              <c:strCache>
                <c:ptCount val="5"/>
                <c:pt idx="0">
                  <c:v>ReID</c:v>
                </c:pt>
                <c:pt idx="1">
                  <c:v>MIR</c:v>
                </c:pt>
                <c:pt idx="2">
                  <c:v>ESTP</c:v>
                </c:pt>
                <c:pt idx="3">
                  <c:v>TIR</c:v>
                </c:pt>
                <c:pt idx="4">
                  <c:v>TextQA</c:v>
                </c:pt>
              </c:strCache>
            </c:strRef>
          </c:cat>
          <c:val>
            <c:numRef>
              <c:f>[diagrams.xlsx]perfwatt_wimpycores!$C$5:$C$9</c:f>
              <c:numCache>
                <c:formatCode>General</c:formatCode>
                <c:ptCount val="5"/>
                <c:pt idx="0">
                  <c:v>5.1356426669999997E-4</c:v>
                </c:pt>
                <c:pt idx="1">
                  <c:v>1.590309767E-3</c:v>
                </c:pt>
                <c:pt idx="2">
                  <c:v>2.0319279970000001E-3</c:v>
                </c:pt>
                <c:pt idx="3">
                  <c:v>1.7080249479999999E-3</c:v>
                </c:pt>
                <c:pt idx="4">
                  <c:v>2.4541994199999998E-3</c:v>
                </c:pt>
              </c:numCache>
            </c:numRef>
          </c:val>
          <c:extLst>
            <c:ext xmlns:c16="http://schemas.microsoft.com/office/drawing/2014/chart" uri="{C3380CC4-5D6E-409C-BE32-E72D297353CC}">
              <c16:uniqueId val="{00000001-886C-4DCB-963F-083F14F2BFAA}"/>
            </c:ext>
          </c:extLst>
        </c:ser>
        <c:ser>
          <c:idx val="1"/>
          <c:order val="2"/>
          <c:tx>
            <c:strRef>
              <c:f>[diagrams.xlsx]performance!$D$4</c:f>
              <c:strCache>
                <c:ptCount val="1"/>
                <c:pt idx="0">
                  <c:v>SSDLevel</c:v>
                </c:pt>
              </c:strCache>
            </c:strRef>
          </c:tx>
          <c:spPr>
            <a:solidFill>
              <a:schemeClr val="accent2"/>
            </a:solidFill>
            <a:ln>
              <a:no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[diagrams.xlsx]performance!$D$5:$D$9</c:f>
            </c:numRef>
          </c:val>
          <c:extLst>
            <c:ext xmlns:c16="http://schemas.microsoft.com/office/drawing/2014/chart" uri="{C3380CC4-5D6E-409C-BE32-E72D297353CC}">
              <c16:uniqueId val="{00000002-886C-4DCB-963F-083F14F2BFAA}"/>
            </c:ext>
          </c:extLst>
        </c:ser>
        <c:ser>
          <c:idx val="2"/>
          <c:order val="3"/>
          <c:tx>
            <c:strRef>
              <c:f>[diagrams.xlsx]perfwatt_wimpycores!$E$4</c:f>
              <c:strCache>
                <c:ptCount val="1"/>
                <c:pt idx="0">
                  <c:v>DeepStore</c:v>
                </c:pt>
              </c:strCache>
            </c:strRef>
          </c:tx>
          <c:spPr>
            <a:solidFill>
              <a:srgbClr val="00BFFA"/>
            </a:solidFill>
            <a:ln>
              <a:solidFill>
                <a:schemeClr val="tx1"/>
              </a:solidFill>
            </a:ln>
            <a:effectLst/>
          </c:spPr>
          <c:invertIfNegative val="0"/>
          <c:dLbls>
            <c:dLbl>
              <c:idx val="4"/>
              <c:layout>
                <c:manualLayout>
                  <c:x val="-2.280194362566467E-3"/>
                  <c:y val="1.8686829951236075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447126548430562E-2"/>
                      <c:h val="7.1955712430966198E-2"/>
                    </c:manualLayout>
                  </c15:layout>
                </c:ext>
                <c:ext xmlns:c16="http://schemas.microsoft.com/office/drawing/2014/chart" uri="{C3380CC4-5D6E-409C-BE32-E72D297353CC}">
                  <c16:uniqueId val="{0000000A-886C-4DCB-963F-083F14F2BFA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[diagrams.xlsx]perfwatt_wimpycores!$A$5:$A$9</c:f>
              <c:strCache>
                <c:ptCount val="5"/>
                <c:pt idx="0">
                  <c:v>ReID</c:v>
                </c:pt>
                <c:pt idx="1">
                  <c:v>MIR</c:v>
                </c:pt>
                <c:pt idx="2">
                  <c:v>ESTP</c:v>
                </c:pt>
                <c:pt idx="3">
                  <c:v>TIR</c:v>
                </c:pt>
                <c:pt idx="4">
                  <c:v>TextQA</c:v>
                </c:pt>
              </c:strCache>
            </c:strRef>
          </c:cat>
          <c:val>
            <c:numRef>
              <c:f>[diagrams.xlsx]perfwatt_wimpycores!$E$5:$E$9</c:f>
              <c:numCache>
                <c:formatCode>General</c:formatCode>
                <c:ptCount val="5"/>
                <c:pt idx="0">
                  <c:v>17.1070663</c:v>
                </c:pt>
                <c:pt idx="1">
                  <c:v>27.91692162</c:v>
                </c:pt>
                <c:pt idx="2">
                  <c:v>38.57894804</c:v>
                </c:pt>
                <c:pt idx="3">
                  <c:v>35.586931929999999</c:v>
                </c:pt>
                <c:pt idx="4">
                  <c:v>78.604362440000003</c:v>
                </c:pt>
              </c:numCache>
            </c:numRef>
          </c:val>
          <c:extLst>
            <c:ext xmlns:c16="http://schemas.microsoft.com/office/drawing/2014/chart" uri="{C3380CC4-5D6E-409C-BE32-E72D297353CC}">
              <c16:uniqueId val="{00000003-886C-4DCB-963F-083F14F2BFAA}"/>
            </c:ext>
          </c:extLst>
        </c:ser>
        <c:ser>
          <c:idx val="3"/>
          <c:order val="4"/>
          <c:tx>
            <c:strRef>
              <c:f>[diagrams.xlsx]performance!$F$4</c:f>
              <c:strCache>
                <c:ptCount val="1"/>
                <c:pt idx="0">
                  <c:v>ChipLevel</c:v>
                </c:pt>
              </c:strCache>
            </c:strRef>
          </c:tx>
          <c:spPr>
            <a:solidFill>
              <a:schemeClr val="accent4"/>
            </a:solidFill>
            <a:ln>
              <a:noFill/>
            </a:ln>
            <a:effectLst/>
          </c:spPr>
          <c:invertIfNegative val="0"/>
          <c:cat>
            <c:strRef>
              <c:f>[diagrams.xlsx]performance!$A$5:$A$9</c:f>
              <c:strCache>
                <c:ptCount val="5"/>
                <c:pt idx="0">
                  <c:v>ReID</c:v>
                </c:pt>
                <c:pt idx="1">
                  <c:v>MIR</c:v>
                </c:pt>
                <c:pt idx="2">
                  <c:v>ESTP</c:v>
                </c:pt>
                <c:pt idx="3">
                  <c:v>TIR</c:v>
                </c:pt>
                <c:pt idx="4">
                  <c:v>TextQA</c:v>
                </c:pt>
              </c:strCache>
            </c:strRef>
          </c:cat>
          <c:val>
            <c:numRef>
              <c:f>[diagrams.xlsx]performance!$F$5:$F$9</c:f>
            </c:numRef>
          </c:val>
          <c:extLst>
            <c:ext xmlns:c16="http://schemas.microsoft.com/office/drawing/2014/chart" uri="{C3380CC4-5D6E-409C-BE32-E72D297353CC}">
              <c16:uniqueId val="{00000004-886C-4DCB-963F-083F14F2BFAA}"/>
            </c:ext>
          </c:extLst>
        </c:ser>
        <c:dLbls>
          <c:showLegendKey val="0"/>
          <c:showVal val="0"/>
          <c:showCatName val="0"/>
          <c:showSerName val="0"/>
          <c:showPercent val="0"/>
          <c:showBubbleSize val="0"/>
        </c:dLbls>
        <c:gapWidth val="219"/>
        <c:overlap val="-27"/>
        <c:axId val="316508760"/>
        <c:axId val="316514008"/>
      </c:barChart>
      <c:catAx>
        <c:axId val="31650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514008"/>
        <c:crossesAt val="4.0000000000000013E-4"/>
        <c:auto val="1"/>
        <c:lblAlgn val="ctr"/>
        <c:lblOffset val="100"/>
        <c:noMultiLvlLbl val="0"/>
      </c:catAx>
      <c:valAx>
        <c:axId val="316514008"/>
        <c:scaling>
          <c:logBase val="2"/>
          <c:orientation val="minMax"/>
          <c:max val="256"/>
          <c:min val="5.0000000000000012E-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a:t>Relative Enegry Efficiency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508760"/>
        <c:crosses val="autoZero"/>
        <c:crossBetween val="between"/>
        <c:majorUnit val="4"/>
      </c:valAx>
      <c:spPr>
        <a:noFill/>
        <a:ln w="19050">
          <a:solidFill>
            <a:schemeClr val="tx1"/>
          </a:solidFill>
        </a:ln>
        <a:effectLst/>
      </c:spPr>
    </c:plotArea>
    <c:legend>
      <c:legendPos val="t"/>
      <c:layout>
        <c:manualLayout>
          <c:xMode val="edge"/>
          <c:yMode val="edge"/>
          <c:x val="0.27836424613584732"/>
          <c:y val="7.2411109707153434E-2"/>
          <c:w val="0.42730974321094672"/>
          <c:h val="5.535063291209085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[diagrams.xlsx]querycache_unif_rand!$A$16</c:f>
              <c:strCache>
                <c:ptCount val="1"/>
                <c:pt idx="0">
                  <c:v>Traditional + Qcache</c:v>
                </c:pt>
              </c:strCache>
            </c:strRef>
          </c:tx>
          <c:spPr>
            <a:solidFill>
              <a:srgbClr val="FFC000"/>
            </a:solidFill>
            <a:ln>
              <a:solidFill>
                <a:schemeClr val="tx1"/>
              </a:solidFill>
            </a:ln>
            <a:effectLst/>
          </c:spPr>
          <c:invertIfNegative val="0"/>
          <c:cat>
            <c:numRef>
              <c:f>[diagrams.xlsx]querycache_unif_rand!$B$15:$J$15</c:f>
              <c:numCache>
                <c:formatCode>0%</c:formatCode>
                <c:ptCount val="9"/>
                <c:pt idx="0">
                  <c:v>1</c:v>
                </c:pt>
                <c:pt idx="1">
                  <c:v>0.98</c:v>
                </c:pt>
                <c:pt idx="2">
                  <c:v>0.95</c:v>
                </c:pt>
                <c:pt idx="3">
                  <c:v>0.92</c:v>
                </c:pt>
                <c:pt idx="4">
                  <c:v>0.9</c:v>
                </c:pt>
                <c:pt idx="5">
                  <c:v>0.88</c:v>
                </c:pt>
                <c:pt idx="6">
                  <c:v>0.85</c:v>
                </c:pt>
                <c:pt idx="7">
                  <c:v>0.82</c:v>
                </c:pt>
                <c:pt idx="8">
                  <c:v>0.8</c:v>
                </c:pt>
              </c:numCache>
            </c:numRef>
          </c:cat>
          <c:val>
            <c:numRef>
              <c:f>[diagrams.xlsx]querycache_unif_rand!$B$16:$J$16</c:f>
              <c:numCache>
                <c:formatCode>General</c:formatCode>
                <c:ptCount val="9"/>
                <c:pt idx="0">
                  <c:v>1.32</c:v>
                </c:pt>
                <c:pt idx="1">
                  <c:v>1.7789999999999999</c:v>
                </c:pt>
                <c:pt idx="2">
                  <c:v>1.7829999999999999</c:v>
                </c:pt>
                <c:pt idx="3">
                  <c:v>1.7956000000000001</c:v>
                </c:pt>
                <c:pt idx="4">
                  <c:v>1.8109999999999999</c:v>
                </c:pt>
                <c:pt idx="5">
                  <c:v>1.8385</c:v>
                </c:pt>
                <c:pt idx="6">
                  <c:v>1.9294</c:v>
                </c:pt>
                <c:pt idx="7">
                  <c:v>2.133</c:v>
                </c:pt>
                <c:pt idx="8">
                  <c:v>2.3570000000000002</c:v>
                </c:pt>
              </c:numCache>
            </c:numRef>
          </c:val>
          <c:extLst>
            <c:ext xmlns:c16="http://schemas.microsoft.com/office/drawing/2014/chart" uri="{C3380CC4-5D6E-409C-BE32-E72D297353CC}">
              <c16:uniqueId val="{00000000-ABBE-47F5-82E5-7E2CAFB3A488}"/>
            </c:ext>
          </c:extLst>
        </c:ser>
        <c:dLbls>
          <c:showLegendKey val="0"/>
          <c:showVal val="0"/>
          <c:showCatName val="0"/>
          <c:showSerName val="0"/>
          <c:showPercent val="0"/>
          <c:showBubbleSize val="0"/>
        </c:dLbls>
        <c:gapWidth val="408"/>
        <c:axId val="316427768"/>
        <c:axId val="316434984"/>
      </c:barChart>
      <c:lineChart>
        <c:grouping val="standard"/>
        <c:varyColors val="0"/>
        <c:ser>
          <c:idx val="3"/>
          <c:order val="1"/>
          <c:tx>
            <c:strRef>
              <c:f>[diagrams.xlsx]querycache_unif_rand!$A$17</c:f>
              <c:strCache>
                <c:ptCount val="1"/>
                <c:pt idx="0">
                  <c:v>Miss Rate</c:v>
                </c:pt>
              </c:strCache>
            </c:strRef>
          </c:tx>
          <c:spPr>
            <a:ln w="28575" cap="rnd">
              <a:solidFill>
                <a:schemeClr val="tx1"/>
              </a:solidFill>
              <a:round/>
            </a:ln>
            <a:effectLst/>
          </c:spPr>
          <c:marker>
            <c:symbol val="triangle"/>
            <c:size val="10"/>
            <c:spPr>
              <a:solidFill>
                <a:schemeClr val="tx1"/>
              </a:solidFill>
              <a:ln w="9525">
                <a:solidFill>
                  <a:schemeClr val="tx1"/>
                </a:solidFill>
              </a:ln>
              <a:effectLst/>
            </c:spPr>
          </c:marker>
          <c:cat>
            <c:numRef>
              <c:f>[diagrams.xlsx]querycache_unif_rand!$B$15:$K$15</c:f>
              <c:numCache>
                <c:formatCode>0%</c:formatCode>
                <c:ptCount val="10"/>
                <c:pt idx="0">
                  <c:v>1</c:v>
                </c:pt>
                <c:pt idx="1">
                  <c:v>0.98</c:v>
                </c:pt>
                <c:pt idx="2">
                  <c:v>0.95</c:v>
                </c:pt>
                <c:pt idx="3">
                  <c:v>0.92</c:v>
                </c:pt>
                <c:pt idx="4">
                  <c:v>0.9</c:v>
                </c:pt>
                <c:pt idx="5">
                  <c:v>0.88</c:v>
                </c:pt>
                <c:pt idx="6">
                  <c:v>0.85</c:v>
                </c:pt>
                <c:pt idx="7">
                  <c:v>0.82</c:v>
                </c:pt>
                <c:pt idx="8">
                  <c:v>0.8</c:v>
                </c:pt>
              </c:numCache>
            </c:numRef>
          </c:cat>
          <c:val>
            <c:numRef>
              <c:f>[diagrams.xlsx]querycache_unif_rand!$B$17:$J$17</c:f>
              <c:numCache>
                <c:formatCode>General</c:formatCode>
                <c:ptCount val="9"/>
                <c:pt idx="0">
                  <c:v>75.77</c:v>
                </c:pt>
                <c:pt idx="1">
                  <c:v>56.21</c:v>
                </c:pt>
                <c:pt idx="2">
                  <c:v>56.07</c:v>
                </c:pt>
                <c:pt idx="3">
                  <c:v>55.69</c:v>
                </c:pt>
                <c:pt idx="4">
                  <c:v>55.21</c:v>
                </c:pt>
                <c:pt idx="5">
                  <c:v>54.39</c:v>
                </c:pt>
                <c:pt idx="6">
                  <c:v>51.83</c:v>
                </c:pt>
                <c:pt idx="7">
                  <c:v>46.88</c:v>
                </c:pt>
                <c:pt idx="8">
                  <c:v>42.43</c:v>
                </c:pt>
              </c:numCache>
            </c:numRef>
          </c:val>
          <c:smooth val="0"/>
          <c:extLst>
            <c:ext xmlns:c16="http://schemas.microsoft.com/office/drawing/2014/chart" uri="{C3380CC4-5D6E-409C-BE32-E72D297353CC}">
              <c16:uniqueId val="{00000003-ABBE-47F5-82E5-7E2CAFB3A488}"/>
            </c:ext>
          </c:extLst>
        </c:ser>
        <c:dLbls>
          <c:showLegendKey val="0"/>
          <c:showVal val="0"/>
          <c:showCatName val="0"/>
          <c:showSerName val="0"/>
          <c:showPercent val="0"/>
          <c:showBubbleSize val="0"/>
        </c:dLbls>
        <c:marker val="1"/>
        <c:smooth val="0"/>
        <c:axId val="316440888"/>
        <c:axId val="316438264"/>
      </c:lineChart>
      <c:catAx>
        <c:axId val="31642776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Match Threshold</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34984"/>
        <c:crosses val="autoZero"/>
        <c:auto val="1"/>
        <c:lblAlgn val="ctr"/>
        <c:lblOffset val="100"/>
        <c:noMultiLvlLbl val="0"/>
      </c:catAx>
      <c:valAx>
        <c:axId val="316434984"/>
        <c:scaling>
          <c:logBase val="2"/>
          <c:orientation val="minMax"/>
          <c:max val="3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Speed Up</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27768"/>
        <c:crosses val="autoZero"/>
        <c:crossBetween val="between"/>
      </c:valAx>
      <c:valAx>
        <c:axId val="316438264"/>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Miss Rate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40888"/>
        <c:crosses val="max"/>
        <c:crossBetween val="between"/>
      </c:valAx>
      <c:catAx>
        <c:axId val="316440888"/>
        <c:scaling>
          <c:orientation val="minMax"/>
        </c:scaling>
        <c:delete val="1"/>
        <c:axPos val="b"/>
        <c:numFmt formatCode="0%" sourceLinked="1"/>
        <c:majorTickMark val="out"/>
        <c:minorTickMark val="none"/>
        <c:tickLblPos val="nextTo"/>
        <c:crossAx val="316438264"/>
        <c:crosses val="autoZero"/>
        <c:auto val="1"/>
        <c:lblAlgn val="ctr"/>
        <c:lblOffset val="100"/>
        <c:noMultiLvlLbl val="0"/>
      </c:catAx>
      <c:spPr>
        <a:noFill/>
        <a:ln w="22225">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[diagrams.xlsx]querycache_unif_rand!$A$16</c:f>
              <c:strCache>
                <c:ptCount val="1"/>
                <c:pt idx="0">
                  <c:v>Traditional + Qcache</c:v>
                </c:pt>
              </c:strCache>
            </c:strRef>
          </c:tx>
          <c:spPr>
            <a:solidFill>
              <a:srgbClr val="FFC000"/>
            </a:solidFill>
            <a:ln>
              <a:solidFill>
                <a:schemeClr val="tx1"/>
              </a:solidFill>
            </a:ln>
            <a:effectLst/>
          </c:spPr>
          <c:invertIfNegative val="0"/>
          <c:cat>
            <c:numRef>
              <c:f>[diagrams.xlsx]querycache_unif_rand!$B$15:$J$15</c:f>
              <c:numCache>
                <c:formatCode>0%</c:formatCode>
                <c:ptCount val="9"/>
                <c:pt idx="0">
                  <c:v>1</c:v>
                </c:pt>
                <c:pt idx="1">
                  <c:v>0.98</c:v>
                </c:pt>
                <c:pt idx="2">
                  <c:v>0.95</c:v>
                </c:pt>
                <c:pt idx="3">
                  <c:v>0.92</c:v>
                </c:pt>
                <c:pt idx="4">
                  <c:v>0.9</c:v>
                </c:pt>
                <c:pt idx="5">
                  <c:v>0.88</c:v>
                </c:pt>
                <c:pt idx="6">
                  <c:v>0.85</c:v>
                </c:pt>
                <c:pt idx="7">
                  <c:v>0.82</c:v>
                </c:pt>
                <c:pt idx="8">
                  <c:v>0.8</c:v>
                </c:pt>
              </c:numCache>
            </c:numRef>
          </c:cat>
          <c:val>
            <c:numRef>
              <c:f>[diagrams.xlsx]querycache_unif_rand!$B$16:$J$16</c:f>
              <c:numCache>
                <c:formatCode>General</c:formatCode>
                <c:ptCount val="9"/>
                <c:pt idx="0">
                  <c:v>1.32</c:v>
                </c:pt>
                <c:pt idx="1">
                  <c:v>1.7789999999999999</c:v>
                </c:pt>
                <c:pt idx="2">
                  <c:v>1.7829999999999999</c:v>
                </c:pt>
                <c:pt idx="3">
                  <c:v>1.7956000000000001</c:v>
                </c:pt>
                <c:pt idx="4">
                  <c:v>1.8109999999999999</c:v>
                </c:pt>
                <c:pt idx="5">
                  <c:v>1.8385</c:v>
                </c:pt>
                <c:pt idx="6">
                  <c:v>1.9294</c:v>
                </c:pt>
                <c:pt idx="7">
                  <c:v>2.133</c:v>
                </c:pt>
                <c:pt idx="8">
                  <c:v>2.3570000000000002</c:v>
                </c:pt>
              </c:numCache>
            </c:numRef>
          </c:val>
          <c:extLst>
            <c:ext xmlns:c16="http://schemas.microsoft.com/office/drawing/2014/chart" uri="{C3380CC4-5D6E-409C-BE32-E72D297353CC}">
              <c16:uniqueId val="{00000000-E08C-4022-90F1-26D20465E62D}"/>
            </c:ext>
          </c:extLst>
        </c:ser>
        <c:ser>
          <c:idx val="1"/>
          <c:order val="2"/>
          <c:tx>
            <c:strRef>
              <c:f>[diagrams.xlsx]querycache_unif_rand!$A$18</c:f>
              <c:strCache>
                <c:ptCount val="1"/>
                <c:pt idx="0">
                  <c:v>DeepStore</c:v>
                </c:pt>
              </c:strCache>
            </c:strRef>
          </c:tx>
          <c:spPr>
            <a:solidFill>
              <a:srgbClr val="00B0F0"/>
            </a:solidFill>
            <a:ln>
              <a:solidFill>
                <a:schemeClr val="tx1"/>
              </a:solidFill>
            </a:ln>
            <a:effectLst/>
          </c:spPr>
          <c:invertIfNegative val="0"/>
          <c:cat>
            <c:numRef>
              <c:f>[diagrams.xlsx]querycache_unif_rand!$B$15:$J$15</c:f>
              <c:numCache>
                <c:formatCode>0%</c:formatCode>
                <c:ptCount val="9"/>
                <c:pt idx="0">
                  <c:v>1</c:v>
                </c:pt>
                <c:pt idx="1">
                  <c:v>0.98</c:v>
                </c:pt>
                <c:pt idx="2">
                  <c:v>0.95</c:v>
                </c:pt>
                <c:pt idx="3">
                  <c:v>0.92</c:v>
                </c:pt>
                <c:pt idx="4">
                  <c:v>0.9</c:v>
                </c:pt>
                <c:pt idx="5">
                  <c:v>0.88</c:v>
                </c:pt>
                <c:pt idx="6">
                  <c:v>0.85</c:v>
                </c:pt>
                <c:pt idx="7">
                  <c:v>0.82</c:v>
                </c:pt>
                <c:pt idx="8">
                  <c:v>0.8</c:v>
                </c:pt>
              </c:numCache>
            </c:numRef>
          </c:cat>
          <c:val>
            <c:numRef>
              <c:f>[diagrams.xlsx]querycache_unif_rand!$B$18:$J$18</c:f>
              <c:numCache>
                <c:formatCode>General</c:formatCode>
                <c:ptCount val="9"/>
                <c:pt idx="0">
                  <c:v>11.852</c:v>
                </c:pt>
                <c:pt idx="1">
                  <c:v>11.852</c:v>
                </c:pt>
                <c:pt idx="2">
                  <c:v>11.852</c:v>
                </c:pt>
                <c:pt idx="3">
                  <c:v>11.852</c:v>
                </c:pt>
                <c:pt idx="4">
                  <c:v>11.852</c:v>
                </c:pt>
                <c:pt idx="5">
                  <c:v>11.852</c:v>
                </c:pt>
                <c:pt idx="6">
                  <c:v>11.852</c:v>
                </c:pt>
                <c:pt idx="7">
                  <c:v>11.852</c:v>
                </c:pt>
                <c:pt idx="8">
                  <c:v>11.852</c:v>
                </c:pt>
              </c:numCache>
            </c:numRef>
          </c:val>
          <c:extLst>
            <c:ext xmlns:c16="http://schemas.microsoft.com/office/drawing/2014/chart" uri="{C3380CC4-5D6E-409C-BE32-E72D297353CC}">
              <c16:uniqueId val="{00000001-E08C-4022-90F1-26D20465E62D}"/>
            </c:ext>
          </c:extLst>
        </c:ser>
        <c:ser>
          <c:idx val="2"/>
          <c:order val="3"/>
          <c:tx>
            <c:strRef>
              <c:f>[diagrams.xlsx]querycache_unif_rand!$A$19</c:f>
              <c:strCache>
                <c:ptCount val="1"/>
                <c:pt idx="0">
                  <c:v>DeepStore + Qcache</c:v>
                </c:pt>
              </c:strCache>
            </c:strRef>
          </c:tx>
          <c:spPr>
            <a:solidFill>
              <a:srgbClr val="002060"/>
            </a:solidFill>
            <a:ln>
              <a:solidFill>
                <a:schemeClr val="tx1"/>
              </a:solidFill>
            </a:ln>
            <a:effectLst/>
          </c:spPr>
          <c:invertIfNegative val="0"/>
          <c:cat>
            <c:numRef>
              <c:f>[diagrams.xlsx]querycache_unif_rand!$B$15:$J$15</c:f>
              <c:numCache>
                <c:formatCode>0%</c:formatCode>
                <c:ptCount val="9"/>
                <c:pt idx="0">
                  <c:v>1</c:v>
                </c:pt>
                <c:pt idx="1">
                  <c:v>0.98</c:v>
                </c:pt>
                <c:pt idx="2">
                  <c:v>0.95</c:v>
                </c:pt>
                <c:pt idx="3">
                  <c:v>0.92</c:v>
                </c:pt>
                <c:pt idx="4">
                  <c:v>0.9</c:v>
                </c:pt>
                <c:pt idx="5">
                  <c:v>0.88</c:v>
                </c:pt>
                <c:pt idx="6">
                  <c:v>0.85</c:v>
                </c:pt>
                <c:pt idx="7">
                  <c:v>0.82</c:v>
                </c:pt>
                <c:pt idx="8">
                  <c:v>0.8</c:v>
                </c:pt>
              </c:numCache>
            </c:numRef>
          </c:cat>
          <c:val>
            <c:numRef>
              <c:f>[diagrams.xlsx]querycache_unif_rand!$B$19:$J$19</c:f>
              <c:numCache>
                <c:formatCode>General</c:formatCode>
                <c:ptCount val="9"/>
                <c:pt idx="0">
                  <c:v>15.353999999999999</c:v>
                </c:pt>
                <c:pt idx="1">
                  <c:v>20.163499999999999</c:v>
                </c:pt>
                <c:pt idx="2">
                  <c:v>20.209</c:v>
                </c:pt>
                <c:pt idx="3">
                  <c:v>20.332799999999999</c:v>
                </c:pt>
                <c:pt idx="4">
                  <c:v>20.492000000000001</c:v>
                </c:pt>
                <c:pt idx="5">
                  <c:v>20.768999999999998</c:v>
                </c:pt>
                <c:pt idx="6">
                  <c:v>21.6845</c:v>
                </c:pt>
                <c:pt idx="7">
                  <c:v>23.705500000000001</c:v>
                </c:pt>
                <c:pt idx="8">
                  <c:v>25.873000000000001</c:v>
                </c:pt>
              </c:numCache>
            </c:numRef>
          </c:val>
          <c:extLst>
            <c:ext xmlns:c16="http://schemas.microsoft.com/office/drawing/2014/chart" uri="{C3380CC4-5D6E-409C-BE32-E72D297353CC}">
              <c16:uniqueId val="{00000002-E08C-4022-90F1-26D20465E62D}"/>
            </c:ext>
          </c:extLst>
        </c:ser>
        <c:dLbls>
          <c:showLegendKey val="0"/>
          <c:showVal val="0"/>
          <c:showCatName val="0"/>
          <c:showSerName val="0"/>
          <c:showPercent val="0"/>
          <c:showBubbleSize val="0"/>
        </c:dLbls>
        <c:gapWidth val="219"/>
        <c:axId val="316427768"/>
        <c:axId val="316434984"/>
      </c:barChart>
      <c:lineChart>
        <c:grouping val="standard"/>
        <c:varyColors val="0"/>
        <c:ser>
          <c:idx val="3"/>
          <c:order val="1"/>
          <c:tx>
            <c:strRef>
              <c:f>[diagrams.xlsx]querycache_unif_rand!$A$17</c:f>
              <c:strCache>
                <c:ptCount val="1"/>
                <c:pt idx="0">
                  <c:v>Miss Rate</c:v>
                </c:pt>
              </c:strCache>
            </c:strRef>
          </c:tx>
          <c:spPr>
            <a:ln w="28575" cap="rnd">
              <a:solidFill>
                <a:schemeClr val="tx1"/>
              </a:solidFill>
              <a:round/>
            </a:ln>
            <a:effectLst/>
          </c:spPr>
          <c:marker>
            <c:symbol val="triangle"/>
            <c:size val="10"/>
            <c:spPr>
              <a:solidFill>
                <a:schemeClr val="tx1"/>
              </a:solidFill>
              <a:ln w="9525">
                <a:solidFill>
                  <a:schemeClr val="tx1"/>
                </a:solidFill>
              </a:ln>
              <a:effectLst/>
            </c:spPr>
          </c:marker>
          <c:cat>
            <c:numRef>
              <c:f>[diagrams.xlsx]querycache_unif_rand!$B$15:$K$15</c:f>
              <c:numCache>
                <c:formatCode>0%</c:formatCode>
                <c:ptCount val="10"/>
                <c:pt idx="0">
                  <c:v>1</c:v>
                </c:pt>
                <c:pt idx="1">
                  <c:v>0.98</c:v>
                </c:pt>
                <c:pt idx="2">
                  <c:v>0.95</c:v>
                </c:pt>
                <c:pt idx="3">
                  <c:v>0.92</c:v>
                </c:pt>
                <c:pt idx="4">
                  <c:v>0.9</c:v>
                </c:pt>
                <c:pt idx="5">
                  <c:v>0.88</c:v>
                </c:pt>
                <c:pt idx="6">
                  <c:v>0.85</c:v>
                </c:pt>
                <c:pt idx="7">
                  <c:v>0.82</c:v>
                </c:pt>
                <c:pt idx="8">
                  <c:v>0.8</c:v>
                </c:pt>
              </c:numCache>
            </c:numRef>
          </c:cat>
          <c:val>
            <c:numRef>
              <c:f>[diagrams.xlsx]querycache_unif_rand!$B$17:$J$17</c:f>
              <c:numCache>
                <c:formatCode>General</c:formatCode>
                <c:ptCount val="9"/>
                <c:pt idx="0">
                  <c:v>75.77</c:v>
                </c:pt>
                <c:pt idx="1">
                  <c:v>56.21</c:v>
                </c:pt>
                <c:pt idx="2">
                  <c:v>56.07</c:v>
                </c:pt>
                <c:pt idx="3">
                  <c:v>55.69</c:v>
                </c:pt>
                <c:pt idx="4">
                  <c:v>55.21</c:v>
                </c:pt>
                <c:pt idx="5">
                  <c:v>54.39</c:v>
                </c:pt>
                <c:pt idx="6">
                  <c:v>51.83</c:v>
                </c:pt>
                <c:pt idx="7">
                  <c:v>46.88</c:v>
                </c:pt>
                <c:pt idx="8">
                  <c:v>42.43</c:v>
                </c:pt>
              </c:numCache>
            </c:numRef>
          </c:val>
          <c:smooth val="0"/>
          <c:extLst>
            <c:ext xmlns:c16="http://schemas.microsoft.com/office/drawing/2014/chart" uri="{C3380CC4-5D6E-409C-BE32-E72D297353CC}">
              <c16:uniqueId val="{00000003-E08C-4022-90F1-26D20465E62D}"/>
            </c:ext>
          </c:extLst>
        </c:ser>
        <c:dLbls>
          <c:showLegendKey val="0"/>
          <c:showVal val="0"/>
          <c:showCatName val="0"/>
          <c:showSerName val="0"/>
          <c:showPercent val="0"/>
          <c:showBubbleSize val="0"/>
        </c:dLbls>
        <c:marker val="1"/>
        <c:smooth val="0"/>
        <c:axId val="316440888"/>
        <c:axId val="316438264"/>
      </c:lineChart>
      <c:catAx>
        <c:axId val="31642776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Match Threshold</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34984"/>
        <c:crosses val="autoZero"/>
        <c:auto val="1"/>
        <c:lblAlgn val="ctr"/>
        <c:lblOffset val="100"/>
        <c:noMultiLvlLbl val="0"/>
      </c:catAx>
      <c:valAx>
        <c:axId val="316434984"/>
        <c:scaling>
          <c:logBase val="2"/>
          <c:orientation val="minMax"/>
          <c:max val="3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Speed Up</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27768"/>
        <c:crosses val="autoZero"/>
        <c:crossBetween val="between"/>
      </c:valAx>
      <c:valAx>
        <c:axId val="316438264"/>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Miss Rate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6440888"/>
        <c:crosses val="max"/>
        <c:crossBetween val="between"/>
      </c:valAx>
      <c:catAx>
        <c:axId val="316440888"/>
        <c:scaling>
          <c:orientation val="minMax"/>
        </c:scaling>
        <c:delete val="1"/>
        <c:axPos val="b"/>
        <c:numFmt formatCode="0%" sourceLinked="1"/>
        <c:majorTickMark val="out"/>
        <c:minorTickMark val="none"/>
        <c:tickLblPos val="nextTo"/>
        <c:crossAx val="316438264"/>
        <c:crosses val="autoZero"/>
        <c:auto val="1"/>
        <c:lblAlgn val="ctr"/>
        <c:lblOffset val="100"/>
        <c:noMultiLvlLbl val="0"/>
      </c:catAx>
      <c:spPr>
        <a:noFill/>
        <a:ln w="22225">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solidFill>
                <a:srgbClr val="142958"/>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6FF-FEF1-EF48-BD73-4B95B2E46E83}" type="datetimeFigureOut">
              <a:rPr lang="en-US" smtClean="0">
                <a:solidFill>
                  <a:srgbClr val="F16322"/>
                </a:solidFill>
              </a:rPr>
              <a:t>10/10/2019</a:t>
            </a:fld>
            <a:endParaRPr lang="en-US">
              <a:solidFill>
                <a:srgbClr val="F16322"/>
              </a:solidFill>
            </a:endParaRPr>
          </a:p>
        </p:txBody>
      </p:sp>
      <p:sp>
        <p:nvSpPr>
          <p:cNvPr id="5" name="Slide Number Placeholder 4"/>
          <p:cNvSpPr>
            <a:spLocks noGrp="1"/>
          </p:cNvSpPr>
          <p:nvPr>
            <p:ph type="sldNum" sz="quarter" idx="3"/>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004881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rgbClr val="142958"/>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F16322"/>
                </a:solidFill>
              </a:defRPr>
            </a:lvl1pPr>
          </a:lstStyle>
          <a:p>
            <a:fld id="{DBF7D493-8EEB-7E45-916B-5FBC49ABC710}" type="datetimeFigureOut">
              <a:rPr lang="en-US" smtClean="0"/>
              <a:pPr/>
              <a:t>10/10/2019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9" name="Slide Number Placeholder 4"/>
          <p:cNvSpPr>
            <a:spLocks noGrp="1"/>
          </p:cNvSpPr>
          <p:nvPr>
            <p:ph type="sldNum" sz="quarter" idx="5"/>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356410833"/>
      </p:ext>
    </p:extLst>
  </p:cSld>
  <p:clrMap bg1="lt1" tx1="dk1" bg2="lt2" tx2="dk2" accent1="accent1" accent2="accent2" accent3="accent3" accent4="accent4" accent5="accent5" accent6="accent6" hlink="hlink" folHlink="folHlink"/>
  <p:notesStyle>
    <a:lvl1pPr marL="0" algn="l" defTabSz="509115" rtl="0" eaLnBrk="1" latinLnBrk="0" hangingPunct="1">
      <a:defRPr sz="1300" kern="1200">
        <a:solidFill>
          <a:schemeClr val="tx1"/>
        </a:solidFill>
        <a:latin typeface="+mn-lt"/>
        <a:ea typeface="+mn-ea"/>
        <a:cs typeface="+mn-cs"/>
      </a:defRPr>
    </a:lvl1pPr>
    <a:lvl2pPr marL="509115" algn="l" defTabSz="509115" rtl="0" eaLnBrk="1" latinLnBrk="0" hangingPunct="1">
      <a:defRPr sz="1300" kern="1200">
        <a:solidFill>
          <a:schemeClr val="tx1"/>
        </a:solidFill>
        <a:latin typeface="+mn-lt"/>
        <a:ea typeface="+mn-ea"/>
        <a:cs typeface="+mn-cs"/>
      </a:defRPr>
    </a:lvl2pPr>
    <a:lvl3pPr marL="1018228" algn="l" defTabSz="509115" rtl="0" eaLnBrk="1" latinLnBrk="0" hangingPunct="1">
      <a:defRPr sz="1300" kern="1200">
        <a:solidFill>
          <a:schemeClr val="tx1"/>
        </a:solidFill>
        <a:latin typeface="+mn-lt"/>
        <a:ea typeface="+mn-ea"/>
        <a:cs typeface="+mn-cs"/>
      </a:defRPr>
    </a:lvl3pPr>
    <a:lvl4pPr marL="1527344" algn="l" defTabSz="509115" rtl="0" eaLnBrk="1" latinLnBrk="0" hangingPunct="1">
      <a:defRPr sz="1300" kern="1200">
        <a:solidFill>
          <a:schemeClr val="tx1"/>
        </a:solidFill>
        <a:latin typeface="+mn-lt"/>
        <a:ea typeface="+mn-ea"/>
        <a:cs typeface="+mn-cs"/>
      </a:defRPr>
    </a:lvl4pPr>
    <a:lvl5pPr marL="2036458" algn="l" defTabSz="509115" rtl="0" eaLnBrk="1" latinLnBrk="0" hangingPunct="1">
      <a:defRPr sz="1300" kern="1200">
        <a:solidFill>
          <a:schemeClr val="tx1"/>
        </a:solidFill>
        <a:latin typeface="+mn-lt"/>
        <a:ea typeface="+mn-ea"/>
        <a:cs typeface="+mn-cs"/>
      </a:defRPr>
    </a:lvl5pPr>
    <a:lvl6pPr marL="2545574" algn="l" defTabSz="509115" rtl="0" eaLnBrk="1" latinLnBrk="0" hangingPunct="1">
      <a:defRPr sz="1300" kern="1200">
        <a:solidFill>
          <a:schemeClr val="tx1"/>
        </a:solidFill>
        <a:latin typeface="+mn-lt"/>
        <a:ea typeface="+mn-ea"/>
        <a:cs typeface="+mn-cs"/>
      </a:defRPr>
    </a:lvl6pPr>
    <a:lvl7pPr marL="3054686" algn="l" defTabSz="509115" rtl="0" eaLnBrk="1" latinLnBrk="0" hangingPunct="1">
      <a:defRPr sz="1300" kern="1200">
        <a:solidFill>
          <a:schemeClr val="tx1"/>
        </a:solidFill>
        <a:latin typeface="+mn-lt"/>
        <a:ea typeface="+mn-ea"/>
        <a:cs typeface="+mn-cs"/>
      </a:defRPr>
    </a:lvl7pPr>
    <a:lvl8pPr marL="3563802" algn="l" defTabSz="509115" rtl="0" eaLnBrk="1" latinLnBrk="0" hangingPunct="1">
      <a:defRPr sz="1300" kern="1200">
        <a:solidFill>
          <a:schemeClr val="tx1"/>
        </a:solidFill>
        <a:latin typeface="+mn-lt"/>
        <a:ea typeface="+mn-ea"/>
        <a:cs typeface="+mn-cs"/>
      </a:defRPr>
    </a:lvl8pPr>
    <a:lvl9pPr marL="4072914" algn="l" defTabSz="50911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added the notes for  you to read and understand what I had presented. The conference is not recorded but this notes should help you understand the details of the paper. </a:t>
            </a:r>
          </a:p>
          <a:p>
            <a:endParaRPr lang="en-US" dirty="0"/>
          </a:p>
          <a:p>
            <a:r>
              <a:rPr lang="en-US" dirty="0"/>
              <a:t>This work proposes an efficient system design for emerging deep learning based data queries.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99099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Because of the power budget and DRAM bandwidth limitation in the SSD, the number of PEs and scratchpad size are constrained differently at each level. </a:t>
            </a:r>
          </a:p>
          <a:p>
            <a:r>
              <a:rPr lang="en-US" dirty="0">
                <a:cs typeface="+mn-lt"/>
              </a:rPr>
              <a:t>The </a:t>
            </a:r>
            <a:r>
              <a:rPr lang="en-US" dirty="0" err="1">
                <a:cs typeface="+mn-lt"/>
              </a:rPr>
              <a:t>ssd</a:t>
            </a:r>
            <a:r>
              <a:rPr lang="en-US" dirty="0">
                <a:cs typeface="+mn-lt"/>
              </a:rPr>
              <a:t> level accelerator would have access to entire power budget and bandwidth.</a:t>
            </a:r>
            <a:endParaRPr lang="en-US" dirty="0"/>
          </a:p>
          <a:p>
            <a:r>
              <a:rPr lang="en-US" dirty="0">
                <a:cs typeface="+mn-lt"/>
              </a:rPr>
              <a:t>However, for  the channel and chip level designs, the </a:t>
            </a:r>
            <a:r>
              <a:rPr lang="en-US" b="1" dirty="0">
                <a:cs typeface="+mn-lt"/>
              </a:rPr>
              <a:t>accelerators have to share</a:t>
            </a:r>
            <a:r>
              <a:rPr lang="en-US" dirty="0">
                <a:cs typeface="+mn-lt"/>
              </a:rPr>
              <a:t> the power budget and bandwidth.</a:t>
            </a:r>
          </a:p>
          <a:p>
            <a:endParaRPr lang="en-US" dirty="0">
              <a:cs typeface="Calibri"/>
            </a:endParaRPr>
          </a:p>
          <a:p>
            <a:pPr marL="0" marR="0" lvl="0" indent="0" algn="l" defTabSz="509115" rtl="0" eaLnBrk="1" fontAlgn="auto" latinLnBrk="0" hangingPunct="1">
              <a:lnSpc>
                <a:spcPct val="100000"/>
              </a:lnSpc>
              <a:spcBef>
                <a:spcPts val="0"/>
              </a:spcBef>
              <a:spcAft>
                <a:spcPts val="0"/>
              </a:spcAft>
              <a:buClrTx/>
              <a:buSzTx/>
              <a:buFontTx/>
              <a:buNone/>
              <a:tabLst/>
              <a:defRPr/>
            </a:pPr>
            <a:r>
              <a:rPr lang="en-US" dirty="0">
                <a:cs typeface="Calibri"/>
              </a:rPr>
              <a:t>Based on these design constraints for each level of accelerator, we perform design space exploration to arrive at the following optimal design points for each accelerators. Please read the paper for further details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10</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74187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further evaluate the performance of each design using the applications previously discussed.  </a:t>
            </a:r>
          </a:p>
          <a:p>
            <a:r>
              <a:rPr lang="en-US" dirty="0"/>
              <a:t>The applications are on the x-axis and the y shows the speed up compared against the </a:t>
            </a:r>
            <a:r>
              <a:rPr lang="en-US" dirty="0" err="1"/>
              <a:t>SSDLevel</a:t>
            </a:r>
            <a:r>
              <a:rPr lang="en-US" dirty="0"/>
              <a:t> accelerator.</a:t>
            </a:r>
            <a:endParaRPr lang="en-US" dirty="0">
              <a:cs typeface="Calibri"/>
            </a:endParaRPr>
          </a:p>
          <a:p>
            <a:r>
              <a:rPr lang="en-US" dirty="0"/>
              <a:t>Even though chip level design exploits the most parallelism, its performance is lower than the channel level accelerator because each of the chip level accelerators have limited compute resources at its disposal.  </a:t>
            </a:r>
            <a:endParaRPr lang="en-US" dirty="0">
              <a:cs typeface="Calibri"/>
            </a:endParaRPr>
          </a:p>
          <a:p>
            <a:r>
              <a:rPr lang="en-US" dirty="0"/>
              <a:t>Overall, the channel level design performs the best as it provides the best tradeoff between parallelism exploited and per-accelerator compute capability.</a:t>
            </a:r>
            <a:endParaRPr lang="en-US" dirty="0">
              <a:cs typeface="Calibri"/>
            </a:endParaRPr>
          </a:p>
          <a:p>
            <a:endParaRPr lang="en-US" dirty="0"/>
          </a:p>
          <a:p>
            <a:endParaRPr lang="en-US" dirty="0"/>
          </a:p>
          <a:p>
            <a:endParaRPr lang="en-US" dirty="0">
              <a:cs typeface="Calibri"/>
            </a:endParaRPr>
          </a:p>
          <a:p>
            <a:endParaRPr lang="en-US" dirty="0"/>
          </a:p>
          <a:p>
            <a:endParaRPr lang="en-US" dirty="0"/>
          </a:p>
          <a:p>
            <a:endParaRPr lang="en-US" dirty="0"/>
          </a:p>
          <a:p>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11</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71513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cs typeface="+mn-lt"/>
              </a:rPr>
              <a:t>So far, based on the design space exploration, we placed the accelerator in the channel level.</a:t>
            </a:r>
            <a:r>
              <a:rPr lang="en-US" dirty="0">
                <a:cs typeface="+mn-lt"/>
              </a:rPr>
              <a:t> </a:t>
            </a:r>
            <a:endParaRPr lang="en-US" dirty="0">
              <a:solidFill>
                <a:schemeClr val="tx1"/>
              </a:solidFill>
              <a:cs typeface="+mn-lt"/>
            </a:endParaRPr>
          </a:p>
          <a:p>
            <a:r>
              <a:rPr lang="en-US" dirty="0">
                <a:solidFill>
                  <a:schemeClr val="tx1"/>
                </a:solidFill>
                <a:cs typeface="+mn-lt"/>
              </a:rPr>
              <a:t>Now to make DeepStore practical, we build a runtime system</a:t>
            </a:r>
            <a:r>
              <a:rPr lang="en-US" dirty="0">
                <a:cs typeface="+mn-lt"/>
              </a:rPr>
              <a:t> that can handle multiple SCN models and feature databases</a:t>
            </a:r>
            <a:r>
              <a:rPr lang="en-US" dirty="0">
                <a:solidFill>
                  <a:schemeClr val="tx1"/>
                </a:solidFill>
                <a:cs typeface="+mn-lt"/>
              </a:rPr>
              <a:t>.</a:t>
            </a:r>
            <a:r>
              <a:rPr lang="en-US" dirty="0">
                <a:cs typeface="+mn-lt"/>
              </a:rPr>
              <a:t> </a:t>
            </a:r>
          </a:p>
          <a:p>
            <a:r>
              <a:rPr lang="en-US" dirty="0">
                <a:cs typeface="+mn-lt"/>
              </a:rPr>
              <a:t>The runtime system or the query engine is a software running in the embedded processors, manages the query execution </a:t>
            </a:r>
          </a:p>
          <a:p>
            <a:r>
              <a:rPr lang="en-US" b="0" dirty="0">
                <a:cs typeface="+mn-lt"/>
              </a:rPr>
              <a:t>and provides required APIs for the user to program DeepStore. </a:t>
            </a:r>
            <a:br>
              <a:rPr lang="en-US" b="1" dirty="0">
                <a:cs typeface="+mn-lt"/>
              </a:rPr>
            </a:br>
            <a:r>
              <a:rPr lang="en-US" dirty="0">
                <a:cs typeface="+mn-lt"/>
              </a:rPr>
              <a:t>The </a:t>
            </a:r>
            <a:r>
              <a:rPr lang="en-US" dirty="0" err="1">
                <a:cs typeface="+mn-lt"/>
              </a:rPr>
              <a:t>loadModel</a:t>
            </a:r>
            <a:r>
              <a:rPr lang="en-US" dirty="0">
                <a:cs typeface="+mn-lt"/>
              </a:rPr>
              <a:t> API, allows loading a user-defined SCN model to the SSD DRAM. </a:t>
            </a:r>
          </a:p>
          <a:p>
            <a:r>
              <a:rPr lang="en-US" dirty="0">
                <a:cs typeface="+mn-lt"/>
              </a:rPr>
              <a:t>The query API transfers the QFV features to the QE which forwards it along with the SCN model and other metadata to accelerators to perform IQ execution.</a:t>
            </a:r>
            <a:endParaRPr lang="en-US" dirty="0"/>
          </a:p>
          <a:p>
            <a:endParaRPr lang="en-US" b="1" dirty="0">
              <a:solidFill>
                <a:srgbClr val="FF0000"/>
              </a:solidFill>
              <a:cs typeface="+mn-lt"/>
            </a:endParaRPr>
          </a:p>
          <a:p>
            <a:r>
              <a:rPr lang="en-US" b="0" dirty="0">
                <a:solidFill>
                  <a:schemeClr val="tx1"/>
                </a:solidFill>
                <a:cs typeface="+mn-lt"/>
              </a:rPr>
              <a:t>The </a:t>
            </a:r>
            <a:r>
              <a:rPr lang="en-US" b="0" dirty="0" err="1">
                <a:solidFill>
                  <a:schemeClr val="tx1"/>
                </a:solidFill>
                <a:cs typeface="+mn-lt"/>
              </a:rPr>
              <a:t>writeDB</a:t>
            </a:r>
            <a:r>
              <a:rPr lang="en-US" b="0" dirty="0">
                <a:solidFill>
                  <a:schemeClr val="tx1"/>
                </a:solidFill>
                <a:cs typeface="+mn-lt"/>
              </a:rPr>
              <a:t> API allows the user to write a </a:t>
            </a:r>
            <a:r>
              <a:rPr lang="en-US" dirty="0">
                <a:solidFill>
                  <a:schemeClr val="tx1"/>
                </a:solidFill>
                <a:cs typeface="+mn-lt"/>
              </a:rPr>
              <a:t>feature vector database</a:t>
            </a:r>
            <a:r>
              <a:rPr lang="en-US" b="0" dirty="0">
                <a:solidFill>
                  <a:schemeClr val="tx1"/>
                </a:solidFill>
                <a:cs typeface="+mn-lt"/>
              </a:rPr>
              <a:t> to the SSD. </a:t>
            </a:r>
            <a:br>
              <a:rPr lang="en-US" dirty="0">
                <a:cs typeface="+mn-lt"/>
              </a:rPr>
            </a:br>
            <a:r>
              <a:rPr lang="en-US" b="0" dirty="0">
                <a:solidFill>
                  <a:schemeClr val="tx1"/>
                </a:solidFill>
                <a:cs typeface="+mn-lt"/>
              </a:rPr>
              <a:t>It ensures that the DBs are page, plane, chip, channel aligned </a:t>
            </a:r>
            <a:r>
              <a:rPr lang="en-US" dirty="0">
                <a:solidFill>
                  <a:schemeClr val="tx1"/>
                </a:solidFill>
                <a:cs typeface="+mn-lt"/>
              </a:rPr>
              <a:t>so the</a:t>
            </a:r>
            <a:r>
              <a:rPr lang="en-US" b="0" dirty="0">
                <a:solidFill>
                  <a:schemeClr val="tx1"/>
                </a:solidFill>
                <a:cs typeface="+mn-lt"/>
              </a:rPr>
              <a:t> accelerators </a:t>
            </a:r>
            <a:r>
              <a:rPr lang="en-US" dirty="0">
                <a:solidFill>
                  <a:schemeClr val="tx1"/>
                </a:solidFill>
                <a:cs typeface="+mn-lt"/>
              </a:rPr>
              <a:t>can read</a:t>
            </a:r>
            <a:r>
              <a:rPr lang="en-US" b="0" dirty="0">
                <a:solidFill>
                  <a:schemeClr val="tx1"/>
                </a:solidFill>
                <a:cs typeface="+mn-lt"/>
              </a:rPr>
              <a:t> </a:t>
            </a:r>
            <a:r>
              <a:rPr lang="en-US" dirty="0">
                <a:solidFill>
                  <a:schemeClr val="tx1"/>
                </a:solidFill>
                <a:cs typeface="+mn-lt"/>
              </a:rPr>
              <a:t>them correctly</a:t>
            </a:r>
            <a:r>
              <a:rPr lang="en-US" b="0" dirty="0">
                <a:solidFill>
                  <a:schemeClr val="tx1"/>
                </a:solidFill>
                <a:cs typeface="+mn-lt"/>
              </a:rPr>
              <a:t>. </a:t>
            </a:r>
            <a:br>
              <a:rPr lang="en-US" dirty="0">
                <a:cs typeface="+mn-lt"/>
              </a:rPr>
            </a:br>
            <a:r>
              <a:rPr lang="en-US" dirty="0">
                <a:solidFill>
                  <a:schemeClr val="tx1"/>
                </a:solidFill>
                <a:cs typeface="+mn-lt"/>
              </a:rPr>
              <a:t>For each database, we store metadata in reserved Flash blocks. </a:t>
            </a:r>
            <a:br>
              <a:rPr lang="en-US" dirty="0">
                <a:cs typeface="+mn-lt"/>
              </a:rPr>
            </a:br>
            <a:br>
              <a:rPr lang="en-US" dirty="0">
                <a:cs typeface="+mn-lt"/>
              </a:rPr>
            </a:br>
            <a:r>
              <a:rPr lang="en-US" dirty="0">
                <a:solidFill>
                  <a:schemeClr val="tx1"/>
                </a:solidFill>
                <a:cs typeface="+mn-lt"/>
              </a:rPr>
              <a:t>During IQ execution, accelerators use this metadata to generate addresses for feature vectors.</a:t>
            </a:r>
          </a:p>
          <a:p>
            <a:r>
              <a:rPr lang="en-US" dirty="0">
                <a:solidFill>
                  <a:schemeClr val="tx1"/>
                </a:solidFill>
                <a:cs typeface="Calibri"/>
              </a:rPr>
              <a:t>Thus the query engine enables DeepStore to support multiple different databases and SCN models.</a:t>
            </a:r>
            <a:endParaRPr lang="en-US" dirty="0">
              <a:solidFill>
                <a:schemeClr val="tx1"/>
              </a:solidFill>
              <a:cs typeface="+mn-lt"/>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12</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71139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To further improve the performance</a:t>
            </a:r>
            <a:r>
              <a:rPr lang="en-US">
                <a:cs typeface="Calibri"/>
              </a:rPr>
              <a:t> of </a:t>
            </a:r>
            <a:r>
              <a:rPr lang="en-US" err="1">
                <a:cs typeface="Calibri"/>
              </a:rPr>
              <a:t>DeepStore</a:t>
            </a:r>
            <a:r>
              <a:rPr lang="en-US" dirty="0">
                <a:cs typeface="Calibri"/>
              </a:rPr>
              <a:t>, we also have an interesting cache design – based on the insight that intelligent queries </a:t>
            </a:r>
            <a:r>
              <a:rPr lang="en-US">
                <a:cs typeface="Calibri"/>
              </a:rPr>
              <a:t>can exhibit semantic </a:t>
            </a:r>
            <a:r>
              <a:rPr lang="en-US" dirty="0">
                <a:cs typeface="Calibri"/>
              </a:rPr>
              <a:t>similarity.</a:t>
            </a:r>
            <a:r>
              <a:rPr lang="en-US">
                <a:cs typeface="Calibri"/>
              </a:rPr>
              <a:t> </a:t>
            </a:r>
          </a:p>
          <a:p>
            <a:r>
              <a:rPr lang="en-US" dirty="0"/>
              <a:t>So far when we get a query, we perform SCN computation across the database and respond with </a:t>
            </a:r>
            <a:r>
              <a:rPr lang="en-US" dirty="0" err="1"/>
              <a:t>topK</a:t>
            </a:r>
            <a:r>
              <a:rPr lang="en-US" dirty="0"/>
              <a:t> results. </a:t>
            </a:r>
            <a:endParaRPr lang="en-US" dirty="0">
              <a:cs typeface="Calibri"/>
            </a:endParaRPr>
          </a:p>
          <a:p>
            <a:r>
              <a:rPr lang="en-US" dirty="0">
                <a:cs typeface="Calibri"/>
              </a:rPr>
              <a:t>Now if a similar query arrives, and if we could determine it is semantically similar to a previous query,</a:t>
            </a:r>
            <a:r>
              <a:rPr lang="en-US">
                <a:cs typeface="Calibri"/>
              </a:rPr>
              <a:t> </a:t>
            </a:r>
          </a:p>
          <a:p>
            <a:r>
              <a:rPr lang="en-US" dirty="0">
                <a:cs typeface="Calibri"/>
              </a:rPr>
              <a:t>instead of computing SCN over the </a:t>
            </a:r>
            <a:r>
              <a:rPr lang="en-US" dirty="0" err="1">
                <a:cs typeface="Calibri"/>
              </a:rPr>
              <a:t>db</a:t>
            </a:r>
            <a:r>
              <a:rPr lang="en-US" dirty="0">
                <a:cs typeface="Calibri"/>
              </a:rPr>
              <a:t> again, we could send the previously computed results to the user.</a:t>
            </a:r>
          </a:p>
          <a:p>
            <a:r>
              <a:rPr lang="en-US" dirty="0"/>
              <a:t>To do this, we add a software query cache to the </a:t>
            </a:r>
            <a:r>
              <a:rPr lang="en-US" err="1"/>
              <a:t>DeepStore</a:t>
            </a:r>
            <a:r>
              <a:rPr lang="en-US" dirty="0"/>
              <a:t> query engine.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13</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39199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Each entry in the Query Cache has a valid bit, a tag, which is the previously executed query feature vector, and the </a:t>
            </a:r>
            <a:r>
              <a:rPr lang="en-US" dirty="0" err="1">
                <a:cs typeface="Calibri"/>
              </a:rPr>
              <a:t>topk</a:t>
            </a:r>
            <a:r>
              <a:rPr lang="en-US" dirty="0">
                <a:cs typeface="Calibri"/>
              </a:rPr>
              <a:t> results of that previously executed query as data.</a:t>
            </a:r>
          </a:p>
          <a:p>
            <a:pPr>
              <a:defRPr/>
            </a:pPr>
            <a:r>
              <a:rPr lang="en-US" b="1" dirty="0"/>
              <a:t>Unlike a regular cache, the query cache uses a neural network model to determine hits and misses. </a:t>
            </a:r>
            <a:br>
              <a:rPr lang="en-US" dirty="0">
                <a:cs typeface="+mn-lt"/>
              </a:rPr>
            </a:br>
            <a:r>
              <a:rPr lang="en-US" dirty="0">
                <a:cs typeface="Calibri"/>
              </a:rPr>
              <a:t>When a new query arrives, it checks if the query is semantically similar to any QFV in the cache using a query comparison network.</a:t>
            </a:r>
            <a:endParaRPr lang="en-US" dirty="0"/>
          </a:p>
          <a:p>
            <a:r>
              <a:rPr lang="en-US" dirty="0"/>
              <a:t>The maximum score is then picked and compared against a programmable threshold to determine if it’s a hit or miss. </a:t>
            </a:r>
            <a:endParaRPr lang="en-US" dirty="0">
              <a:cs typeface="Calibri"/>
            </a:endParaRPr>
          </a:p>
          <a:p>
            <a:r>
              <a:rPr lang="en-US" dirty="0"/>
              <a:t>If </a:t>
            </a:r>
            <a:r>
              <a:rPr lang="en-US" err="1"/>
              <a:t>its</a:t>
            </a:r>
            <a:r>
              <a:rPr lang="en-US" dirty="0"/>
              <a:t> a hit, then the results from the cache are returned.</a:t>
            </a:r>
            <a:endParaRPr lang="en-US">
              <a:cs typeface="Calibri"/>
            </a:endParaRPr>
          </a:p>
          <a:p>
            <a:endParaRPr lang="en-US" dirty="0"/>
          </a:p>
          <a:p>
            <a:endParaRPr lang="en-US" dirty="0"/>
          </a:p>
          <a:p>
            <a:endParaRPr lang="en-US">
              <a:cs typeface="Calibri"/>
            </a:endParaRPr>
          </a:p>
          <a:p>
            <a:endParaRPr lang="en-US" dirty="0">
              <a:cs typeface="Calibri"/>
            </a:endParaRPr>
          </a:p>
          <a:p>
            <a:endParaRPr lang="en-US" dirty="0">
              <a:cs typeface="Calibri"/>
            </a:endParaRPr>
          </a:p>
          <a:p>
            <a:endParaRPr lang="en-US" b="1"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14</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428560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put everything together and let me show how DeepStore works.</a:t>
            </a:r>
            <a:br>
              <a:rPr lang="en-US" dirty="0">
                <a:cs typeface="+mn-lt"/>
              </a:rPr>
            </a:br>
            <a:r>
              <a:rPr lang="en-US" dirty="0">
                <a:cs typeface="+mn-lt"/>
              </a:rPr>
              <a:t>At the beginning, </a:t>
            </a:r>
            <a:r>
              <a:rPr lang="en-US" dirty="0"/>
              <a:t>the SCN models are loaded to the SSD DRAM using the DeepStore API.</a:t>
            </a:r>
            <a:br>
              <a:rPr lang="en-US" dirty="0">
                <a:cs typeface="+mn-lt"/>
              </a:rPr>
            </a:br>
            <a:r>
              <a:rPr lang="en-US" dirty="0"/>
              <a:t>During a query, the QFV is extracted and sent to the query engine which determines if it’s a hit or miss in the query cache. </a:t>
            </a:r>
          </a:p>
          <a:p>
            <a:r>
              <a:rPr lang="en-US" dirty="0"/>
              <a:t>If hit, the cached </a:t>
            </a:r>
            <a:r>
              <a:rPr lang="en-US" dirty="0" err="1"/>
              <a:t>topk</a:t>
            </a:r>
            <a:r>
              <a:rPr lang="en-US" dirty="0"/>
              <a:t> results are sent out. </a:t>
            </a:r>
            <a:endParaRPr lang="en-US" dirty="0">
              <a:cs typeface="Calibri"/>
            </a:endParaRPr>
          </a:p>
          <a:p>
            <a:r>
              <a:rPr lang="en-US" dirty="0"/>
              <a:t>If miss, the SCN computation is performed using the DeepStore accelerators.</a:t>
            </a:r>
            <a:endParaRPr lang="en-US" dirty="0">
              <a:cs typeface="Calibri"/>
            </a:endParaRPr>
          </a:p>
          <a:p>
            <a:r>
              <a:rPr lang="en-US" dirty="0"/>
              <a:t>Each accelerator is going to generate </a:t>
            </a:r>
            <a:r>
              <a:rPr lang="en-US" b="1" dirty="0"/>
              <a:t>local </a:t>
            </a:r>
            <a:r>
              <a:rPr lang="en-US" b="1" dirty="0" err="1"/>
              <a:t>topK</a:t>
            </a:r>
            <a:r>
              <a:rPr lang="en-US" b="1" dirty="0"/>
              <a:t> </a:t>
            </a:r>
            <a:r>
              <a:rPr lang="en-US" dirty="0"/>
              <a:t>results which are later merged to generate </a:t>
            </a:r>
            <a:r>
              <a:rPr lang="en-US" b="1" dirty="0"/>
              <a:t>final </a:t>
            </a:r>
            <a:r>
              <a:rPr lang="en-US" b="1" dirty="0" err="1"/>
              <a:t>topK</a:t>
            </a:r>
            <a:r>
              <a:rPr lang="en-US" b="1" dirty="0"/>
              <a:t> </a:t>
            </a:r>
            <a:r>
              <a:rPr lang="en-US" dirty="0"/>
              <a:t>results to be sent out as a response.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15</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77565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To evaluate the efficiency of </a:t>
            </a:r>
            <a:r>
              <a:rPr lang="en-US" err="1">
                <a:cs typeface="+mn-lt"/>
              </a:rPr>
              <a:t>DeepStore</a:t>
            </a:r>
            <a:r>
              <a:rPr lang="en-US" dirty="0">
                <a:cs typeface="+mn-lt"/>
              </a:rPr>
              <a:t> we compare with the traditional GPU + SSD system and with the wimpy processors present inside the SSD. </a:t>
            </a:r>
          </a:p>
          <a:p>
            <a:r>
              <a:rPr lang="en-US" dirty="0">
                <a:cs typeface="+mn-lt"/>
              </a:rPr>
              <a:t>We use Volta GPU in the baseline and for the wimpy cores – we use a 8-core A57 ARM CPU running at 2GHz. </a:t>
            </a:r>
          </a:p>
          <a:p>
            <a:r>
              <a:rPr lang="en-US" dirty="0">
                <a:cs typeface="+mn-lt"/>
              </a:rPr>
              <a:t>We use 3 types of workloads and with a 500GB dataset. </a:t>
            </a:r>
          </a:p>
          <a:p>
            <a:r>
              <a:rPr lang="en-US" dirty="0">
                <a:cs typeface="+mn-lt"/>
              </a:rPr>
              <a:t>We first evaluate the performance and energy efficiency benefits of </a:t>
            </a:r>
            <a:r>
              <a:rPr lang="en-US" err="1">
                <a:cs typeface="+mn-lt"/>
              </a:rPr>
              <a:t>DeepStore</a:t>
            </a:r>
            <a:r>
              <a:rPr lang="en-US" dirty="0">
                <a:cs typeface="+mn-lt"/>
              </a:rPr>
              <a:t> without the query cache</a:t>
            </a:r>
            <a:r>
              <a:rPr lang="en-US">
                <a:cs typeface="+mn-lt"/>
              </a:rPr>
              <a:t> enabled</a:t>
            </a:r>
            <a:r>
              <a:rPr lang="en-US" dirty="0">
                <a:cs typeface="+mn-lt"/>
              </a:rPr>
              <a:t>.</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16</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36330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dirty="0">
                <a:cs typeface="Calibri"/>
              </a:rPr>
              <a:t>we evaluate </a:t>
            </a:r>
            <a:r>
              <a:rPr lang="en-US" dirty="0" err="1">
                <a:cs typeface="Calibri"/>
              </a:rPr>
              <a:t>DeepStore's</a:t>
            </a:r>
            <a:r>
              <a:rPr lang="en-US" dirty="0">
                <a:cs typeface="Calibri"/>
              </a:rPr>
              <a:t> performance benefit when compared against the traditional system and wimpy cores. </a:t>
            </a:r>
            <a:br>
              <a:rPr lang="en-US" dirty="0">
                <a:cs typeface="+mn-lt"/>
              </a:rPr>
            </a:br>
            <a:r>
              <a:rPr lang="en-US" dirty="0">
                <a:cs typeface="Calibri"/>
              </a:rPr>
              <a:t>Here we show the applications on the x axis and the speed up over the traditional system on the y axis.</a:t>
            </a:r>
            <a:br>
              <a:rPr lang="en-US" dirty="0">
                <a:cs typeface="+mn-lt"/>
              </a:rPr>
            </a:br>
            <a:r>
              <a:rPr lang="en-US" dirty="0">
                <a:cs typeface="Calibri"/>
              </a:rPr>
              <a:t>As expected, Wimpy cores are significantly slower than the baseline as they are inefficient in executing deep learning models.</a:t>
            </a:r>
            <a:endParaRPr lang="en-US" dirty="0"/>
          </a:p>
          <a:p>
            <a:r>
              <a:rPr lang="en-US" dirty="0">
                <a:cs typeface="Calibri"/>
              </a:rPr>
              <a:t>On the other hand </a:t>
            </a:r>
            <a:r>
              <a:rPr lang="en-US" err="1">
                <a:cs typeface="Calibri"/>
              </a:rPr>
              <a:t>DeepStore</a:t>
            </a:r>
            <a:r>
              <a:rPr lang="en-US" dirty="0">
                <a:cs typeface="Calibri"/>
              </a:rPr>
              <a:t> performs </a:t>
            </a:r>
            <a:r>
              <a:rPr lang="en-US" dirty="0" err="1">
                <a:cs typeface="Calibri"/>
              </a:rPr>
              <a:t>upto</a:t>
            </a:r>
            <a:r>
              <a:rPr lang="en-US" dirty="0">
                <a:cs typeface="Calibri"/>
              </a:rPr>
              <a:t> 17x faster than the traditional system due to the removal of the IO bottleneck, level of internal parallelism exploited, and the high reuse of model weights.</a:t>
            </a:r>
          </a:p>
          <a:p>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17</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71081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evaluate the efficiency of the DeepStore. </a:t>
            </a:r>
          </a:p>
          <a:p>
            <a:r>
              <a:rPr lang="en-US" dirty="0">
                <a:cs typeface="Calibri"/>
              </a:rPr>
              <a:t>We use performance per watt as the metric and compare DeepStore with the traditional system and wimpy cores </a:t>
            </a:r>
            <a:r>
              <a:rPr lang="en-US" b="1" dirty="0">
                <a:cs typeface="Calibri"/>
              </a:rPr>
              <a:t>across </a:t>
            </a:r>
            <a:r>
              <a:rPr lang="en-US" dirty="0">
                <a:cs typeface="Calibri"/>
              </a:rPr>
              <a:t>the different applications. </a:t>
            </a:r>
          </a:p>
          <a:p>
            <a:r>
              <a:rPr lang="en-US" b="1" dirty="0">
                <a:cs typeface="Calibri"/>
              </a:rPr>
              <a:t>Although the wimpy cores consume less power than the GPU system, they are not nearly as performant. </a:t>
            </a:r>
          </a:p>
          <a:p>
            <a:r>
              <a:rPr lang="en-US" b="1" dirty="0">
                <a:cs typeface="Calibri"/>
              </a:rPr>
              <a:t>Thus their efficiency is significantly lower than the traditional system.</a:t>
            </a:r>
          </a:p>
          <a:p>
            <a:r>
              <a:rPr lang="en-US" dirty="0">
                <a:cs typeface="Calibri"/>
              </a:rPr>
              <a:t>However, DeepStore is not only faster than the traditional system but also 4 times more energy efficient</a:t>
            </a:r>
            <a:r>
              <a:rPr lang="en-US" dirty="0"/>
              <a:t>, as it reduces power consumed for data movement.</a:t>
            </a:r>
            <a:endParaRPr lang="en-US" dirty="0">
              <a:cs typeface="Calibri"/>
            </a:endParaRPr>
          </a:p>
          <a:p>
            <a:r>
              <a:rPr lang="en-US" dirty="0"/>
              <a:t>Thus, DeepStore improves</a:t>
            </a:r>
            <a:r>
              <a:rPr lang="en-US" dirty="0">
                <a:cs typeface="Calibri"/>
              </a:rPr>
              <a:t> perf/watt by 78x.</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18</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75283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t>We now enable query cache and pick the Text2Image Retrieval (TIR) application to determine the performance benefit. </a:t>
            </a:r>
            <a:br>
              <a:rPr lang="en-US" dirty="0">
                <a:cs typeface="+mn-lt"/>
              </a:rPr>
            </a:br>
            <a:r>
              <a:rPr lang="en-US" dirty="0"/>
              <a:t>We use a dataset of 100M Images and 100K Queries and sample the queries using a power-law distribution . </a:t>
            </a:r>
            <a:br>
              <a:rPr lang="en-US" dirty="0">
                <a:cs typeface="+mn-lt"/>
              </a:rPr>
            </a:br>
            <a:r>
              <a:rPr lang="en-US" dirty="0"/>
              <a:t>The x axis shows the impact of relaxing the threshold for determining a cache hit. </a:t>
            </a:r>
          </a:p>
          <a:p>
            <a:pPr>
              <a:spcBef>
                <a:spcPct val="20000"/>
              </a:spcBef>
            </a:pPr>
            <a:r>
              <a:rPr lang="en-US" dirty="0">
                <a:cs typeface="+mn-lt"/>
              </a:rPr>
              <a:t>The left y axis shows the relative performance improvement of each system over the traditional GPU+SSD system where as the right y axis shows the miss rate of the QC. </a:t>
            </a:r>
            <a:br>
              <a:rPr lang="en-US" dirty="0">
                <a:cs typeface="+mn-lt"/>
              </a:rPr>
            </a:br>
            <a:endParaRPr lang="en-US" dirty="0">
              <a:cs typeface="Calibri"/>
            </a:endParaRPr>
          </a:p>
          <a:p>
            <a:pPr>
              <a:spcBef>
                <a:spcPct val="20000"/>
              </a:spcBef>
            </a:pPr>
            <a:r>
              <a:rPr lang="en-US" dirty="0">
                <a:cs typeface="+mn-lt"/>
              </a:rPr>
              <a:t>We first show the performance improvement of adding the QC to the traditional system.</a:t>
            </a:r>
            <a:br>
              <a:rPr lang="en-US" dirty="0">
                <a:cs typeface="+mn-lt"/>
              </a:rPr>
            </a:br>
            <a:r>
              <a:rPr lang="en-US" dirty="0">
                <a:cs typeface="+mn-lt"/>
              </a:rPr>
              <a:t>The performance of the traditional system is improved due to the lower miss rate. </a:t>
            </a:r>
          </a:p>
          <a:p>
            <a:pPr>
              <a:spcBef>
                <a:spcPct val="20000"/>
              </a:spcBef>
            </a:pPr>
            <a:br>
              <a:rPr lang="en-US" dirty="0">
                <a:cs typeface="+mn-lt"/>
              </a:rPr>
            </a:br>
            <a:r>
              <a:rPr lang="en-US" dirty="0">
                <a:cs typeface="+mn-lt"/>
              </a:rPr>
              <a:t>However, the traditional system with the query cache is still </a:t>
            </a:r>
            <a:r>
              <a:rPr lang="en-US" b="1" dirty="0">
                <a:cs typeface="+mn-lt"/>
              </a:rPr>
              <a:t>slower </a:t>
            </a:r>
            <a:r>
              <a:rPr lang="en-US" dirty="0">
                <a:cs typeface="+mn-lt"/>
              </a:rPr>
              <a:t>than DeepStore without the query cache.</a:t>
            </a:r>
            <a:br>
              <a:rPr lang="en-US" dirty="0">
                <a:cs typeface="+mn-lt"/>
              </a:rPr>
            </a:br>
            <a:r>
              <a:rPr lang="en-US" dirty="0">
                <a:cs typeface="+mn-lt"/>
              </a:rPr>
              <a:t>When we add the query cache to DeepStore, it improves </a:t>
            </a:r>
            <a:r>
              <a:rPr lang="en-US" dirty="0" err="1">
                <a:cs typeface="+mn-lt"/>
              </a:rPr>
              <a:t>DeepStore's</a:t>
            </a:r>
            <a:r>
              <a:rPr lang="en-US" dirty="0">
                <a:cs typeface="+mn-lt"/>
              </a:rPr>
              <a:t> performance by </a:t>
            </a:r>
            <a:r>
              <a:rPr lang="en-US" dirty="0" err="1">
                <a:cs typeface="+mn-lt"/>
              </a:rPr>
              <a:t>upto</a:t>
            </a:r>
            <a:r>
              <a:rPr lang="en-US" dirty="0">
                <a:cs typeface="+mn-lt"/>
              </a:rPr>
              <a:t> 26 times over the traditional system, due to </a:t>
            </a:r>
            <a:r>
              <a:rPr lang="en-US" dirty="0" err="1">
                <a:cs typeface="+mn-lt"/>
              </a:rPr>
              <a:t>DeepStore's</a:t>
            </a:r>
            <a:r>
              <a:rPr lang="en-US" dirty="0">
                <a:cs typeface="+mn-lt"/>
              </a:rPr>
              <a:t> lower miss penalty.</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19</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71869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the traditional database, we can build an efficient index with 1:1 mapping </a:t>
            </a:r>
            <a:r>
              <a:rPr lang="en-US" b="0" dirty="0"/>
              <a:t>and a key can be used  </a:t>
            </a:r>
            <a:r>
              <a:rPr lang="en-US" b="1" dirty="0"/>
              <a:t>to easily </a:t>
            </a:r>
            <a:r>
              <a:rPr lang="en-US" b="0" dirty="0"/>
              <a:t>get the desired value. </a:t>
            </a:r>
            <a:endParaRPr lang="en-US" b="0" dirty="0">
              <a:cs typeface="Calibri"/>
            </a:endParaRPr>
          </a:p>
          <a:p>
            <a:pPr>
              <a:defRPr/>
            </a:pPr>
            <a:endParaRPr lang="en-US" dirty="0"/>
          </a:p>
          <a:p>
            <a:pPr>
              <a:defRPr/>
            </a:pPr>
            <a:r>
              <a:rPr lang="en-US" dirty="0"/>
              <a:t>But these days, because of the development of machine learning, such a 1:1 mapping is not </a:t>
            </a:r>
            <a:r>
              <a:rPr lang="en-US" dirty="0" err="1"/>
              <a:t>feasbile</a:t>
            </a:r>
            <a:r>
              <a:rPr lang="en-US" dirty="0"/>
              <a:t>. </a:t>
            </a:r>
            <a:endParaRPr lang="en-US" dirty="0">
              <a:cs typeface="Calibri"/>
            </a:endParaRPr>
          </a:p>
          <a:p>
            <a:pPr>
              <a:defRPr/>
            </a:pPr>
            <a:endParaRPr lang="en-US" dirty="0"/>
          </a:p>
          <a:p>
            <a:pPr>
              <a:defRPr/>
            </a:pPr>
            <a:r>
              <a:rPr lang="en-US" dirty="0"/>
              <a:t>For example,</a:t>
            </a:r>
            <a:r>
              <a:rPr lang="en-US" dirty="0">
                <a:cs typeface="Calibri"/>
              </a:rPr>
              <a:t> </a:t>
            </a:r>
            <a:r>
              <a:rPr lang="en-US" dirty="0"/>
              <a:t>I may want to search the data, say using  a picture, and retrieve similar images with high accuracy. </a:t>
            </a:r>
            <a:endParaRPr lang="en-US" dirty="0">
              <a:cs typeface="Calibri"/>
            </a:endParaRPr>
          </a:p>
          <a:p>
            <a:pPr>
              <a:defRPr/>
            </a:pPr>
            <a:r>
              <a:rPr lang="en-US" dirty="0"/>
              <a:t> For these types of workload it is very hard to build an index. </a:t>
            </a:r>
            <a:br>
              <a:rPr lang="en-US" dirty="0">
                <a:cs typeface="+mn-lt"/>
              </a:rPr>
            </a:br>
            <a:r>
              <a:rPr lang="en-US" dirty="0">
                <a:cs typeface="Calibri"/>
              </a:rPr>
              <a:t>This is because different intelligent queries require different semantic information about data, </a:t>
            </a:r>
          </a:p>
          <a:p>
            <a:pPr>
              <a:defRPr/>
            </a:pPr>
            <a:r>
              <a:rPr lang="en-US" dirty="0">
                <a:cs typeface="Calibri"/>
              </a:rPr>
              <a:t>and it is not possible to build a unified index that captures all the semantic information of data for all intelligent queries.</a:t>
            </a:r>
          </a:p>
          <a:p>
            <a:pPr>
              <a:defRPr/>
            </a:pPr>
            <a:endParaRPr lang="en-US" dirty="0">
              <a:cs typeface="Calibri"/>
            </a:endParaRPr>
          </a:p>
          <a:p>
            <a:pPr>
              <a:defRPr/>
            </a:pPr>
            <a:r>
              <a:rPr lang="en-US" dirty="0"/>
              <a:t>To help further understand this problem let me show you a concrete example of intelligent query</a:t>
            </a:r>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2</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67100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summarize, with the development of machine learning workloads, we believe intelligent queries will be the next generation workload. </a:t>
            </a:r>
          </a:p>
          <a:p>
            <a:r>
              <a:rPr lang="en-US" dirty="0">
                <a:cs typeface="Calibri"/>
              </a:rPr>
              <a:t>We develop in-storage accelerator for efficient execution of Intelligent queries and we find that it is feasible. </a:t>
            </a:r>
          </a:p>
          <a:p>
            <a:r>
              <a:rPr lang="en-US" dirty="0">
                <a:cs typeface="Calibri"/>
              </a:rPr>
              <a:t>Compared with the traditional GPU+SSD system and wimpy cores, </a:t>
            </a:r>
            <a:r>
              <a:rPr lang="en-US" dirty="0" err="1">
                <a:cs typeface="Calibri"/>
              </a:rPr>
              <a:t>DeepStore’s</a:t>
            </a:r>
            <a:r>
              <a:rPr lang="en-US" dirty="0">
                <a:cs typeface="Calibri"/>
              </a:rPr>
              <a:t> channel level design is both performant and energy efficient. </a:t>
            </a:r>
          </a:p>
          <a:p>
            <a:endParaRPr lang="en-US" dirty="0"/>
          </a:p>
          <a:p>
            <a:r>
              <a:rPr lang="en-US" dirty="0"/>
              <a:t>Thank you and we are happy to take any questions. </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20</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736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b="0" kern="1200" dirty="0">
                <a:solidFill>
                  <a:schemeClr val="tx1"/>
                </a:solidFill>
                <a:effectLst/>
                <a:latin typeface="+mn-lt"/>
                <a:ea typeface="+mn-ea"/>
                <a:cs typeface="+mn-cs"/>
              </a:rPr>
              <a:t>Given a dataset and an </a:t>
            </a:r>
            <a:r>
              <a:rPr lang="en-US" b="0" dirty="0"/>
              <a:t>image patch </a:t>
            </a:r>
            <a:r>
              <a:rPr lang="en-US" sz="1300" b="0" kern="1200" dirty="0">
                <a:solidFill>
                  <a:schemeClr val="tx1"/>
                </a:solidFill>
                <a:effectLst/>
                <a:latin typeface="+mn-lt"/>
                <a:ea typeface="+mn-ea"/>
                <a:cs typeface="+mn-cs"/>
              </a:rPr>
              <a:t>query</a:t>
            </a:r>
            <a:r>
              <a:rPr lang="en-US" b="0" dirty="0"/>
              <a:t>,</a:t>
            </a:r>
            <a:r>
              <a:rPr lang="en-US" sz="1300" b="0" kern="1200" dirty="0">
                <a:solidFill>
                  <a:schemeClr val="tx1"/>
                </a:solidFill>
                <a:effectLst/>
                <a:latin typeface="+mn-lt"/>
                <a:ea typeface="+mn-ea"/>
                <a:cs typeface="+mn-cs"/>
              </a:rPr>
              <a:t> we would like to </a:t>
            </a:r>
            <a:r>
              <a:rPr lang="en-US" b="0" dirty="0"/>
              <a:t>retrieve images similar to the query</a:t>
            </a:r>
            <a:r>
              <a:rPr lang="en-US" sz="1300" b="0" kern="1200" dirty="0">
                <a:solidFill>
                  <a:schemeClr val="tx1"/>
                </a:solidFill>
                <a:effectLst/>
                <a:latin typeface="+mn-lt"/>
                <a:ea typeface="+mn-ea"/>
                <a:cs typeface="+mn-cs"/>
              </a:rPr>
              <a:t>.</a:t>
            </a:r>
          </a:p>
          <a:p>
            <a:pPr>
              <a:defRPr/>
            </a:pPr>
            <a:r>
              <a:rPr lang="en-US" sz="1300" b="0" kern="1200" dirty="0">
                <a:solidFill>
                  <a:schemeClr val="tx1"/>
                </a:solidFill>
                <a:effectLst/>
                <a:latin typeface="+mn-lt"/>
                <a:ea typeface="+mn-ea"/>
                <a:cs typeface="+mn-cs"/>
              </a:rPr>
              <a:t>To do so, the query and each item in the dataset are first represented in </a:t>
            </a:r>
            <a:r>
              <a:rPr lang="en-US" dirty="0"/>
              <a:t>an abstract</a:t>
            </a:r>
            <a:r>
              <a:rPr lang="en-US" sz="1300" b="0" kern="1200" dirty="0">
                <a:solidFill>
                  <a:schemeClr val="tx1"/>
                </a:solidFill>
                <a:effectLst/>
                <a:latin typeface="+mn-lt"/>
                <a:ea typeface="+mn-ea"/>
                <a:cs typeface="+mn-cs"/>
              </a:rPr>
              <a:t> format. This is then followed by a similarity comparison that generates a match score.</a:t>
            </a:r>
          </a:p>
          <a:p>
            <a:pPr>
              <a:defRPr/>
            </a:pPr>
            <a:r>
              <a:rPr lang="en-US" b="1" dirty="0">
                <a:cs typeface="Calibri"/>
              </a:rPr>
              <a:t>The resulting </a:t>
            </a:r>
            <a:r>
              <a:rPr lang="en-US" b="1" dirty="0" err="1">
                <a:cs typeface="Calibri"/>
              </a:rPr>
              <a:t>topk</a:t>
            </a:r>
            <a:r>
              <a:rPr lang="en-US" b="1" dirty="0">
                <a:cs typeface="Calibri"/>
              </a:rPr>
              <a:t>  based on the match are then returned to the user.</a:t>
            </a:r>
          </a:p>
          <a:p>
            <a:pPr>
              <a:defRPr/>
            </a:pPr>
            <a:r>
              <a:rPr lang="en-US" dirty="0">
                <a:cs typeface="Calibri"/>
              </a:rPr>
              <a:t>Since</a:t>
            </a:r>
            <a:r>
              <a:rPr lang="en-US" sz="1300" b="0" kern="1200" dirty="0">
                <a:solidFill>
                  <a:schemeClr val="tx1"/>
                </a:solidFill>
                <a:effectLst/>
                <a:latin typeface="+mn-lt"/>
                <a:ea typeface="+mn-ea"/>
                <a:cs typeface="+mn-cs"/>
              </a:rPr>
              <a:t> the query is no longer restricted to be an image but can be of other forms such as audio, image, text or other, a deep learning based model is used for similarity comparison.</a:t>
            </a:r>
            <a:r>
              <a:rPr lang="en-US" dirty="0"/>
              <a:t> </a:t>
            </a:r>
            <a:endParaRPr lang="en-US" dirty="0">
              <a:ea typeface="+mn-ea"/>
              <a:cs typeface="+mn-cs"/>
            </a:endParaRPr>
          </a:p>
          <a:p>
            <a:pPr>
              <a:defRPr/>
            </a:pPr>
            <a:r>
              <a:rPr lang="en-US" sz="1300" b="0" kern="1200" dirty="0">
                <a:solidFill>
                  <a:schemeClr val="tx1"/>
                </a:solidFill>
                <a:effectLst/>
                <a:latin typeface="+mn-lt"/>
                <a:ea typeface="+mn-ea"/>
                <a:cs typeface="+mn-cs"/>
              </a:rPr>
              <a:t>Deep learning models are proven to extract meaningful information from unstructured data </a:t>
            </a:r>
            <a:r>
              <a:rPr lang="en-US" sz="1300" b="1" kern="1200" dirty="0">
                <a:solidFill>
                  <a:schemeClr val="tx1"/>
                </a:solidFill>
                <a:effectLst/>
                <a:latin typeface="+mn-lt"/>
                <a:ea typeface="+mn-ea"/>
                <a:cs typeface="+mn-cs"/>
              </a:rPr>
              <a:t>which then can be used to do similarity comparison with high accuracy.</a:t>
            </a:r>
            <a:r>
              <a:rPr lang="en-US" b="1" dirty="0"/>
              <a:t> </a:t>
            </a:r>
            <a:endParaRPr lang="en-US" sz="1300" b="1" kern="1200" dirty="0">
              <a:solidFill>
                <a:schemeClr val="tx1"/>
              </a:solidFill>
              <a:effectLst/>
              <a:latin typeface="+mn-lt"/>
              <a:ea typeface="+mn-ea"/>
              <a:cs typeface="+mn-cs"/>
            </a:endParaRPr>
          </a:p>
          <a:p>
            <a:pPr>
              <a:defRPr/>
            </a:pPr>
            <a:endParaRPr lang="en-US" dirty="0"/>
          </a:p>
          <a:p>
            <a:pPr>
              <a:defRPr/>
            </a:pPr>
            <a:endParaRPr lang="en-US" dirty="0">
              <a:cs typeface="Calibri"/>
            </a:endParaRPr>
          </a:p>
          <a:p>
            <a:pPr>
              <a:defRPr/>
            </a:pPr>
            <a:endParaRPr lang="en-US" dirty="0">
              <a:cs typeface="Calibri"/>
            </a:endParaRPr>
          </a:p>
          <a:p>
            <a:pPr>
              <a:defRP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3</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84602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To support intelligent queries, state-of-art system use two phased approach. The first phase is the offline processing.</a:t>
            </a:r>
            <a:r>
              <a:rPr lang="en-US" dirty="0"/>
              <a:t> </a:t>
            </a:r>
            <a:endParaRPr lang="en-US" b="0" dirty="0"/>
          </a:p>
          <a:p>
            <a:pPr>
              <a:defRPr/>
            </a:pPr>
            <a:r>
              <a:rPr lang="en-US" b="0" dirty="0"/>
              <a:t>Offline phase involves extraction of feature vectors or embeddings for each item in the dataset and stored in the feature database.</a:t>
            </a:r>
            <a:endParaRPr lang="en-US" dirty="0"/>
          </a:p>
          <a:p>
            <a:pPr>
              <a:defRPr/>
            </a:pPr>
            <a:r>
              <a:rPr lang="en-US" b="0" dirty="0"/>
              <a:t>Because we have large dataset and feature vector size is in few </a:t>
            </a:r>
            <a:r>
              <a:rPr lang="en-US" b="0" dirty="0" err="1"/>
              <a:t>kbs</a:t>
            </a:r>
            <a:r>
              <a:rPr lang="en-US" b="0" dirty="0"/>
              <a:t>, it is very hard to store </a:t>
            </a:r>
            <a:r>
              <a:rPr lang="en-US" dirty="0"/>
              <a:t>the dataset in</a:t>
            </a:r>
            <a:r>
              <a:rPr lang="en-US" b="0" dirty="0"/>
              <a:t> the DRAM and hence </a:t>
            </a:r>
            <a:r>
              <a:rPr lang="en-US" dirty="0"/>
              <a:t>it is stored</a:t>
            </a:r>
            <a:r>
              <a:rPr lang="en-US" b="0" dirty="0"/>
              <a:t> in SSDs.</a:t>
            </a:r>
            <a:r>
              <a:rPr lang="en-US" dirty="0"/>
              <a:t> </a:t>
            </a:r>
            <a:endParaRPr lang="en-US" b="0" dirty="0">
              <a:cs typeface="Calibri"/>
            </a:endParaRPr>
          </a:p>
          <a:p>
            <a:endParaRPr lang="en-US" b="0" dirty="0"/>
          </a:p>
          <a:p>
            <a:r>
              <a:rPr lang="en-US" dirty="0"/>
              <a:t>In the online phase, a given query's feature vector is extracted using a model and then compared against database feature vectors using a SCN on GPUs.</a:t>
            </a:r>
            <a:endParaRPr lang="en-US" dirty="0">
              <a:cs typeface="Calibri"/>
            </a:endParaRPr>
          </a:p>
          <a:p>
            <a:pPr marL="0" marR="0" lvl="0" indent="0" algn="l" defTabSz="509115" rtl="0" eaLnBrk="1" fontAlgn="auto" latinLnBrk="0" hangingPunct="1">
              <a:lnSpc>
                <a:spcPct val="100000"/>
              </a:lnSpc>
              <a:spcBef>
                <a:spcPts val="0"/>
              </a:spcBef>
              <a:spcAft>
                <a:spcPts val="0"/>
              </a:spcAft>
              <a:buClrTx/>
              <a:buSzTx/>
              <a:buFontTx/>
              <a:buNone/>
              <a:tabLst/>
              <a:defRPr/>
            </a:pPr>
            <a:r>
              <a:rPr lang="en-US" b="0" dirty="0">
                <a:cs typeface="Calibri"/>
              </a:rPr>
              <a:t>Because these features are extracted using deep learning model, geometric properties such as Euclidian distance are not preserved, </a:t>
            </a:r>
            <a:r>
              <a:rPr lang="en-US" dirty="0">
                <a:cs typeface="Calibri"/>
              </a:rPr>
              <a:t>and we cannot build an index.</a:t>
            </a:r>
          </a:p>
          <a:p>
            <a:pPr marL="0" marR="0" lvl="0" indent="0" algn="l" defTabSz="509115" rtl="0" eaLnBrk="1" fontAlgn="auto" latinLnBrk="0" hangingPunct="1">
              <a:lnSpc>
                <a:spcPct val="100000"/>
              </a:lnSpc>
              <a:spcBef>
                <a:spcPts val="0"/>
              </a:spcBef>
              <a:spcAft>
                <a:spcPts val="0"/>
              </a:spcAft>
              <a:buClrTx/>
              <a:buSzTx/>
              <a:buFontTx/>
              <a:buNone/>
              <a:tabLst/>
              <a:defRPr/>
            </a:pPr>
            <a:r>
              <a:rPr lang="en-US" dirty="0">
                <a:cs typeface="Calibri"/>
              </a:rPr>
              <a:t>Hence, we have to generate a similarity score between the query and each item in the dataset.</a:t>
            </a:r>
            <a:br>
              <a:rPr lang="en-US" dirty="0">
                <a:cs typeface="+mn-lt"/>
              </a:rPr>
            </a:br>
            <a:r>
              <a:rPr lang="en-US" dirty="0">
                <a:cs typeface="Calibri"/>
              </a:rPr>
              <a:t>As a result, most</a:t>
            </a:r>
            <a:r>
              <a:rPr lang="en-US" dirty="0"/>
              <a:t> of the time is spent on SCN computation. </a:t>
            </a:r>
            <a:endParaRPr lang="en-US" dirty="0">
              <a:cs typeface="Calibri"/>
            </a:endParaRPr>
          </a:p>
          <a:p>
            <a:br>
              <a:rPr lang="en-US" dirty="0">
                <a:cs typeface="+mn-lt"/>
              </a:rPr>
            </a:br>
            <a:r>
              <a:rPr lang="en-US" dirty="0"/>
              <a:t>So, we set out to understand what limits the performance of executing SCN.</a:t>
            </a:r>
            <a:endParaRPr lang="en-US" dirty="0">
              <a:cs typeface="Calibri"/>
            </a:endParaRPr>
          </a:p>
          <a:p>
            <a:endParaRPr lang="en-US" dirty="0"/>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cs typeface="Calibri"/>
            </a:endParaRPr>
          </a:p>
          <a:p>
            <a:endParaRPr lang="en-US" b="0" dirty="0"/>
          </a:p>
          <a:p>
            <a:endParaRPr lang="en-US" dirty="0"/>
          </a:p>
          <a:p>
            <a:r>
              <a:rPr lang="en-US" dirty="0"/>
              <a:t>Because we are trying to generate a similarity score between the query and each item in the dataset, most of the time is spent on SCN computation. </a:t>
            </a:r>
            <a:endParaRPr lang="en-US" dirty="0">
              <a:cs typeface="Calibri"/>
            </a:endParaRPr>
          </a:p>
          <a:p>
            <a:r>
              <a:rPr lang="en-US" b="1" dirty="0"/>
              <a:t>To make this worse, because we don’t have an index, we have scan the entire dataset. </a:t>
            </a:r>
            <a:endParaRPr lang="en-US" dirty="0"/>
          </a:p>
          <a:p>
            <a:endParaRPr lang="en-US" dirty="0"/>
          </a:p>
          <a:p>
            <a:r>
              <a:rPr lang="en-US" dirty="0"/>
              <a:t>After the offline processing, we support the online processing. Because we are trying to generate a similarity score between the query and each item in the dataset, most of the time is spent on SCN computation. </a:t>
            </a:r>
            <a:r>
              <a:rPr lang="en-US" b="1" dirty="0"/>
              <a:t>To make this worse, because we don’t have an index, we have scan the entire dataset. </a:t>
            </a:r>
            <a:r>
              <a:rPr lang="en-US" dirty="0"/>
              <a:t>“</a:t>
            </a:r>
            <a:endParaRPr lang="en-US" dirty="0">
              <a:cs typeface="Calibri"/>
            </a:endParaRPr>
          </a:p>
          <a:p>
            <a:endParaRPr lang="en-US" dirty="0"/>
          </a:p>
          <a:p>
            <a:r>
              <a:rPr lang="en-US" sz="1300" b="0" kern="1200" dirty="0">
                <a:solidFill>
                  <a:schemeClr val="tx1"/>
                </a:solidFill>
                <a:effectLst/>
                <a:latin typeface="+mn-lt"/>
                <a:ea typeface="+mn-ea"/>
                <a:cs typeface="+mn-cs"/>
              </a:rPr>
              <a:t>In the online phase, </a:t>
            </a:r>
            <a:r>
              <a:rPr lang="en-US" b="0" dirty="0"/>
              <a:t>a given query's feature vector is extracted </a:t>
            </a:r>
            <a:r>
              <a:rPr lang="en-US" sz="1300" b="0" kern="1200" dirty="0">
                <a:solidFill>
                  <a:schemeClr val="tx1"/>
                </a:solidFill>
                <a:effectLst/>
                <a:latin typeface="+mn-lt"/>
                <a:ea typeface="+mn-ea"/>
                <a:cs typeface="+mn-cs"/>
              </a:rPr>
              <a:t>using </a:t>
            </a:r>
            <a:r>
              <a:rPr lang="en-US" b="0" dirty="0"/>
              <a:t>a model and</a:t>
            </a:r>
            <a:r>
              <a:rPr lang="en-US" dirty="0"/>
              <a:t> </a:t>
            </a:r>
            <a:endParaRPr lang="en-US" dirty="0">
              <a:cs typeface="Calibri"/>
            </a:endParaRPr>
          </a:p>
          <a:p>
            <a:r>
              <a:rPr lang="en-US" b="0" dirty="0"/>
              <a:t>then used to compare with each database feature vector using a similarity comparison network to generate a match score.</a:t>
            </a:r>
            <a:endParaRPr lang="en-US" b="0" dirty="0">
              <a:cs typeface="Calibri"/>
            </a:endParaRPr>
          </a:p>
          <a:p>
            <a:r>
              <a:rPr lang="en-US" b="0" dirty="0"/>
              <a:t>Because we are trying to generate a similarity score, most of the time is spent on SCN computation.</a:t>
            </a:r>
            <a:endParaRPr lang="en-US" b="0" dirty="0">
              <a:cs typeface="Calibri"/>
            </a:endParaRPr>
          </a:p>
          <a:p>
            <a:r>
              <a:rPr lang="en-US" b="1" dirty="0"/>
              <a:t>To make this worse, because we don’t have an index, we have scan the entire dataset. </a:t>
            </a:r>
            <a:endParaRPr lang="en-US" dirty="0"/>
          </a:p>
          <a:p>
            <a:endParaRPr lang="en-US" dirty="0">
              <a:cs typeface="Calibri"/>
            </a:endParaRPr>
          </a:p>
          <a:p>
            <a:endParaRPr lang="en-US" dirty="0">
              <a:cs typeface="Calibri"/>
            </a:endParaRPr>
          </a:p>
          <a:p>
            <a:r>
              <a:rPr lang="en-US" b="0" dirty="0"/>
              <a:t>The</a:t>
            </a:r>
            <a:r>
              <a:rPr lang="en-US" sz="1300" b="0" kern="1200" dirty="0">
                <a:solidFill>
                  <a:schemeClr val="tx1"/>
                </a:solidFill>
                <a:effectLst/>
                <a:latin typeface="+mn-lt"/>
                <a:ea typeface="+mn-ea"/>
                <a:cs typeface="+mn-cs"/>
              </a:rPr>
              <a:t> state-of-art systems use GPUs/accelerators to perform these operations. Our profiling results showed </a:t>
            </a:r>
            <a:r>
              <a:rPr lang="en-US" b="0" dirty="0"/>
              <a:t>that when executing an intelligent query,</a:t>
            </a:r>
            <a:endParaRPr lang="en-US" b="0" dirty="0">
              <a:cs typeface="Calibri"/>
            </a:endParaRPr>
          </a:p>
          <a:p>
            <a:r>
              <a:rPr lang="en-US" b="0" dirty="0"/>
              <a:t> </a:t>
            </a:r>
            <a:r>
              <a:rPr lang="en-US" sz="1300" b="0" kern="1200" dirty="0">
                <a:solidFill>
                  <a:schemeClr val="tx1"/>
                </a:solidFill>
                <a:effectLst/>
                <a:latin typeface="+mn-lt"/>
                <a:ea typeface="+mn-ea"/>
                <a:cs typeface="+mn-cs"/>
              </a:rPr>
              <a:t>query feature extraction </a:t>
            </a:r>
            <a:r>
              <a:rPr lang="en-US" b="0" dirty="0"/>
              <a:t>takes a small</a:t>
            </a:r>
            <a:r>
              <a:rPr lang="en-US" sz="1300" b="0" kern="1200" dirty="0">
                <a:solidFill>
                  <a:schemeClr val="tx1"/>
                </a:solidFill>
                <a:effectLst/>
                <a:latin typeface="+mn-lt"/>
                <a:ea typeface="+mn-ea"/>
                <a:cs typeface="+mn-cs"/>
              </a:rPr>
              <a:t> </a:t>
            </a:r>
            <a:r>
              <a:rPr lang="en-US" b="0" dirty="0"/>
              <a:t>portion of</a:t>
            </a:r>
            <a:r>
              <a:rPr lang="en-US" sz="1300" b="0" kern="1200" dirty="0">
                <a:solidFill>
                  <a:schemeClr val="tx1"/>
                </a:solidFill>
                <a:effectLst/>
                <a:latin typeface="+mn-lt"/>
                <a:ea typeface="+mn-ea"/>
                <a:cs typeface="+mn-cs"/>
              </a:rPr>
              <a:t> execution time as it </a:t>
            </a:r>
            <a:r>
              <a:rPr lang="en-US" b="0" dirty="0"/>
              <a:t>occurs</a:t>
            </a:r>
            <a:r>
              <a:rPr lang="en-US" sz="1300" b="0" kern="1200" dirty="0">
                <a:solidFill>
                  <a:schemeClr val="tx1"/>
                </a:solidFill>
                <a:effectLst/>
                <a:latin typeface="+mn-lt"/>
                <a:ea typeface="+mn-ea"/>
                <a:cs typeface="+mn-cs"/>
              </a:rPr>
              <a:t> </a:t>
            </a:r>
            <a:r>
              <a:rPr lang="en-US" b="0" dirty="0"/>
              <a:t>once, whereas</a:t>
            </a:r>
            <a:r>
              <a:rPr lang="en-US" sz="1300" b="0" kern="1200" dirty="0">
                <a:solidFill>
                  <a:schemeClr val="tx1"/>
                </a:solidFill>
                <a:effectLst/>
                <a:latin typeface="+mn-lt"/>
                <a:ea typeface="+mn-ea"/>
                <a:cs typeface="+mn-cs"/>
              </a:rPr>
              <a:t> the similarity comparison </a:t>
            </a:r>
            <a:r>
              <a:rPr lang="en-US" b="0" dirty="0"/>
              <a:t>consumes most </a:t>
            </a:r>
            <a:r>
              <a:rPr lang="en-US" sz="1300" b="0" kern="1200" dirty="0">
                <a:solidFill>
                  <a:schemeClr val="tx1"/>
                </a:solidFill>
                <a:effectLst/>
                <a:latin typeface="+mn-lt"/>
                <a:ea typeface="+mn-ea"/>
                <a:cs typeface="+mn-cs"/>
              </a:rPr>
              <a:t>of </a:t>
            </a:r>
            <a:r>
              <a:rPr lang="en-US" b="0" dirty="0"/>
              <a:t>the query</a:t>
            </a:r>
            <a:r>
              <a:rPr lang="en-US" sz="1300" b="0" kern="1200" dirty="0">
                <a:solidFill>
                  <a:schemeClr val="tx1"/>
                </a:solidFill>
                <a:effectLst/>
                <a:latin typeface="+mn-lt"/>
                <a:ea typeface="+mn-ea"/>
                <a:cs typeface="+mn-cs"/>
              </a:rPr>
              <a:t> time. </a:t>
            </a:r>
            <a:br>
              <a:rPr lang="en-US" b="0" dirty="0">
                <a:cs typeface="+mn-lt"/>
              </a:rPr>
            </a:br>
            <a:r>
              <a:rPr lang="en-US" sz="1300" b="0" kern="1200" dirty="0">
                <a:solidFill>
                  <a:schemeClr val="tx1"/>
                </a:solidFill>
                <a:effectLst/>
                <a:latin typeface="+mn-lt"/>
                <a:ea typeface="+mn-ea"/>
                <a:cs typeface="+mn-cs"/>
              </a:rPr>
              <a:t>So, we set out to understand what limits the performance of these SCN computations.</a:t>
            </a:r>
            <a:endParaRPr lang="en-US" b="0" dirty="0">
              <a:cs typeface="Calibri"/>
            </a:endParaRPr>
          </a:p>
          <a:p>
            <a:endParaRPr lang="en-US" b="0" dirty="0"/>
          </a:p>
          <a:p>
            <a:endParaRPr lang="en-US" b="0" dirty="0"/>
          </a:p>
          <a:p>
            <a:endParaRPr lang="en-US" b="0" dirty="0"/>
          </a:p>
          <a:p>
            <a:endParaRPr lang="en-US" b="0" dirty="0"/>
          </a:p>
          <a:p>
            <a:endParaRPr lang="en-US" b="0" dirty="0"/>
          </a:p>
          <a:p>
            <a:endParaRPr lang="en-US" b="0" dirty="0"/>
          </a:p>
          <a:p>
            <a:endParaRPr lang="en-US" b="0" dirty="0"/>
          </a:p>
          <a:p>
            <a:r>
              <a:rPr lang="en-US" b="0" dirty="0"/>
              <a:t>In the state-of-art system, Intelligent query execution works in</a:t>
            </a:r>
            <a:r>
              <a:rPr lang="en-US" sz="1300" b="0" kern="1200" dirty="0">
                <a:solidFill>
                  <a:schemeClr val="tx1"/>
                </a:solidFill>
                <a:effectLst/>
                <a:latin typeface="+mn-lt"/>
                <a:ea typeface="+mn-ea"/>
                <a:cs typeface="+mn-cs"/>
              </a:rPr>
              <a:t> two </a:t>
            </a:r>
            <a:r>
              <a:rPr lang="en-US" b="0" dirty="0"/>
              <a:t>phases</a:t>
            </a:r>
            <a:r>
              <a:rPr lang="en-US" sz="1300" b="0" kern="1200" dirty="0">
                <a:solidFill>
                  <a:schemeClr val="tx1"/>
                </a:solidFill>
                <a:effectLst/>
                <a:latin typeface="+mn-lt"/>
                <a:ea typeface="+mn-ea"/>
                <a:cs typeface="+mn-cs"/>
              </a:rPr>
              <a:t>.</a:t>
            </a:r>
            <a:r>
              <a:rPr lang="en-US" b="0" dirty="0"/>
              <a:t> </a:t>
            </a:r>
            <a:endParaRPr lang="en-US" b="0" dirty="0">
              <a:cs typeface="Calibri"/>
            </a:endParaRPr>
          </a:p>
          <a:p>
            <a:r>
              <a:rPr lang="en-US" sz="1300" b="0" kern="1200" dirty="0">
                <a:solidFill>
                  <a:schemeClr val="tx1"/>
                </a:solidFill>
                <a:effectLst/>
                <a:latin typeface="+mn-lt"/>
                <a:ea typeface="+mn-ea"/>
                <a:cs typeface="+mn-cs"/>
              </a:rPr>
              <a:t>In the Offline phase, embedding vectors or feature vectors for each item in</a:t>
            </a:r>
            <a:r>
              <a:rPr lang="en-US" b="0" dirty="0"/>
              <a:t> the</a:t>
            </a:r>
            <a:r>
              <a:rPr lang="en-US" sz="1300" b="0" kern="1200" dirty="0">
                <a:solidFill>
                  <a:schemeClr val="tx1"/>
                </a:solidFill>
                <a:effectLst/>
                <a:latin typeface="+mn-lt"/>
                <a:ea typeface="+mn-ea"/>
                <a:cs typeface="+mn-cs"/>
              </a:rPr>
              <a:t> </a:t>
            </a:r>
            <a:r>
              <a:rPr lang="en-US" b="0" dirty="0"/>
              <a:t>dataset</a:t>
            </a:r>
            <a:r>
              <a:rPr lang="en-US" sz="1300" b="0" kern="1200" dirty="0">
                <a:solidFill>
                  <a:schemeClr val="tx1"/>
                </a:solidFill>
                <a:effectLst/>
                <a:latin typeface="+mn-lt"/>
                <a:ea typeface="+mn-ea"/>
                <a:cs typeface="+mn-cs"/>
              </a:rPr>
              <a:t> </a:t>
            </a:r>
            <a:r>
              <a:rPr lang="en-US" b="0" dirty="0"/>
              <a:t>are extracted</a:t>
            </a:r>
            <a:r>
              <a:rPr lang="en-US" sz="1300" b="0" kern="1200" dirty="0">
                <a:solidFill>
                  <a:schemeClr val="tx1"/>
                </a:solidFill>
                <a:effectLst/>
                <a:latin typeface="+mn-lt"/>
                <a:ea typeface="+mn-ea"/>
                <a:cs typeface="+mn-cs"/>
              </a:rPr>
              <a:t> and stored.</a:t>
            </a:r>
            <a:r>
              <a:rPr lang="en-US" dirty="0"/>
              <a:t> </a:t>
            </a:r>
            <a:endParaRPr lang="en-US" sz="1300" b="0" kern="1200" dirty="0">
              <a:solidFill>
                <a:schemeClr val="tx1"/>
              </a:solidFill>
              <a:effectLst/>
              <a:latin typeface="+mn-lt"/>
              <a:cs typeface="Calibri"/>
            </a:endParaRPr>
          </a:p>
          <a:p>
            <a:r>
              <a:rPr lang="en-US" sz="1300" b="0" kern="1200" dirty="0">
                <a:solidFill>
                  <a:schemeClr val="tx1"/>
                </a:solidFill>
                <a:effectLst/>
                <a:latin typeface="+mn-lt"/>
                <a:ea typeface="+mn-ea"/>
                <a:cs typeface="+mn-cs"/>
              </a:rPr>
              <a:t>Since the size of this feature vector </a:t>
            </a:r>
            <a:r>
              <a:rPr lang="en-US" sz="1300" b="0" kern="1200" dirty="0" err="1">
                <a:solidFill>
                  <a:schemeClr val="tx1"/>
                </a:solidFill>
                <a:effectLst/>
                <a:latin typeface="+mn-lt"/>
                <a:ea typeface="+mn-ea"/>
                <a:cs typeface="+mn-cs"/>
              </a:rPr>
              <a:t>db</a:t>
            </a:r>
            <a:r>
              <a:rPr lang="en-US" sz="1300" b="0" kern="1200" dirty="0">
                <a:solidFill>
                  <a:schemeClr val="tx1"/>
                </a:solidFill>
                <a:effectLst/>
                <a:latin typeface="+mn-lt"/>
                <a:ea typeface="+mn-ea"/>
                <a:cs typeface="+mn-cs"/>
              </a:rPr>
              <a:t> is proportional to </a:t>
            </a:r>
            <a:r>
              <a:rPr lang="en-US" b="0" dirty="0"/>
              <a:t>number of features and the size of each feature vector, the </a:t>
            </a:r>
            <a:r>
              <a:rPr lang="en-US" b="0" dirty="0" err="1"/>
              <a:t>db</a:t>
            </a:r>
            <a:r>
              <a:rPr lang="en-US" b="0" dirty="0"/>
              <a:t> can be very large and thus</a:t>
            </a:r>
            <a:r>
              <a:rPr lang="en-US" sz="1300" b="0" kern="1200" dirty="0">
                <a:solidFill>
                  <a:schemeClr val="tx1"/>
                </a:solidFill>
                <a:effectLst/>
                <a:latin typeface="+mn-lt"/>
                <a:cs typeface="Calibri"/>
              </a:rPr>
              <a:t> t</a:t>
            </a:r>
            <a:r>
              <a:rPr lang="en-US" b="0" dirty="0"/>
              <a:t>he </a:t>
            </a:r>
            <a:r>
              <a:rPr lang="en-US" b="0" dirty="0" err="1"/>
              <a:t>db</a:t>
            </a:r>
            <a:r>
              <a:rPr lang="en-US" b="0" dirty="0"/>
              <a:t> is typically</a:t>
            </a:r>
            <a:r>
              <a:rPr lang="en-US" sz="1300" b="0" kern="1200" dirty="0">
                <a:solidFill>
                  <a:schemeClr val="tx1"/>
                </a:solidFill>
                <a:effectLst/>
                <a:latin typeface="+mn-lt"/>
                <a:ea typeface="+mn-ea"/>
                <a:cs typeface="+mn-cs"/>
              </a:rPr>
              <a:t> stored in SSDs. </a:t>
            </a:r>
            <a:br>
              <a:rPr lang="en-US" b="0" dirty="0">
                <a:cs typeface="+mn-lt"/>
              </a:rPr>
            </a:br>
            <a:br>
              <a:rPr lang="en-US" b="0" dirty="0">
                <a:cs typeface="+mn-lt"/>
              </a:rPr>
            </a:br>
            <a:r>
              <a:rPr lang="en-US" sz="1300" b="0" kern="1200" dirty="0">
                <a:solidFill>
                  <a:schemeClr val="tx1"/>
                </a:solidFill>
                <a:effectLst/>
                <a:latin typeface="+mn-lt"/>
                <a:ea typeface="+mn-ea"/>
                <a:cs typeface="+mn-cs"/>
              </a:rPr>
              <a:t>In the online phase, </a:t>
            </a:r>
            <a:r>
              <a:rPr lang="en-US" b="0" dirty="0"/>
              <a:t>a given query's feature vector is extracted </a:t>
            </a:r>
            <a:r>
              <a:rPr lang="en-US" sz="1300" b="0" kern="1200" dirty="0">
                <a:solidFill>
                  <a:schemeClr val="tx1"/>
                </a:solidFill>
                <a:effectLst/>
                <a:latin typeface="+mn-lt"/>
                <a:ea typeface="+mn-ea"/>
                <a:cs typeface="+mn-cs"/>
              </a:rPr>
              <a:t>using </a:t>
            </a:r>
            <a:r>
              <a:rPr lang="en-US" b="0" dirty="0"/>
              <a:t>a model and</a:t>
            </a:r>
            <a:r>
              <a:rPr lang="en-US" dirty="0"/>
              <a:t> </a:t>
            </a:r>
            <a:endParaRPr lang="en-US" dirty="0">
              <a:cs typeface="Calibri"/>
            </a:endParaRPr>
          </a:p>
          <a:p>
            <a:r>
              <a:rPr lang="en-US" b="0" dirty="0"/>
              <a:t>then used to compare with each database feature vector using a similarity comparison network to generate a match score.</a:t>
            </a:r>
            <a:endParaRPr lang="en-US" b="0" dirty="0">
              <a:cs typeface="Calibri"/>
            </a:endParaRPr>
          </a:p>
          <a:p>
            <a:endParaRPr lang="en-US" b="0" dirty="0">
              <a:cs typeface="Calibri"/>
            </a:endParaRPr>
          </a:p>
          <a:p>
            <a:r>
              <a:rPr lang="en-US" b="0" dirty="0"/>
              <a:t>The</a:t>
            </a:r>
            <a:r>
              <a:rPr lang="en-US" sz="1300" b="0" kern="1200" dirty="0">
                <a:solidFill>
                  <a:schemeClr val="tx1"/>
                </a:solidFill>
                <a:effectLst/>
                <a:latin typeface="+mn-lt"/>
                <a:ea typeface="+mn-ea"/>
                <a:cs typeface="+mn-cs"/>
              </a:rPr>
              <a:t> state-of-art systems use GPUs/accelerators to perform these operations. Our profiling results showed </a:t>
            </a:r>
            <a:r>
              <a:rPr lang="en-US" b="0" dirty="0"/>
              <a:t>that when executing an intelligent query,</a:t>
            </a:r>
            <a:endParaRPr lang="en-US" b="0" dirty="0">
              <a:cs typeface="Calibri"/>
            </a:endParaRPr>
          </a:p>
          <a:p>
            <a:r>
              <a:rPr lang="en-US" b="0" dirty="0"/>
              <a:t> </a:t>
            </a:r>
            <a:r>
              <a:rPr lang="en-US" sz="1300" b="0" kern="1200" dirty="0">
                <a:solidFill>
                  <a:schemeClr val="tx1"/>
                </a:solidFill>
                <a:effectLst/>
                <a:latin typeface="+mn-lt"/>
                <a:ea typeface="+mn-ea"/>
                <a:cs typeface="+mn-cs"/>
              </a:rPr>
              <a:t>query feature extraction </a:t>
            </a:r>
            <a:r>
              <a:rPr lang="en-US" b="0" dirty="0"/>
              <a:t>takes a small</a:t>
            </a:r>
            <a:r>
              <a:rPr lang="en-US" sz="1300" b="0" kern="1200" dirty="0">
                <a:solidFill>
                  <a:schemeClr val="tx1"/>
                </a:solidFill>
                <a:effectLst/>
                <a:latin typeface="+mn-lt"/>
                <a:ea typeface="+mn-ea"/>
                <a:cs typeface="+mn-cs"/>
              </a:rPr>
              <a:t> </a:t>
            </a:r>
            <a:r>
              <a:rPr lang="en-US" b="0" dirty="0"/>
              <a:t>portion of</a:t>
            </a:r>
            <a:r>
              <a:rPr lang="en-US" sz="1300" b="0" kern="1200" dirty="0">
                <a:solidFill>
                  <a:schemeClr val="tx1"/>
                </a:solidFill>
                <a:effectLst/>
                <a:latin typeface="+mn-lt"/>
                <a:ea typeface="+mn-ea"/>
                <a:cs typeface="+mn-cs"/>
              </a:rPr>
              <a:t> execution time as it </a:t>
            </a:r>
            <a:r>
              <a:rPr lang="en-US" b="0" dirty="0"/>
              <a:t>occurs</a:t>
            </a:r>
            <a:r>
              <a:rPr lang="en-US" sz="1300" b="0" kern="1200" dirty="0">
                <a:solidFill>
                  <a:schemeClr val="tx1"/>
                </a:solidFill>
                <a:effectLst/>
                <a:latin typeface="+mn-lt"/>
                <a:ea typeface="+mn-ea"/>
                <a:cs typeface="+mn-cs"/>
              </a:rPr>
              <a:t> </a:t>
            </a:r>
            <a:r>
              <a:rPr lang="en-US" b="0" dirty="0"/>
              <a:t>once, whereas</a:t>
            </a:r>
            <a:r>
              <a:rPr lang="en-US" sz="1300" b="0" kern="1200" dirty="0">
                <a:solidFill>
                  <a:schemeClr val="tx1"/>
                </a:solidFill>
                <a:effectLst/>
                <a:latin typeface="+mn-lt"/>
                <a:ea typeface="+mn-ea"/>
                <a:cs typeface="+mn-cs"/>
              </a:rPr>
              <a:t> the similarity comparison </a:t>
            </a:r>
            <a:r>
              <a:rPr lang="en-US" b="0" dirty="0"/>
              <a:t>consumes most </a:t>
            </a:r>
            <a:r>
              <a:rPr lang="en-US" sz="1300" b="0" kern="1200" dirty="0">
                <a:solidFill>
                  <a:schemeClr val="tx1"/>
                </a:solidFill>
                <a:effectLst/>
                <a:latin typeface="+mn-lt"/>
                <a:ea typeface="+mn-ea"/>
                <a:cs typeface="+mn-cs"/>
              </a:rPr>
              <a:t>of </a:t>
            </a:r>
            <a:r>
              <a:rPr lang="en-US" b="0" dirty="0"/>
              <a:t>the query</a:t>
            </a:r>
            <a:r>
              <a:rPr lang="en-US" sz="1300" b="0" kern="1200" dirty="0">
                <a:solidFill>
                  <a:schemeClr val="tx1"/>
                </a:solidFill>
                <a:effectLst/>
                <a:latin typeface="+mn-lt"/>
                <a:ea typeface="+mn-ea"/>
                <a:cs typeface="+mn-cs"/>
              </a:rPr>
              <a:t> time. </a:t>
            </a:r>
            <a:br>
              <a:rPr lang="en-US" b="0" dirty="0">
                <a:cs typeface="+mn-lt"/>
              </a:rPr>
            </a:br>
            <a:r>
              <a:rPr lang="en-US" sz="1300" b="0" kern="1200" dirty="0">
                <a:solidFill>
                  <a:schemeClr val="tx1"/>
                </a:solidFill>
                <a:effectLst/>
                <a:latin typeface="+mn-lt"/>
                <a:ea typeface="+mn-ea"/>
                <a:cs typeface="+mn-cs"/>
              </a:rPr>
              <a:t>So, we set out to understand what limits the performance of these SCN computations.</a:t>
            </a:r>
            <a:endParaRPr lang="en-US" b="0" dirty="0">
              <a:cs typeface="Calibri"/>
            </a:endParaRPr>
          </a:p>
          <a:p>
            <a:endParaRPr lang="en-US" b="0" dirty="0"/>
          </a:p>
          <a:p>
            <a:endParaRPr lang="en-US" b="0" dirty="0"/>
          </a:p>
          <a:p>
            <a:endParaRPr lang="en-US" b="0" dirty="0"/>
          </a:p>
          <a:p>
            <a:r>
              <a:rPr lang="en-US" b="0" dirty="0"/>
              <a:t>Speaking: spoke flatly. People did not feel excited. Each slide – what will you be delivering – to make this worse, we don’t index – we need to scan the entire dataset. – follow the clear logic - flat voice is not good – what is your insight and not what you have done.</a:t>
            </a:r>
            <a:r>
              <a:rPr lang="en-US" dirty="0"/>
              <a:t> </a:t>
            </a:r>
            <a:endParaRPr lang="en-US" b="0"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4</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05255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mn-lt"/>
              </a:rPr>
              <a:t>We characterized the performance of intelligent query workloads spanning 3 different domains: </a:t>
            </a:r>
            <a:br>
              <a:rPr lang="en-US" b="0" dirty="0">
                <a:cs typeface="+mn-lt"/>
              </a:rPr>
            </a:br>
            <a:r>
              <a:rPr lang="en-US" b="0" dirty="0">
                <a:cs typeface="+mn-lt"/>
              </a:rPr>
              <a:t>visual, audio, and text.</a:t>
            </a:r>
            <a:r>
              <a:rPr lang="en-US" dirty="0">
                <a:cs typeface="+mn-lt"/>
              </a:rPr>
              <a:t> </a:t>
            </a:r>
            <a:endParaRPr lang="en-US" b="0" dirty="0">
              <a:cs typeface="+mn-lt"/>
            </a:endParaRPr>
          </a:p>
          <a:p>
            <a:br>
              <a:rPr lang="en-US" b="0" dirty="0">
                <a:cs typeface="+mn-lt"/>
              </a:rPr>
            </a:br>
            <a:r>
              <a:rPr lang="en-US" b="0" dirty="0">
                <a:cs typeface="+mn-lt"/>
              </a:rPr>
              <a:t>We use a platform with 2 different generations of high-end GPUs: Pascal and Volta, a low latency high </a:t>
            </a:r>
            <a:r>
              <a:rPr lang="en-US" b="0" dirty="0" err="1">
                <a:cs typeface="+mn-lt"/>
              </a:rPr>
              <a:t>thoughtput</a:t>
            </a:r>
            <a:r>
              <a:rPr lang="en-US" b="0" dirty="0">
                <a:cs typeface="+mn-lt"/>
              </a:rPr>
              <a:t> </a:t>
            </a:r>
            <a:r>
              <a:rPr lang="en-US" b="0" dirty="0" err="1">
                <a:cs typeface="+mn-lt"/>
              </a:rPr>
              <a:t>NVMe</a:t>
            </a:r>
            <a:r>
              <a:rPr lang="en-US" b="0" dirty="0">
                <a:cs typeface="+mn-lt"/>
              </a:rPr>
              <a:t> SSD, and the </a:t>
            </a:r>
            <a:r>
              <a:rPr lang="en-US" b="0" dirty="0" err="1">
                <a:cs typeface="+mn-lt"/>
              </a:rPr>
              <a:t>Tensorflow</a:t>
            </a:r>
            <a:r>
              <a:rPr lang="en-US" b="0" dirty="0">
                <a:cs typeface="+mn-lt"/>
              </a:rPr>
              <a:t> </a:t>
            </a:r>
            <a:r>
              <a:rPr lang="en-US" dirty="0">
                <a:cs typeface="+mn-lt"/>
              </a:rPr>
              <a:t>framework</a:t>
            </a:r>
            <a:r>
              <a:rPr lang="en-US" b="0" dirty="0">
                <a:cs typeface="+mn-lt"/>
              </a:rPr>
              <a:t>.</a:t>
            </a:r>
            <a:r>
              <a:rPr lang="en-US" dirty="0">
                <a:cs typeface="+mn-lt"/>
              </a:rPr>
              <a:t> </a:t>
            </a:r>
            <a:endParaRPr lang="en-US" b="0" dirty="0">
              <a:cs typeface="+mn-lt"/>
            </a:endParaRPr>
          </a:p>
          <a:p>
            <a:r>
              <a:rPr lang="en-US" b="0" dirty="0">
                <a:cs typeface="+mn-lt"/>
              </a:rPr>
              <a:t>This represents the state-of-art system for executing intelligent queries.</a:t>
            </a:r>
          </a:p>
          <a:p>
            <a:endParaRPr lang="en-US" b="0" dirty="0">
              <a:cs typeface="+mn-lt"/>
            </a:endParaRPr>
          </a:p>
          <a:p>
            <a:br>
              <a:rPr lang="en-US" dirty="0">
                <a:cs typeface="+mn-lt"/>
              </a:rPr>
            </a:br>
            <a:endParaRPr lang="en-US"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5</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506211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understand these IQ workloads, we breakdown the total query execution time into three stages. </a:t>
            </a:r>
          </a:p>
          <a:p>
            <a:r>
              <a:rPr lang="en-US" dirty="0"/>
              <a:t>The first stage is the GPU computation time, the second is the time spent to load data from host memory to GPU memory and third is the time spent to load data from SSD. </a:t>
            </a:r>
            <a:endParaRPr lang="en-US" dirty="0">
              <a:cs typeface="Calibri"/>
            </a:endParaRPr>
          </a:p>
          <a:p>
            <a:r>
              <a:rPr lang="en-US" dirty="0"/>
              <a:t>We find that the SSD IO is the bottleneck. Even with the newer generation of high-end GPU, Volta, we cannot see performance improvement because the storage IO is the bottleneck.  </a:t>
            </a:r>
            <a:endParaRPr lang="en-US" dirty="0">
              <a:cs typeface="Calibri"/>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endParaRPr lang="en-US" dirty="0">
              <a:cs typeface="+mn-lt"/>
            </a:endParaRPr>
          </a:p>
          <a:p>
            <a:r>
              <a:rPr lang="en-US" b="1" dirty="0">
                <a:cs typeface="+mn-lt"/>
              </a:rPr>
              <a:t>Trashed:</a:t>
            </a:r>
          </a:p>
          <a:p>
            <a:r>
              <a:rPr lang="en-US" dirty="0">
                <a:cs typeface="+mn-lt"/>
              </a:rPr>
              <a:t>Here we show the different applications with the 2 generations of GPUs on the x-axis </a:t>
            </a:r>
            <a:br>
              <a:rPr lang="en-US" dirty="0">
                <a:cs typeface="+mn-lt"/>
              </a:rPr>
            </a:br>
            <a:r>
              <a:rPr lang="en-US" dirty="0">
                <a:cs typeface="+mn-lt"/>
              </a:rPr>
              <a:t>The y axis represents the breakdown of the query execution time.</a:t>
            </a:r>
            <a:br>
              <a:rPr lang="en-US" dirty="0">
                <a:cs typeface="+mn-lt"/>
              </a:rPr>
            </a:br>
            <a:r>
              <a:rPr lang="en-US" dirty="0">
                <a:cs typeface="+mn-lt"/>
              </a:rPr>
              <a:t>As you can see from figure, GPU computation constitutes on a small fraction of the total time. Further the newer generation GPU, Volta, improves that time by 20%.</a:t>
            </a:r>
            <a:br>
              <a:rPr lang="en-US" dirty="0">
                <a:cs typeface="+mn-lt"/>
              </a:rPr>
            </a:br>
            <a:r>
              <a:rPr lang="en-US" dirty="0">
                <a:cs typeface="+mn-lt"/>
              </a:rPr>
              <a:t>Transferring data from the CPU memory to the GPU is only a small fraction of total time.</a:t>
            </a:r>
            <a:br>
              <a:rPr lang="en-US" dirty="0">
                <a:cs typeface="+mn-lt"/>
              </a:rPr>
            </a:br>
            <a:r>
              <a:rPr lang="en-US" dirty="0">
                <a:cs typeface="+mn-lt"/>
              </a:rPr>
              <a:t>Majority of the time is spent in reading the data from the SSD due to the limited IO bandwidth. As shown here, this constitutes </a:t>
            </a:r>
            <a:r>
              <a:rPr lang="en-US" dirty="0" err="1">
                <a:cs typeface="+mn-lt"/>
              </a:rPr>
              <a:t>upto</a:t>
            </a:r>
            <a:r>
              <a:rPr lang="en-US" dirty="0">
                <a:cs typeface="+mn-lt"/>
              </a:rPr>
              <a:t> 90% of the time when using the Volta GPU.</a:t>
            </a:r>
            <a:br>
              <a:rPr lang="en-US" dirty="0">
                <a:cs typeface="+mn-lt"/>
              </a:rPr>
            </a:br>
            <a:r>
              <a:rPr lang="en-US" dirty="0">
                <a:cs typeface="+mn-lt"/>
              </a:rPr>
              <a:t>Thus, the performance of these workload is bottlenecked by the SSD IO bandwidth, this bottleneck will only worsen with the introduction of accelerators.</a:t>
            </a:r>
            <a:endParaRPr lang="en-US" dirty="0">
              <a:cs typeface="Calibri"/>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6</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402545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recap, IQ perf is limited by SSD IO bandwidth. </a:t>
            </a:r>
          </a:p>
          <a:p>
            <a:pPr>
              <a:defRPr/>
            </a:pPr>
            <a:r>
              <a:rPr lang="en-US" dirty="0"/>
              <a:t>To address this, we can move the computation to the SSD. </a:t>
            </a:r>
            <a:br>
              <a:rPr lang="en-US" dirty="0">
                <a:cs typeface="+mn-lt"/>
              </a:rPr>
            </a:br>
            <a:r>
              <a:rPr lang="en-US" dirty="0"/>
              <a:t>In-storage </a:t>
            </a:r>
            <a:r>
              <a:rPr lang="en-US" b="0" dirty="0"/>
              <a:t>computing is not a new concept.</a:t>
            </a:r>
            <a:br>
              <a:rPr lang="en-US" b="0" dirty="0">
                <a:cs typeface="+mn-lt"/>
              </a:rPr>
            </a:br>
            <a:r>
              <a:rPr lang="en-US" b="0" dirty="0">
                <a:cs typeface="Calibri"/>
              </a:rPr>
              <a:t>However, enabling in-storage computing to support these IQ workloads is a challenge</a:t>
            </a:r>
          </a:p>
          <a:p>
            <a:pPr>
              <a:defRPr/>
            </a:pPr>
            <a:r>
              <a:rPr lang="en-US" b="0" dirty="0">
                <a:cs typeface="Calibri"/>
              </a:rPr>
              <a:t>Because, </a:t>
            </a:r>
            <a:r>
              <a:rPr lang="en-US" b="0" dirty="0"/>
              <a:t>wimpy cores in the SSD cannot efficiently support complex operations such FC and </a:t>
            </a:r>
            <a:r>
              <a:rPr lang="en-US" b="0" dirty="0" err="1"/>
              <a:t>convd</a:t>
            </a:r>
            <a:r>
              <a:rPr lang="en-US" b="0" dirty="0"/>
              <a:t> layers present in SCN</a:t>
            </a:r>
            <a:endParaRPr lang="en-US" b="0" dirty="0">
              <a:cs typeface="Calibri"/>
            </a:endParaRPr>
          </a:p>
          <a:p>
            <a:pPr>
              <a:defRPr/>
            </a:pPr>
            <a:r>
              <a:rPr lang="en-US" b="0" dirty="0">
                <a:cs typeface="Calibri"/>
              </a:rPr>
              <a:t>And resources in the SSD are limited.</a:t>
            </a:r>
          </a:p>
          <a:p>
            <a:pPr>
              <a:defRPr/>
            </a:pPr>
            <a:r>
              <a:rPr lang="en-US" b="0" dirty="0">
                <a:cs typeface="Calibri"/>
              </a:rPr>
              <a:t>To address this, </a:t>
            </a:r>
            <a:r>
              <a:rPr lang="en-US" dirty="0">
                <a:cs typeface="Calibri"/>
              </a:rPr>
              <a:t>we </a:t>
            </a:r>
            <a:r>
              <a:rPr lang="en-US" b="1" dirty="0">
                <a:cs typeface="Calibri"/>
              </a:rPr>
              <a:t>design</a:t>
            </a:r>
            <a:r>
              <a:rPr lang="en-US" dirty="0">
                <a:cs typeface="Calibri"/>
              </a:rPr>
              <a:t> in-storage </a:t>
            </a:r>
            <a:r>
              <a:rPr lang="en-US" b="0" dirty="0">
                <a:cs typeface="Calibri"/>
              </a:rPr>
              <a:t>programmable accelerators for intelligent queries.</a:t>
            </a:r>
          </a:p>
          <a:p>
            <a:pPr>
              <a:defRPr/>
            </a:pP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7</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92712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do a deep dive to discuss how the  in-storage accelerator in DeepStore looks like. </a:t>
            </a:r>
            <a:endParaRPr lang="en-US" dirty="0">
              <a:cs typeface="Calibri"/>
            </a:endParaRPr>
          </a:p>
          <a:p>
            <a:r>
              <a:rPr lang="en-US" dirty="0"/>
              <a:t>Because the accelerator is used to speedup the SCN computation, that mainly constitutes of FC layers, we use a rectangular systolic array  of PEs. </a:t>
            </a:r>
            <a:endParaRPr lang="en-US" dirty="0">
              <a:cs typeface="Calibri"/>
            </a:endParaRPr>
          </a:p>
          <a:p>
            <a:r>
              <a:rPr lang="en-US" dirty="0"/>
              <a:t>The systolic array is coupled with a scratchpad and a controller, as shown here. </a:t>
            </a:r>
            <a:br>
              <a:rPr lang="en-US" dirty="0">
                <a:cs typeface="+mn-lt"/>
              </a:rPr>
            </a:br>
            <a:r>
              <a:rPr lang="en-US" dirty="0">
                <a:cs typeface="+mn-lt"/>
              </a:rPr>
              <a:t>The accelerator controller is an FSM responsible for keeping track of computation and data movement.</a:t>
            </a:r>
            <a:br>
              <a:rPr lang="en-US" dirty="0">
                <a:cs typeface="+mn-lt"/>
              </a:rPr>
            </a:br>
            <a:endParaRPr lang="en-US" dirty="0">
              <a:cs typeface="+mn-lt"/>
            </a:endParaRPr>
          </a:p>
          <a:p>
            <a:r>
              <a:rPr lang="en-US" dirty="0">
                <a:cs typeface="+mn-lt"/>
              </a:rPr>
              <a:t>There is another challenge, the accelerator needs to fetch the dataset feature vectors fr</a:t>
            </a:r>
            <a:r>
              <a:rPr lang="en-US" b="0" dirty="0">
                <a:cs typeface="+mn-lt"/>
              </a:rPr>
              <a:t>om the flash chips. </a:t>
            </a:r>
          </a:p>
          <a:p>
            <a:r>
              <a:rPr lang="en-US" b="1" dirty="0">
                <a:cs typeface="+mn-lt"/>
              </a:rPr>
              <a:t>Thus we need to build a mechanism between the flash chips and the accelerator for data transfer.</a:t>
            </a:r>
            <a:endParaRPr lang="en-US" b="1" dirty="0"/>
          </a:p>
          <a:p>
            <a:r>
              <a:rPr lang="en-US" b="1" dirty="0">
                <a:cs typeface="Calibri"/>
              </a:rPr>
              <a:t>In our scheme, the accelerator controller interacts with the flash controller to read input flash pages from the flash planes.</a:t>
            </a:r>
            <a:br>
              <a:rPr lang="en-US" b="1" dirty="0">
                <a:cs typeface="+mn-lt"/>
              </a:rPr>
            </a:br>
            <a:r>
              <a:rPr lang="en-US" b="1" dirty="0">
                <a:cs typeface="Calibri"/>
              </a:rPr>
              <a:t>These flash pages are then queued up before they are loaded into the scratchpad.</a:t>
            </a:r>
            <a:br>
              <a:rPr lang="en-US" b="1" dirty="0">
                <a:cs typeface="+mn-lt"/>
              </a:rPr>
            </a:br>
            <a:r>
              <a:rPr lang="en-US" b="1" dirty="0">
                <a:cs typeface="Calibri"/>
              </a:rPr>
              <a:t>The systolic array uses the inputs from the scratchpad to perform the SCN computation.</a:t>
            </a:r>
          </a:p>
          <a:p>
            <a:r>
              <a:rPr lang="en-US" dirty="0"/>
              <a:t>This design decouples the SCN execution in the systolic array and reading of inputs from flash. </a:t>
            </a:r>
            <a:endParaRPr lang="en-US" dirty="0">
              <a:cs typeface="Calibri"/>
            </a:endParaRPr>
          </a:p>
          <a:p>
            <a:endParaRPr lang="en-US" dirty="0">
              <a:cs typeface="Calibri"/>
            </a:endParaRPr>
          </a:p>
          <a:p>
            <a:r>
              <a:rPr lang="en-US" dirty="0">
                <a:cs typeface="Calibri"/>
              </a:rPr>
              <a:t>So far we have shown how DeepStore exploits the compute </a:t>
            </a:r>
            <a:r>
              <a:rPr lang="en-US" b="1" dirty="0">
                <a:cs typeface="Calibri"/>
              </a:rPr>
              <a:t>parallelism</a:t>
            </a:r>
            <a:r>
              <a:rPr lang="en-US" dirty="0">
                <a:cs typeface="Calibri"/>
              </a:rPr>
              <a:t> present in SCN computation. To further ….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8</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41649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improve the performance, we can exploit the parallelism provided by the SSD.  </a:t>
            </a:r>
          </a:p>
          <a:p>
            <a:r>
              <a:rPr lang="en-US" dirty="0"/>
              <a:t>For those who may not know the internal architecture of an SSD, SSDs offer 3 levels of parallelism – </a:t>
            </a:r>
            <a:r>
              <a:rPr lang="en-US" dirty="0" err="1"/>
              <a:t>ssdlevel</a:t>
            </a:r>
            <a:r>
              <a:rPr lang="en-US" dirty="0"/>
              <a:t>, channel level and chip level. </a:t>
            </a:r>
            <a:endParaRPr lang="en-US" dirty="0">
              <a:cs typeface="Calibri"/>
            </a:endParaRPr>
          </a:p>
          <a:p>
            <a:r>
              <a:rPr lang="en-US" dirty="0"/>
              <a:t>This means, we have 3 choices to place the accelerators: </a:t>
            </a:r>
            <a:r>
              <a:rPr lang="en-US"/>
              <a:t>(1) </a:t>
            </a:r>
            <a:r>
              <a:rPr lang="en-US" dirty="0"/>
              <a:t>at the SSD level, </a:t>
            </a:r>
            <a:r>
              <a:rPr lang="en-US"/>
              <a:t>(2)</a:t>
            </a:r>
            <a:r>
              <a:rPr lang="en-US" dirty="0"/>
              <a:t> at the channel and lastly at the chip level.</a:t>
            </a:r>
            <a:endParaRPr lang="en-US" dirty="0">
              <a:cs typeface="Calibri"/>
            </a:endParaRPr>
          </a:p>
          <a:p>
            <a:r>
              <a:rPr lang="en-US" dirty="0"/>
              <a:t>To find which one is better it is important to understand the </a:t>
            </a:r>
            <a:r>
              <a:rPr lang="en-US" err="1"/>
              <a:t>trade off</a:t>
            </a:r>
            <a:r>
              <a:rPr lang="en-US" dirty="0"/>
              <a:t> of placing the accelerator at each level to gain the maximum performance. </a:t>
            </a:r>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9</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101611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w/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10627" y="619125"/>
            <a:ext cx="12736405" cy="742950"/>
          </a:xfrm>
          <a:prstGeom prst="rect">
            <a:avLst/>
          </a:prstGeom>
        </p:spPr>
        <p:txBody>
          <a:bodyPr vert="horz"/>
          <a:lstStyle>
            <a:lvl1pPr marL="0" indent="0">
              <a:buNone/>
              <a:defRPr sz="4800" b="1" baseline="0">
                <a:solidFill>
                  <a:srgbClr val="13294B"/>
                </a:solidFill>
                <a:latin typeface="Arial Narrow" panose="020B0606020202030204" pitchFamily="34" charset="0"/>
                <a:cs typeface="Arial Narrow" panose="020B0606020202030204" pitchFamily="34" charset="0"/>
              </a:defRPr>
            </a:lvl1pPr>
          </a:lstStyle>
          <a:p>
            <a:pPr lvl="0"/>
            <a:r>
              <a:rPr lang="en-US"/>
              <a:t>ECE ILLINOIS 16:9 TEMPLATE</a:t>
            </a:r>
          </a:p>
        </p:txBody>
      </p:sp>
      <p:sp>
        <p:nvSpPr>
          <p:cNvPr id="5" name="Text Placeholder 4"/>
          <p:cNvSpPr>
            <a:spLocks noGrp="1"/>
          </p:cNvSpPr>
          <p:nvPr>
            <p:ph type="body" sz="quarter" idx="11" hasCustomPrompt="1"/>
          </p:nvPr>
        </p:nvSpPr>
        <p:spPr>
          <a:xfrm>
            <a:off x="610627" y="1570071"/>
            <a:ext cx="12736405" cy="327310"/>
          </a:xfrm>
          <a:prstGeom prst="rect">
            <a:avLst/>
          </a:prstGeom>
        </p:spPr>
        <p:txBody>
          <a:bodyPr vert="horz"/>
          <a:lstStyle>
            <a:lvl1pPr marL="0" indent="0">
              <a:buNone/>
              <a:defRPr sz="1700" baseline="0">
                <a:solidFill>
                  <a:srgbClr val="E84A27"/>
                </a:solidFill>
                <a:latin typeface="Arial" panose="020B0604020202020204" pitchFamily="34" charset="0"/>
                <a:ea typeface="Arial" panose="020B0604020202020204" pitchFamily="34" charset="0"/>
                <a:cs typeface="Arial" panose="020B0604020202020204" pitchFamily="34" charset="0"/>
              </a:defRPr>
            </a:lvl1pPr>
          </a:lstStyle>
          <a:p>
            <a:pPr lvl="0"/>
            <a:r>
              <a:rPr lang="en-US"/>
              <a:t>Presenter Name</a:t>
            </a:r>
          </a:p>
        </p:txBody>
      </p:sp>
      <p:sp>
        <p:nvSpPr>
          <p:cNvPr id="8" name="Text Placeholder 7"/>
          <p:cNvSpPr>
            <a:spLocks noGrp="1"/>
          </p:cNvSpPr>
          <p:nvPr>
            <p:ph type="body" sz="quarter" idx="12" hasCustomPrompt="1"/>
          </p:nvPr>
        </p:nvSpPr>
        <p:spPr>
          <a:xfrm>
            <a:off x="610627" y="1860825"/>
            <a:ext cx="12736405" cy="301701"/>
          </a:xfrm>
          <a:prstGeom prst="rect">
            <a:avLst/>
          </a:prstGeom>
        </p:spPr>
        <p:txBody>
          <a:bodyPr vert="horz"/>
          <a:lstStyle>
            <a:lvl1pPr marL="0" indent="0">
              <a:buNone/>
              <a:defRPr sz="1200" b="0" i="0" baseline="0">
                <a:solidFill>
                  <a:srgbClr val="E84A27"/>
                </a:solidFill>
                <a:latin typeface="Arial" panose="020B0604020202020204" pitchFamily="34" charset="0"/>
                <a:ea typeface="Arial" panose="020B0604020202020204" pitchFamily="34" charset="0"/>
                <a:cs typeface="Arial" panose="020B0604020202020204" pitchFamily="34" charset="0"/>
              </a:defRPr>
            </a:lvl1pPr>
          </a:lstStyle>
          <a:p>
            <a:pPr lvl="0"/>
            <a:r>
              <a:rPr lang="en-US"/>
              <a:t>Presenter Title</a:t>
            </a:r>
          </a:p>
        </p:txBody>
      </p:sp>
    </p:spTree>
    <p:extLst>
      <p:ext uri="{BB962C8B-B14F-4D97-AF65-F5344CB8AC3E}">
        <p14:creationId xmlns:p14="http://schemas.microsoft.com/office/powerpoint/2010/main" val="254619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with Text and Media">
    <p:spTree>
      <p:nvGrpSpPr>
        <p:cNvPr id="1" name=""/>
        <p:cNvGrpSpPr/>
        <p:nvPr/>
      </p:nvGrpSpPr>
      <p:grpSpPr>
        <a:xfrm>
          <a:off x="0" y="0"/>
          <a:ext cx="0" cy="0"/>
          <a:chOff x="0" y="0"/>
          <a:chExt cx="0" cy="0"/>
        </a:xfrm>
      </p:grpSpPr>
      <p:sp>
        <p:nvSpPr>
          <p:cNvPr id="6" name="Text Placeholder 7"/>
          <p:cNvSpPr>
            <a:spLocks noGrp="1"/>
          </p:cNvSpPr>
          <p:nvPr>
            <p:ph type="body" sz="quarter" idx="15" hasCustomPrompt="1"/>
          </p:nvPr>
        </p:nvSpPr>
        <p:spPr>
          <a:xfrm>
            <a:off x="521415" y="1677143"/>
            <a:ext cx="6387385" cy="5410571"/>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7" name="Text Placeholder 2">
            <a:extLst>
              <a:ext uri="{FF2B5EF4-FFF2-40B4-BE49-F238E27FC236}">
                <a16:creationId xmlns:a16="http://schemas.microsoft.com/office/drawing/2014/main" id="{D94C0922-FC4C-4E52-A1A8-15FEFC192EAC}"/>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8" name="Text Placeholder 7">
            <a:extLst>
              <a:ext uri="{FF2B5EF4-FFF2-40B4-BE49-F238E27FC236}">
                <a16:creationId xmlns:a16="http://schemas.microsoft.com/office/drawing/2014/main" id="{BF7B06F6-960E-454D-9E95-9F4BE2750FB7}"/>
              </a:ext>
            </a:extLst>
          </p:cNvPr>
          <p:cNvSpPr>
            <a:spLocks noGrp="1"/>
          </p:cNvSpPr>
          <p:nvPr>
            <p:ph type="body" sz="quarter" idx="16" hasCustomPrompt="1"/>
          </p:nvPr>
        </p:nvSpPr>
        <p:spPr>
          <a:xfrm>
            <a:off x="6948977" y="1677142"/>
            <a:ext cx="6387385" cy="5410571"/>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10" name="Text Placeholder 2">
            <a:extLst>
              <a:ext uri="{FF2B5EF4-FFF2-40B4-BE49-F238E27FC236}">
                <a16:creationId xmlns:a16="http://schemas.microsoft.com/office/drawing/2014/main" id="{80B156CD-5EC5-4BCE-AF53-9D408051683E}"/>
              </a:ext>
            </a:extLst>
          </p:cNvPr>
          <p:cNvSpPr>
            <a:spLocks noGrp="1"/>
          </p:cNvSpPr>
          <p:nvPr>
            <p:ph type="body" sz="quarter" idx="17" hasCustomPrompt="1"/>
          </p:nvPr>
        </p:nvSpPr>
        <p:spPr>
          <a:xfrm>
            <a:off x="521415" y="972878"/>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38980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9" name="Content Placeholder 9"/>
          <p:cNvSpPr>
            <a:spLocks noGrp="1"/>
          </p:cNvSpPr>
          <p:nvPr>
            <p:ph sz="quarter" idx="13" hasCustomPrompt="1"/>
          </p:nvPr>
        </p:nvSpPr>
        <p:spPr>
          <a:xfrm>
            <a:off x="521415" y="967926"/>
            <a:ext cx="12797601" cy="6162340"/>
          </a:xfrm>
          <a:prstGeom prst="rect">
            <a:avLst/>
          </a:prstGeom>
        </p:spPr>
        <p:txBody>
          <a:bodyPr vert="horz"/>
          <a:lstStyle>
            <a:lvl1pPr marL="0" indent="0" algn="l">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 to insert media</a:t>
            </a:r>
          </a:p>
        </p:txBody>
      </p:sp>
      <p:sp>
        <p:nvSpPr>
          <p:cNvPr id="7" name="Text Placeholder 2">
            <a:extLst>
              <a:ext uri="{FF2B5EF4-FFF2-40B4-BE49-F238E27FC236}">
                <a16:creationId xmlns:a16="http://schemas.microsoft.com/office/drawing/2014/main" id="{568AFD74-75A3-4019-8F07-A4CF3FAC886D}"/>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Tree>
    <p:extLst>
      <p:ext uri="{BB962C8B-B14F-4D97-AF65-F5344CB8AC3E}">
        <p14:creationId xmlns:p14="http://schemas.microsoft.com/office/powerpoint/2010/main" val="2908532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Media">
    <p:spTree>
      <p:nvGrpSpPr>
        <p:cNvPr id="1" name=""/>
        <p:cNvGrpSpPr/>
        <p:nvPr/>
      </p:nvGrpSpPr>
      <p:grpSpPr>
        <a:xfrm>
          <a:off x="0" y="0"/>
          <a:ext cx="0" cy="0"/>
          <a:chOff x="0" y="0"/>
          <a:chExt cx="0" cy="0"/>
        </a:xfrm>
      </p:grpSpPr>
      <p:sp>
        <p:nvSpPr>
          <p:cNvPr id="9" name="Content Placeholder 9"/>
          <p:cNvSpPr>
            <a:spLocks noGrp="1"/>
          </p:cNvSpPr>
          <p:nvPr>
            <p:ph sz="quarter" idx="13" hasCustomPrompt="1"/>
          </p:nvPr>
        </p:nvSpPr>
        <p:spPr>
          <a:xfrm>
            <a:off x="521415" y="1720846"/>
            <a:ext cx="12797601" cy="5465928"/>
          </a:xfrm>
          <a:prstGeom prst="rect">
            <a:avLst/>
          </a:prstGeom>
        </p:spPr>
        <p:txBody>
          <a:bodyPr vert="horz"/>
          <a:lstStyle>
            <a:lvl1pPr marL="0" indent="0" algn="l">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 to insert media</a:t>
            </a:r>
          </a:p>
        </p:txBody>
      </p:sp>
      <p:sp>
        <p:nvSpPr>
          <p:cNvPr id="7" name="Text Placeholder 2">
            <a:extLst>
              <a:ext uri="{FF2B5EF4-FFF2-40B4-BE49-F238E27FC236}">
                <a16:creationId xmlns:a16="http://schemas.microsoft.com/office/drawing/2014/main" id="{568AFD74-75A3-4019-8F07-A4CF3FAC886D}"/>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6" name="Text Placeholder 2">
            <a:extLst>
              <a:ext uri="{FF2B5EF4-FFF2-40B4-BE49-F238E27FC236}">
                <a16:creationId xmlns:a16="http://schemas.microsoft.com/office/drawing/2014/main" id="{1EC08D97-BD74-46EA-95F9-92B57E230DC6}"/>
              </a:ext>
            </a:extLst>
          </p:cNvPr>
          <p:cNvSpPr>
            <a:spLocks noGrp="1"/>
          </p:cNvSpPr>
          <p:nvPr>
            <p:ph type="body" sz="quarter" idx="17" hasCustomPrompt="1"/>
          </p:nvPr>
        </p:nvSpPr>
        <p:spPr>
          <a:xfrm>
            <a:off x="521415" y="972878"/>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2130451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a:xfrm>
            <a:off x="0" y="2834640"/>
            <a:ext cx="13817600" cy="2038696"/>
          </a:xfrm>
          <a:prstGeom prst="rect">
            <a:avLst/>
          </a:prstGeom>
          <a:solidFill>
            <a:srgbClr val="1329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 name="Text Placeholder 2"/>
          <p:cNvSpPr>
            <a:spLocks noGrp="1"/>
          </p:cNvSpPr>
          <p:nvPr>
            <p:ph type="body" sz="quarter" idx="10" hasCustomPrompt="1"/>
          </p:nvPr>
        </p:nvSpPr>
        <p:spPr>
          <a:xfrm>
            <a:off x="610626" y="2977958"/>
            <a:ext cx="12631240" cy="630555"/>
          </a:xfrm>
          <a:prstGeom prst="rect">
            <a:avLst/>
          </a:prstGeom>
        </p:spPr>
        <p:txBody>
          <a:bodyPr vert="horz"/>
          <a:lstStyle>
            <a:lvl1pPr marL="0" indent="0">
              <a:buNone/>
              <a:defRPr sz="4800" b="1" i="0" baseline="0">
                <a:solidFill>
                  <a:schemeClr val="bg1"/>
                </a:solidFill>
                <a:latin typeface="Arial Narrow" panose="020B0606020202030204" pitchFamily="34" charset="0"/>
                <a:cs typeface="Arial Narrow" panose="020B0606020202030204" pitchFamily="34" charset="0"/>
              </a:defRPr>
            </a:lvl1pPr>
          </a:lstStyle>
          <a:p>
            <a:pPr lvl="0"/>
            <a:r>
              <a:rPr lang="en-US"/>
              <a:t>Title of section</a:t>
            </a:r>
          </a:p>
        </p:txBody>
      </p:sp>
      <p:sp>
        <p:nvSpPr>
          <p:cNvPr id="4" name="Text Placeholder 7"/>
          <p:cNvSpPr>
            <a:spLocks noGrp="1"/>
          </p:cNvSpPr>
          <p:nvPr>
            <p:ph type="body" sz="quarter" idx="12" hasCustomPrompt="1"/>
          </p:nvPr>
        </p:nvSpPr>
        <p:spPr>
          <a:xfrm>
            <a:off x="610626" y="3833136"/>
            <a:ext cx="12631240" cy="718544"/>
          </a:xfrm>
          <a:prstGeom prst="rect">
            <a:avLst/>
          </a:prstGeom>
        </p:spPr>
        <p:txBody>
          <a:bodyPr vert="horz"/>
          <a:lstStyle>
            <a:lvl1pPr marL="0" indent="0">
              <a:buNone/>
              <a:defRPr sz="3599"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Subtitle of section</a:t>
            </a:r>
          </a:p>
        </p:txBody>
      </p:sp>
    </p:spTree>
    <p:extLst>
      <p:ext uri="{BB962C8B-B14F-4D97-AF65-F5344CB8AC3E}">
        <p14:creationId xmlns:p14="http://schemas.microsoft.com/office/powerpoint/2010/main" val="1387433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
        <p:nvSpPr>
          <p:cNvPr id="5" name="Flowchart: Manual Input 4">
            <a:extLst>
              <a:ext uri="{FF2B5EF4-FFF2-40B4-BE49-F238E27FC236}">
                <a16:creationId xmlns:a16="http://schemas.microsoft.com/office/drawing/2014/main" id="{02BDB28C-4E19-45BF-A622-63B4B9BA1667}"/>
              </a:ext>
            </a:extLst>
          </p:cNvPr>
          <p:cNvSpPr/>
          <p:nvPr userDrawn="1"/>
        </p:nvSpPr>
        <p:spPr>
          <a:xfrm rot="5400000">
            <a:off x="-577915" y="580149"/>
            <a:ext cx="7738946" cy="6578647"/>
          </a:xfrm>
          <a:prstGeom prst="flowChartManualInput">
            <a:avLst/>
          </a:prstGeom>
          <a:solidFill>
            <a:srgbClr val="1329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6" name="Text Placeholder 2">
            <a:extLst>
              <a:ext uri="{FF2B5EF4-FFF2-40B4-BE49-F238E27FC236}">
                <a16:creationId xmlns:a16="http://schemas.microsoft.com/office/drawing/2014/main" id="{3BA86C85-CF3C-406D-A9BC-80329F550F0C}"/>
              </a:ext>
            </a:extLst>
          </p:cNvPr>
          <p:cNvSpPr>
            <a:spLocks noGrp="1"/>
          </p:cNvSpPr>
          <p:nvPr>
            <p:ph type="body" sz="quarter" idx="10" hasCustomPrompt="1"/>
          </p:nvPr>
        </p:nvSpPr>
        <p:spPr>
          <a:xfrm>
            <a:off x="669073" y="3353461"/>
            <a:ext cx="4759801" cy="1032021"/>
          </a:xfrm>
          <a:prstGeom prst="rect">
            <a:avLst/>
          </a:prstGeom>
        </p:spPr>
        <p:txBody>
          <a:bodyPr vert="horz"/>
          <a:lstStyle>
            <a:lvl1pPr marL="0" indent="0">
              <a:buNone/>
              <a:defRPr sz="4800" b="1" i="0" baseline="0">
                <a:solidFill>
                  <a:schemeClr val="bg1"/>
                </a:solidFill>
                <a:latin typeface="Arial Narrow" panose="020B0606020202030204" pitchFamily="34" charset="0"/>
                <a:cs typeface="Arial Narrow" panose="020B0606020202030204" pitchFamily="34" charset="0"/>
              </a:defRPr>
            </a:lvl1pPr>
          </a:lstStyle>
          <a:p>
            <a:pPr lvl="0"/>
            <a:r>
              <a:rPr lang="en-US"/>
              <a:t>Title of section</a:t>
            </a:r>
          </a:p>
        </p:txBody>
      </p:sp>
      <p:sp>
        <p:nvSpPr>
          <p:cNvPr id="7" name="Text Placeholder 7">
            <a:extLst>
              <a:ext uri="{FF2B5EF4-FFF2-40B4-BE49-F238E27FC236}">
                <a16:creationId xmlns:a16="http://schemas.microsoft.com/office/drawing/2014/main" id="{5FC50662-73A2-4361-9DCF-C9FFFBCAD52D}"/>
              </a:ext>
            </a:extLst>
          </p:cNvPr>
          <p:cNvSpPr>
            <a:spLocks noGrp="1"/>
          </p:cNvSpPr>
          <p:nvPr>
            <p:ph type="body" sz="quarter" idx="16" hasCustomPrompt="1"/>
          </p:nvPr>
        </p:nvSpPr>
        <p:spPr>
          <a:xfrm>
            <a:off x="7236720" y="223363"/>
            <a:ext cx="6144645" cy="2791927"/>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8" name="Text Placeholder 7">
            <a:extLst>
              <a:ext uri="{FF2B5EF4-FFF2-40B4-BE49-F238E27FC236}">
                <a16:creationId xmlns:a16="http://schemas.microsoft.com/office/drawing/2014/main" id="{4785424A-FFE9-4D6F-AB0D-77076B92C22C}"/>
              </a:ext>
            </a:extLst>
          </p:cNvPr>
          <p:cNvSpPr>
            <a:spLocks noGrp="1"/>
          </p:cNvSpPr>
          <p:nvPr>
            <p:ph type="body" sz="quarter" idx="17" hasCustomPrompt="1"/>
          </p:nvPr>
        </p:nvSpPr>
        <p:spPr>
          <a:xfrm>
            <a:off x="7236720" y="3082197"/>
            <a:ext cx="6144645" cy="4108109"/>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59406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036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30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4" name="Text Placeholder 7"/>
          <p:cNvSpPr>
            <a:spLocks noGrp="1"/>
          </p:cNvSpPr>
          <p:nvPr>
            <p:ph type="body" sz="quarter" idx="12" hasCustomPrompt="1"/>
          </p:nvPr>
        </p:nvSpPr>
        <p:spPr>
          <a:xfrm>
            <a:off x="521415" y="1008070"/>
            <a:ext cx="12797601" cy="6182236"/>
          </a:xfrm>
          <a:prstGeom prst="rect">
            <a:avLst/>
          </a:prstGeom>
        </p:spPr>
        <p:txBody>
          <a:bodyPr vert="horz"/>
          <a:lstStyle>
            <a:lvl1pPr marL="0" indent="0">
              <a:buNone/>
              <a:defRPr sz="3200"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685188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4" name="Text Placeholder 7"/>
          <p:cNvSpPr>
            <a:spLocks noGrp="1"/>
          </p:cNvSpPr>
          <p:nvPr>
            <p:ph type="body" sz="quarter" idx="12" hasCustomPrompt="1"/>
          </p:nvPr>
        </p:nvSpPr>
        <p:spPr>
          <a:xfrm>
            <a:off x="511502" y="941162"/>
            <a:ext cx="12797601" cy="5522084"/>
          </a:xfrm>
          <a:prstGeom prst="rect">
            <a:avLst/>
          </a:prstGeom>
        </p:spPr>
        <p:txBody>
          <a:bodyPr vert="horz"/>
          <a:lstStyle>
            <a:lvl1pPr marL="0" indent="0">
              <a:buNone/>
              <a:defRPr sz="3200"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5" name="Text Placeholder 2">
            <a:extLst>
              <a:ext uri="{FF2B5EF4-FFF2-40B4-BE49-F238E27FC236}">
                <a16:creationId xmlns:a16="http://schemas.microsoft.com/office/drawing/2014/main" id="{A8505CE4-5898-43DA-BE5C-034CA547681B}"/>
              </a:ext>
            </a:extLst>
          </p:cNvPr>
          <p:cNvSpPr>
            <a:spLocks noGrp="1"/>
          </p:cNvSpPr>
          <p:nvPr>
            <p:ph type="body" sz="quarter" idx="13" hasCustomPrompt="1"/>
          </p:nvPr>
        </p:nvSpPr>
        <p:spPr>
          <a:xfrm>
            <a:off x="509999" y="6610934"/>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277137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648A7-D88E-4ACB-A80B-6D386D216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182EF-7877-44DE-976F-FEF61ECFFE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26CB9-15B1-436C-B3E7-C931F47EC7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48C3D1-3CE4-464B-A77C-30D1833FE83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0349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0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4" name="Text Placeholder 7"/>
          <p:cNvSpPr>
            <a:spLocks noGrp="1"/>
          </p:cNvSpPr>
          <p:nvPr>
            <p:ph type="body" sz="quarter" idx="12" hasCustomPrompt="1"/>
          </p:nvPr>
        </p:nvSpPr>
        <p:spPr>
          <a:xfrm>
            <a:off x="521415" y="1008070"/>
            <a:ext cx="12797601" cy="6182236"/>
          </a:xfrm>
          <a:prstGeom prst="rect">
            <a:avLst/>
          </a:prstGeom>
        </p:spPr>
        <p:txBody>
          <a:bodyPr vert="horz"/>
          <a:lstStyle>
            <a:lvl1pPr marL="0" indent="0">
              <a:buNone/>
              <a:defRPr sz="3200"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63875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4" name="Text Placeholder 7"/>
          <p:cNvSpPr>
            <a:spLocks noGrp="1"/>
          </p:cNvSpPr>
          <p:nvPr>
            <p:ph type="body" sz="quarter" idx="12" hasCustomPrompt="1"/>
          </p:nvPr>
        </p:nvSpPr>
        <p:spPr>
          <a:xfrm>
            <a:off x="511502" y="941162"/>
            <a:ext cx="12797601" cy="5522084"/>
          </a:xfrm>
          <a:prstGeom prst="rect">
            <a:avLst/>
          </a:prstGeom>
        </p:spPr>
        <p:txBody>
          <a:bodyPr vert="horz"/>
          <a:lstStyle>
            <a:lvl1pPr marL="0" indent="0">
              <a:buNone/>
              <a:defRPr sz="3200"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5" name="Text Placeholder 2">
            <a:extLst>
              <a:ext uri="{FF2B5EF4-FFF2-40B4-BE49-F238E27FC236}">
                <a16:creationId xmlns:a16="http://schemas.microsoft.com/office/drawing/2014/main" id="{A8505CE4-5898-43DA-BE5C-034CA547681B}"/>
              </a:ext>
            </a:extLst>
          </p:cNvPr>
          <p:cNvSpPr>
            <a:spLocks noGrp="1"/>
          </p:cNvSpPr>
          <p:nvPr>
            <p:ph type="body" sz="quarter" idx="13" hasCustomPrompt="1"/>
          </p:nvPr>
        </p:nvSpPr>
        <p:spPr>
          <a:xfrm>
            <a:off x="509999" y="6610934"/>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49338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14051" y="932242"/>
            <a:ext cx="12797601" cy="6192886"/>
          </a:xfrm>
          <a:prstGeom prst="rect">
            <a:avLst/>
          </a:prstGeom>
        </p:spPr>
        <p:txBody>
          <a:bodyPr vert="horz"/>
          <a:lstStyle>
            <a:lvl1pPr marL="381995" indent="-381995">
              <a:buFont typeface="Wingdings" panose="05000000000000000000" pitchFamily="2" charset="2"/>
              <a:buChar char="§"/>
              <a:defRPr b="0" i="0">
                <a:solidFill>
                  <a:srgbClr val="13294B"/>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13294B"/>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13294B"/>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13294B"/>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13294B"/>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51FF7A21-3CA7-4B5F-A19A-CFCE225CFB3F}"/>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Tree>
    <p:extLst>
      <p:ext uri="{BB962C8B-B14F-4D97-AF65-F5344CB8AC3E}">
        <p14:creationId xmlns:p14="http://schemas.microsoft.com/office/powerpoint/2010/main" val="293480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14051" y="1720845"/>
            <a:ext cx="12797601" cy="5347775"/>
          </a:xfrm>
          <a:prstGeom prst="rect">
            <a:avLst/>
          </a:prstGeom>
        </p:spPr>
        <p:txBody>
          <a:bodyPr vert="horz"/>
          <a:lstStyle>
            <a:lvl1pPr marL="381995" indent="-381995">
              <a:buFont typeface="Wingdings" panose="05000000000000000000" pitchFamily="2" charset="2"/>
              <a:buChar char="§"/>
              <a:defRPr b="0" i="0">
                <a:solidFill>
                  <a:srgbClr val="13294B"/>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13294B"/>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13294B"/>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13294B"/>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13294B"/>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51FF7A21-3CA7-4B5F-A19A-CFCE225CFB3F}"/>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5" name="Text Placeholder 2">
            <a:extLst>
              <a:ext uri="{FF2B5EF4-FFF2-40B4-BE49-F238E27FC236}">
                <a16:creationId xmlns:a16="http://schemas.microsoft.com/office/drawing/2014/main" id="{E49C7810-F7E6-4CAA-A055-B3C0C5D04169}"/>
              </a:ext>
            </a:extLst>
          </p:cNvPr>
          <p:cNvSpPr>
            <a:spLocks noGrp="1"/>
          </p:cNvSpPr>
          <p:nvPr>
            <p:ph type="body" sz="quarter" idx="13" hasCustomPrompt="1"/>
          </p:nvPr>
        </p:nvSpPr>
        <p:spPr>
          <a:xfrm>
            <a:off x="521415" y="972878"/>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356257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Text and Media">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a:xfrm>
            <a:off x="7033689" y="927033"/>
            <a:ext cx="6285327" cy="6160681"/>
          </a:xfrm>
          <a:prstGeom prst="rect">
            <a:avLst/>
          </a:prstGeom>
        </p:spPr>
        <p:txBody>
          <a:bodyPr vert="horz"/>
          <a:lstStyle>
            <a:lvl1pPr marL="0" indent="0" algn="ctr">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a:t>
            </a:r>
          </a:p>
          <a:p>
            <a:pPr lvl="0"/>
            <a:r>
              <a:rPr lang="en-US"/>
              <a:t>to insert media</a:t>
            </a:r>
          </a:p>
        </p:txBody>
      </p:sp>
      <p:sp>
        <p:nvSpPr>
          <p:cNvPr id="6" name="Text Placeholder 7"/>
          <p:cNvSpPr>
            <a:spLocks noGrp="1"/>
          </p:cNvSpPr>
          <p:nvPr>
            <p:ph type="body" sz="quarter" idx="15" hasCustomPrompt="1"/>
          </p:nvPr>
        </p:nvSpPr>
        <p:spPr>
          <a:xfrm>
            <a:off x="521415" y="950083"/>
            <a:ext cx="6387385" cy="6137631"/>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7" name="Text Placeholder 2">
            <a:extLst>
              <a:ext uri="{FF2B5EF4-FFF2-40B4-BE49-F238E27FC236}">
                <a16:creationId xmlns:a16="http://schemas.microsoft.com/office/drawing/2014/main" id="{D94C0922-FC4C-4E52-A1A8-15FEFC192EAC}"/>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Tree>
    <p:extLst>
      <p:ext uri="{BB962C8B-B14F-4D97-AF65-F5344CB8AC3E}">
        <p14:creationId xmlns:p14="http://schemas.microsoft.com/office/powerpoint/2010/main" val="279727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with Text and Media">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a:xfrm>
            <a:off x="7033689" y="1720845"/>
            <a:ext cx="6285327" cy="5366870"/>
          </a:xfrm>
          <a:prstGeom prst="rect">
            <a:avLst/>
          </a:prstGeom>
        </p:spPr>
        <p:txBody>
          <a:bodyPr vert="horz"/>
          <a:lstStyle>
            <a:lvl1pPr marL="0" indent="0" algn="ctr">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a:t>
            </a:r>
          </a:p>
          <a:p>
            <a:pPr lvl="0"/>
            <a:r>
              <a:rPr lang="en-US"/>
              <a:t>to insert media</a:t>
            </a:r>
          </a:p>
        </p:txBody>
      </p:sp>
      <p:sp>
        <p:nvSpPr>
          <p:cNvPr id="6" name="Text Placeholder 7"/>
          <p:cNvSpPr>
            <a:spLocks noGrp="1"/>
          </p:cNvSpPr>
          <p:nvPr>
            <p:ph type="body" sz="quarter" idx="15" hasCustomPrompt="1"/>
          </p:nvPr>
        </p:nvSpPr>
        <p:spPr>
          <a:xfrm>
            <a:off x="521415" y="1720845"/>
            <a:ext cx="6387385" cy="5366870"/>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7" name="Text Placeholder 2">
            <a:extLst>
              <a:ext uri="{FF2B5EF4-FFF2-40B4-BE49-F238E27FC236}">
                <a16:creationId xmlns:a16="http://schemas.microsoft.com/office/drawing/2014/main" id="{D94C0922-FC4C-4E52-A1A8-15FEFC192EAC}"/>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8" name="Text Placeholder 2">
            <a:extLst>
              <a:ext uri="{FF2B5EF4-FFF2-40B4-BE49-F238E27FC236}">
                <a16:creationId xmlns:a16="http://schemas.microsoft.com/office/drawing/2014/main" id="{40AA2170-DD51-4991-87CA-4B2EC1AA6EC7}"/>
              </a:ext>
            </a:extLst>
          </p:cNvPr>
          <p:cNvSpPr>
            <a:spLocks noGrp="1"/>
          </p:cNvSpPr>
          <p:nvPr>
            <p:ph type="body" sz="quarter" idx="16" hasCustomPrompt="1"/>
          </p:nvPr>
        </p:nvSpPr>
        <p:spPr>
          <a:xfrm>
            <a:off x="521415" y="972878"/>
            <a:ext cx="12797601" cy="635964"/>
          </a:xfrm>
          <a:prstGeom prst="rect">
            <a:avLst/>
          </a:prstGeom>
        </p:spPr>
        <p:txBody>
          <a:bodyPr vert="horz"/>
          <a:lstStyle>
            <a:lvl1pPr marL="0" indent="0">
              <a:spcBef>
                <a:spcPts val="0"/>
              </a:spcBef>
              <a:buNone/>
              <a:defRPr sz="3200" b="1" i="0" baseline="0">
                <a:solidFill>
                  <a:srgbClr val="3EB874"/>
                </a:solidFill>
                <a:latin typeface="Arial Narrow" panose="020B0606020202030204" pitchFamily="34" charset="0"/>
                <a:cs typeface="Arial Narrow" panose="020B0606020202030204" pitchFamily="34" charset="0"/>
              </a:defRPr>
            </a:lvl1pPr>
          </a:lstStyle>
          <a:p>
            <a:pPr lvl="0"/>
            <a:r>
              <a:rPr lang="en-US"/>
              <a:t>Slide key message</a:t>
            </a:r>
          </a:p>
        </p:txBody>
      </p:sp>
    </p:spTree>
    <p:extLst>
      <p:ext uri="{BB962C8B-B14F-4D97-AF65-F5344CB8AC3E}">
        <p14:creationId xmlns:p14="http://schemas.microsoft.com/office/powerpoint/2010/main" val="101915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Text and Media">
    <p:spTree>
      <p:nvGrpSpPr>
        <p:cNvPr id="1" name=""/>
        <p:cNvGrpSpPr/>
        <p:nvPr/>
      </p:nvGrpSpPr>
      <p:grpSpPr>
        <a:xfrm>
          <a:off x="0" y="0"/>
          <a:ext cx="0" cy="0"/>
          <a:chOff x="0" y="0"/>
          <a:chExt cx="0" cy="0"/>
        </a:xfrm>
      </p:grpSpPr>
      <p:sp>
        <p:nvSpPr>
          <p:cNvPr id="6" name="Text Placeholder 7"/>
          <p:cNvSpPr>
            <a:spLocks noGrp="1"/>
          </p:cNvSpPr>
          <p:nvPr>
            <p:ph type="body" sz="quarter" idx="15" hasCustomPrompt="1"/>
          </p:nvPr>
        </p:nvSpPr>
        <p:spPr>
          <a:xfrm>
            <a:off x="521415" y="950083"/>
            <a:ext cx="6387385" cy="6137631"/>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7" name="Text Placeholder 2">
            <a:extLst>
              <a:ext uri="{FF2B5EF4-FFF2-40B4-BE49-F238E27FC236}">
                <a16:creationId xmlns:a16="http://schemas.microsoft.com/office/drawing/2014/main" id="{D94C0922-FC4C-4E52-A1A8-15FEFC192EAC}"/>
              </a:ext>
            </a:extLst>
          </p:cNvPr>
          <p:cNvSpPr>
            <a:spLocks noGrp="1"/>
          </p:cNvSpPr>
          <p:nvPr>
            <p:ph type="body" sz="quarter" idx="10" hasCustomPrompt="1"/>
          </p:nvPr>
        </p:nvSpPr>
        <p:spPr>
          <a:xfrm>
            <a:off x="521415" y="224911"/>
            <a:ext cx="12797601" cy="635964"/>
          </a:xfrm>
          <a:prstGeom prst="rect">
            <a:avLst/>
          </a:prstGeom>
        </p:spPr>
        <p:txBody>
          <a:bodyPr vert="horz"/>
          <a:lstStyle>
            <a:lvl1pPr marL="0" indent="0">
              <a:spcBef>
                <a:spcPts val="0"/>
              </a:spcBef>
              <a:buNone/>
              <a:defRPr sz="44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8" name="Text Placeholder 7">
            <a:extLst>
              <a:ext uri="{FF2B5EF4-FFF2-40B4-BE49-F238E27FC236}">
                <a16:creationId xmlns:a16="http://schemas.microsoft.com/office/drawing/2014/main" id="{BF7B06F6-960E-454D-9E95-9F4BE2750FB7}"/>
              </a:ext>
            </a:extLst>
          </p:cNvPr>
          <p:cNvSpPr>
            <a:spLocks noGrp="1"/>
          </p:cNvSpPr>
          <p:nvPr>
            <p:ph type="body" sz="quarter" idx="16" hasCustomPrompt="1"/>
          </p:nvPr>
        </p:nvSpPr>
        <p:spPr>
          <a:xfrm>
            <a:off x="6948977" y="950082"/>
            <a:ext cx="6387385" cy="6137631"/>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976041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6226841"/>
            <a:ext cx="13817597" cy="1558311"/>
          </a:xfrm>
          <a:prstGeom prst="rect">
            <a:avLst/>
          </a:prstGeom>
        </p:spPr>
      </p:pic>
      <p:sp>
        <p:nvSpPr>
          <p:cNvPr id="3" name="Rectangle 2"/>
          <p:cNvSpPr/>
          <p:nvPr userDrawn="1"/>
        </p:nvSpPr>
        <p:spPr>
          <a:xfrm>
            <a:off x="13099" y="6387418"/>
            <a:ext cx="13804501" cy="1397733"/>
          </a:xfrm>
          <a:prstGeom prst="rect">
            <a:avLst/>
          </a:prstGeom>
          <a:solidFill>
            <a:srgbClr val="E84A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9790" y="6173988"/>
            <a:ext cx="4452724" cy="1495694"/>
          </a:xfrm>
          <a:prstGeom prst="rect">
            <a:avLst/>
          </a:prstGeom>
        </p:spPr>
      </p:pic>
    </p:spTree>
    <p:extLst>
      <p:ext uri="{BB962C8B-B14F-4D97-AF65-F5344CB8AC3E}">
        <p14:creationId xmlns:p14="http://schemas.microsoft.com/office/powerpoint/2010/main" val="3966555659"/>
      </p:ext>
    </p:extLst>
  </p:cSld>
  <p:clrMap bg1="lt1" tx1="dk1" bg2="lt2" tx2="dk2" accent1="accent1" accent2="accent2" accent3="accent3" accent4="accent4" accent5="accent5" accent6="accent6" hlink="hlink" folHlink="folHlink"/>
  <p:sldLayoutIdLst>
    <p:sldLayoutId id="2147483763" r:id="rId1"/>
    <p:sldLayoutId id="2147483780" r:id="rId2"/>
  </p:sldLayoutIdLst>
  <p:hf hdr="0" ftr="0" dt="0"/>
  <p:txStyles>
    <p:titleStyle>
      <a:lvl1pPr algn="ctr" defTabSz="509326" rtl="0" eaLnBrk="1" latinLnBrk="0" hangingPunct="1">
        <a:spcBef>
          <a:spcPct val="0"/>
        </a:spcBef>
        <a:buNone/>
        <a:defRPr sz="4899" kern="1200">
          <a:solidFill>
            <a:schemeClr val="tx1"/>
          </a:solidFill>
          <a:latin typeface="+mj-lt"/>
          <a:ea typeface="+mj-ea"/>
          <a:cs typeface="+mj-cs"/>
        </a:defRPr>
      </a:lvl1pPr>
    </p:titleStyle>
    <p:bodyStyle>
      <a:lvl1pPr marL="381995" indent="-381995" algn="l" defTabSz="509326" rtl="0" eaLnBrk="1" latinLnBrk="0" hangingPunct="1">
        <a:spcBef>
          <a:spcPct val="20000"/>
        </a:spcBef>
        <a:buFont typeface="Arial"/>
        <a:buChar char="•"/>
        <a:defRPr sz="3599" kern="1200">
          <a:solidFill>
            <a:schemeClr val="tx1"/>
          </a:solidFill>
          <a:latin typeface="+mn-lt"/>
          <a:ea typeface="+mn-ea"/>
          <a:cs typeface="+mn-cs"/>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26" rtl="0" eaLnBrk="1" latinLnBrk="0" hangingPunct="1">
        <a:defRPr sz="2000" kern="1200">
          <a:solidFill>
            <a:schemeClr val="tx1"/>
          </a:solidFill>
          <a:latin typeface="+mn-lt"/>
          <a:ea typeface="+mn-ea"/>
          <a:cs typeface="+mn-cs"/>
        </a:defRPr>
      </a:lvl1pPr>
      <a:lvl2pPr marL="509326" algn="l" defTabSz="509326" rtl="0" eaLnBrk="1" latinLnBrk="0" hangingPunct="1">
        <a:defRPr sz="2000" kern="1200">
          <a:solidFill>
            <a:schemeClr val="tx1"/>
          </a:solidFill>
          <a:latin typeface="+mn-lt"/>
          <a:ea typeface="+mn-ea"/>
          <a:cs typeface="+mn-cs"/>
        </a:defRPr>
      </a:lvl2pPr>
      <a:lvl3pPr marL="1018654" algn="l" defTabSz="509326" rtl="0" eaLnBrk="1" latinLnBrk="0" hangingPunct="1">
        <a:defRPr sz="2000" kern="1200">
          <a:solidFill>
            <a:schemeClr val="tx1"/>
          </a:solidFill>
          <a:latin typeface="+mn-lt"/>
          <a:ea typeface="+mn-ea"/>
          <a:cs typeface="+mn-cs"/>
        </a:defRPr>
      </a:lvl3pPr>
      <a:lvl4pPr marL="1527981" algn="l" defTabSz="509326" rtl="0" eaLnBrk="1" latinLnBrk="0" hangingPunct="1">
        <a:defRPr sz="2000" kern="1200">
          <a:solidFill>
            <a:schemeClr val="tx1"/>
          </a:solidFill>
          <a:latin typeface="+mn-lt"/>
          <a:ea typeface="+mn-ea"/>
          <a:cs typeface="+mn-cs"/>
        </a:defRPr>
      </a:lvl4pPr>
      <a:lvl5pPr marL="2037308" algn="l" defTabSz="509326" rtl="0" eaLnBrk="1" latinLnBrk="0" hangingPunct="1">
        <a:defRPr sz="2000" kern="1200">
          <a:solidFill>
            <a:schemeClr val="tx1"/>
          </a:solidFill>
          <a:latin typeface="+mn-lt"/>
          <a:ea typeface="+mn-ea"/>
          <a:cs typeface="+mn-cs"/>
        </a:defRPr>
      </a:lvl5pPr>
      <a:lvl6pPr marL="2546635" algn="l" defTabSz="509326" rtl="0" eaLnBrk="1" latinLnBrk="0" hangingPunct="1">
        <a:defRPr sz="2000" kern="1200">
          <a:solidFill>
            <a:schemeClr val="tx1"/>
          </a:solidFill>
          <a:latin typeface="+mn-lt"/>
          <a:ea typeface="+mn-ea"/>
          <a:cs typeface="+mn-cs"/>
        </a:defRPr>
      </a:lvl6pPr>
      <a:lvl7pPr marL="3055961" algn="l" defTabSz="509326" rtl="0" eaLnBrk="1" latinLnBrk="0" hangingPunct="1">
        <a:defRPr sz="2000" kern="1200">
          <a:solidFill>
            <a:schemeClr val="tx1"/>
          </a:solidFill>
          <a:latin typeface="+mn-lt"/>
          <a:ea typeface="+mn-ea"/>
          <a:cs typeface="+mn-cs"/>
        </a:defRPr>
      </a:lvl7pPr>
      <a:lvl8pPr marL="3565289" algn="l" defTabSz="509326" rtl="0" eaLnBrk="1" latinLnBrk="0" hangingPunct="1">
        <a:defRPr sz="2000" kern="1200">
          <a:solidFill>
            <a:schemeClr val="tx1"/>
          </a:solidFill>
          <a:latin typeface="+mn-lt"/>
          <a:ea typeface="+mn-ea"/>
          <a:cs typeface="+mn-cs"/>
        </a:defRPr>
      </a:lvl8pPr>
      <a:lvl9pPr marL="4074615" algn="l" defTabSz="509326"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01509" y="7353309"/>
            <a:ext cx="1940310" cy="196986"/>
          </a:xfrm>
          <a:prstGeom prst="rect">
            <a:avLst/>
          </a:prstGeom>
        </p:spPr>
      </p:pic>
      <p:pic>
        <p:nvPicPr>
          <p:cNvPr id="3" name="Picture 2" descr="A sign on the screen&#10;&#10;Description automatically generated">
            <a:extLst>
              <a:ext uri="{FF2B5EF4-FFF2-40B4-BE49-F238E27FC236}">
                <a16:creationId xmlns:a16="http://schemas.microsoft.com/office/drawing/2014/main" id="{B5DBB7F6-CE76-4506-8E45-247B8003D80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272789" y="7412415"/>
            <a:ext cx="1376761" cy="238972"/>
          </a:xfrm>
          <a:prstGeom prst="rect">
            <a:avLst/>
          </a:prstGeom>
        </p:spPr>
      </p:pic>
    </p:spTree>
    <p:extLst>
      <p:ext uri="{BB962C8B-B14F-4D97-AF65-F5344CB8AC3E}">
        <p14:creationId xmlns:p14="http://schemas.microsoft.com/office/powerpoint/2010/main" val="1747137237"/>
      </p:ext>
    </p:extLst>
  </p:cSld>
  <p:clrMap bg1="lt1" tx1="dk1" bg2="lt2" tx2="dk2" accent1="accent1" accent2="accent2" accent3="accent3" accent4="accent4" accent5="accent5" accent6="accent6" hlink="hlink" folHlink="folHlink"/>
  <p:sldLayoutIdLst>
    <p:sldLayoutId id="2147483765" r:id="rId1"/>
    <p:sldLayoutId id="2147483774" r:id="rId2"/>
    <p:sldLayoutId id="2147483766" r:id="rId3"/>
    <p:sldLayoutId id="2147483775" r:id="rId4"/>
    <p:sldLayoutId id="2147483767" r:id="rId5"/>
    <p:sldLayoutId id="2147483777" r:id="rId6"/>
    <p:sldLayoutId id="2147483776" r:id="rId7"/>
    <p:sldLayoutId id="2147483778" r:id="rId8"/>
    <p:sldLayoutId id="2147483769" r:id="rId9"/>
    <p:sldLayoutId id="2147483779" r:id="rId10"/>
    <p:sldLayoutId id="2147483770" r:id="rId11"/>
    <p:sldLayoutId id="2147483771" r:id="rId12"/>
    <p:sldLayoutId id="2147483773" r:id="rId13"/>
  </p:sldLayoutIdLst>
  <p:hf hdr="0" ftr="0" dt="0"/>
  <p:txStyles>
    <p:titleStyle>
      <a:lvl1pPr algn="ctr" defTabSz="509326" rtl="0" eaLnBrk="1" latinLnBrk="0" hangingPunct="1">
        <a:spcBef>
          <a:spcPct val="0"/>
        </a:spcBef>
        <a:buNone/>
        <a:defRPr sz="4899" kern="1200">
          <a:solidFill>
            <a:schemeClr val="tx1"/>
          </a:solidFill>
          <a:latin typeface="+mj-lt"/>
          <a:ea typeface="+mj-ea"/>
          <a:cs typeface="+mj-cs"/>
        </a:defRPr>
      </a:lvl1pPr>
    </p:titleStyle>
    <p:bodyStyle>
      <a:lvl1pPr marL="381995" indent="-381995" algn="l" defTabSz="509326" rtl="0" eaLnBrk="1" latinLnBrk="0" hangingPunct="1">
        <a:spcBef>
          <a:spcPct val="20000"/>
        </a:spcBef>
        <a:buFont typeface="Arial"/>
        <a:buChar char="•"/>
        <a:defRPr sz="3599" kern="1200">
          <a:solidFill>
            <a:schemeClr val="tx1"/>
          </a:solidFill>
          <a:latin typeface="+mn-lt"/>
          <a:ea typeface="+mn-ea"/>
          <a:cs typeface="+mn-cs"/>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26" rtl="0" eaLnBrk="1" latinLnBrk="0" hangingPunct="1">
        <a:defRPr sz="2000" kern="1200">
          <a:solidFill>
            <a:schemeClr val="tx1"/>
          </a:solidFill>
          <a:latin typeface="+mn-lt"/>
          <a:ea typeface="+mn-ea"/>
          <a:cs typeface="+mn-cs"/>
        </a:defRPr>
      </a:lvl1pPr>
      <a:lvl2pPr marL="509326" algn="l" defTabSz="509326" rtl="0" eaLnBrk="1" latinLnBrk="0" hangingPunct="1">
        <a:defRPr sz="2000" kern="1200">
          <a:solidFill>
            <a:schemeClr val="tx1"/>
          </a:solidFill>
          <a:latin typeface="+mn-lt"/>
          <a:ea typeface="+mn-ea"/>
          <a:cs typeface="+mn-cs"/>
        </a:defRPr>
      </a:lvl2pPr>
      <a:lvl3pPr marL="1018654" algn="l" defTabSz="509326" rtl="0" eaLnBrk="1" latinLnBrk="0" hangingPunct="1">
        <a:defRPr sz="2000" kern="1200">
          <a:solidFill>
            <a:schemeClr val="tx1"/>
          </a:solidFill>
          <a:latin typeface="+mn-lt"/>
          <a:ea typeface="+mn-ea"/>
          <a:cs typeface="+mn-cs"/>
        </a:defRPr>
      </a:lvl3pPr>
      <a:lvl4pPr marL="1527981" algn="l" defTabSz="509326" rtl="0" eaLnBrk="1" latinLnBrk="0" hangingPunct="1">
        <a:defRPr sz="2000" kern="1200">
          <a:solidFill>
            <a:schemeClr val="tx1"/>
          </a:solidFill>
          <a:latin typeface="+mn-lt"/>
          <a:ea typeface="+mn-ea"/>
          <a:cs typeface="+mn-cs"/>
        </a:defRPr>
      </a:lvl4pPr>
      <a:lvl5pPr marL="2037308" algn="l" defTabSz="509326" rtl="0" eaLnBrk="1" latinLnBrk="0" hangingPunct="1">
        <a:defRPr sz="2000" kern="1200">
          <a:solidFill>
            <a:schemeClr val="tx1"/>
          </a:solidFill>
          <a:latin typeface="+mn-lt"/>
          <a:ea typeface="+mn-ea"/>
          <a:cs typeface="+mn-cs"/>
        </a:defRPr>
      </a:lvl5pPr>
      <a:lvl6pPr marL="2546635" algn="l" defTabSz="509326" rtl="0" eaLnBrk="1" latinLnBrk="0" hangingPunct="1">
        <a:defRPr sz="2000" kern="1200">
          <a:solidFill>
            <a:schemeClr val="tx1"/>
          </a:solidFill>
          <a:latin typeface="+mn-lt"/>
          <a:ea typeface="+mn-ea"/>
          <a:cs typeface="+mn-cs"/>
        </a:defRPr>
      </a:lvl6pPr>
      <a:lvl7pPr marL="3055961" algn="l" defTabSz="509326" rtl="0" eaLnBrk="1" latinLnBrk="0" hangingPunct="1">
        <a:defRPr sz="2000" kern="1200">
          <a:solidFill>
            <a:schemeClr val="tx1"/>
          </a:solidFill>
          <a:latin typeface="+mn-lt"/>
          <a:ea typeface="+mn-ea"/>
          <a:cs typeface="+mn-cs"/>
        </a:defRPr>
      </a:lvl7pPr>
      <a:lvl8pPr marL="3565289" algn="l" defTabSz="509326" rtl="0" eaLnBrk="1" latinLnBrk="0" hangingPunct="1">
        <a:defRPr sz="2000" kern="1200">
          <a:solidFill>
            <a:schemeClr val="tx1"/>
          </a:solidFill>
          <a:latin typeface="+mn-lt"/>
          <a:ea typeface="+mn-ea"/>
          <a:cs typeface="+mn-cs"/>
        </a:defRPr>
      </a:lvl8pPr>
      <a:lvl9pPr marL="4074615" algn="l" defTabSz="509326"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01509" y="7353309"/>
            <a:ext cx="1940310" cy="196986"/>
          </a:xfrm>
          <a:prstGeom prst="rect">
            <a:avLst/>
          </a:prstGeom>
        </p:spPr>
      </p:pic>
    </p:spTree>
    <p:extLst>
      <p:ext uri="{BB962C8B-B14F-4D97-AF65-F5344CB8AC3E}">
        <p14:creationId xmlns:p14="http://schemas.microsoft.com/office/powerpoint/2010/main" val="1076760878"/>
      </p:ext>
    </p:extLst>
  </p:cSld>
  <p:clrMap bg1="lt1" tx1="dk1" bg2="lt2" tx2="dk2" accent1="accent1" accent2="accent2" accent3="accent3" accent4="accent4" accent5="accent5" accent6="accent6" hlink="hlink" folHlink="folHlink"/>
  <p:sldLayoutIdLst>
    <p:sldLayoutId id="2147483796" r:id="rId1"/>
    <p:sldLayoutId id="2147483782" r:id="rId2"/>
    <p:sldLayoutId id="2147483783" r:id="rId3"/>
    <p:sldLayoutId id="2147483795" r:id="rId4"/>
  </p:sldLayoutIdLst>
  <p:hf hdr="0" ftr="0" dt="0"/>
  <p:txStyles>
    <p:titleStyle>
      <a:lvl1pPr algn="ctr" defTabSz="509326" rtl="0" eaLnBrk="1" latinLnBrk="0" hangingPunct="1">
        <a:spcBef>
          <a:spcPct val="0"/>
        </a:spcBef>
        <a:buNone/>
        <a:defRPr sz="4899" kern="1200">
          <a:solidFill>
            <a:schemeClr val="tx1"/>
          </a:solidFill>
          <a:latin typeface="+mj-lt"/>
          <a:ea typeface="+mj-ea"/>
          <a:cs typeface="+mj-cs"/>
        </a:defRPr>
      </a:lvl1pPr>
    </p:titleStyle>
    <p:bodyStyle>
      <a:lvl1pPr marL="381995" indent="-381995" algn="l" defTabSz="509326" rtl="0" eaLnBrk="1" latinLnBrk="0" hangingPunct="1">
        <a:spcBef>
          <a:spcPct val="20000"/>
        </a:spcBef>
        <a:buFont typeface="Arial"/>
        <a:buChar char="•"/>
        <a:defRPr sz="3599" kern="1200">
          <a:solidFill>
            <a:schemeClr val="tx1"/>
          </a:solidFill>
          <a:latin typeface="+mn-lt"/>
          <a:ea typeface="+mn-ea"/>
          <a:cs typeface="+mn-cs"/>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26" rtl="0" eaLnBrk="1" latinLnBrk="0" hangingPunct="1">
        <a:defRPr sz="2000" kern="1200">
          <a:solidFill>
            <a:schemeClr val="tx1"/>
          </a:solidFill>
          <a:latin typeface="+mn-lt"/>
          <a:ea typeface="+mn-ea"/>
          <a:cs typeface="+mn-cs"/>
        </a:defRPr>
      </a:lvl1pPr>
      <a:lvl2pPr marL="509326" algn="l" defTabSz="509326" rtl="0" eaLnBrk="1" latinLnBrk="0" hangingPunct="1">
        <a:defRPr sz="2000" kern="1200">
          <a:solidFill>
            <a:schemeClr val="tx1"/>
          </a:solidFill>
          <a:latin typeface="+mn-lt"/>
          <a:ea typeface="+mn-ea"/>
          <a:cs typeface="+mn-cs"/>
        </a:defRPr>
      </a:lvl2pPr>
      <a:lvl3pPr marL="1018654" algn="l" defTabSz="509326" rtl="0" eaLnBrk="1" latinLnBrk="0" hangingPunct="1">
        <a:defRPr sz="2000" kern="1200">
          <a:solidFill>
            <a:schemeClr val="tx1"/>
          </a:solidFill>
          <a:latin typeface="+mn-lt"/>
          <a:ea typeface="+mn-ea"/>
          <a:cs typeface="+mn-cs"/>
        </a:defRPr>
      </a:lvl3pPr>
      <a:lvl4pPr marL="1527981" algn="l" defTabSz="509326" rtl="0" eaLnBrk="1" latinLnBrk="0" hangingPunct="1">
        <a:defRPr sz="2000" kern="1200">
          <a:solidFill>
            <a:schemeClr val="tx1"/>
          </a:solidFill>
          <a:latin typeface="+mn-lt"/>
          <a:ea typeface="+mn-ea"/>
          <a:cs typeface="+mn-cs"/>
        </a:defRPr>
      </a:lvl4pPr>
      <a:lvl5pPr marL="2037308" algn="l" defTabSz="509326" rtl="0" eaLnBrk="1" latinLnBrk="0" hangingPunct="1">
        <a:defRPr sz="2000" kern="1200">
          <a:solidFill>
            <a:schemeClr val="tx1"/>
          </a:solidFill>
          <a:latin typeface="+mn-lt"/>
          <a:ea typeface="+mn-ea"/>
          <a:cs typeface="+mn-cs"/>
        </a:defRPr>
      </a:lvl5pPr>
      <a:lvl6pPr marL="2546635" algn="l" defTabSz="509326" rtl="0" eaLnBrk="1" latinLnBrk="0" hangingPunct="1">
        <a:defRPr sz="2000" kern="1200">
          <a:solidFill>
            <a:schemeClr val="tx1"/>
          </a:solidFill>
          <a:latin typeface="+mn-lt"/>
          <a:ea typeface="+mn-ea"/>
          <a:cs typeface="+mn-cs"/>
        </a:defRPr>
      </a:lvl6pPr>
      <a:lvl7pPr marL="3055961" algn="l" defTabSz="509326" rtl="0" eaLnBrk="1" latinLnBrk="0" hangingPunct="1">
        <a:defRPr sz="2000" kern="1200">
          <a:solidFill>
            <a:schemeClr val="tx1"/>
          </a:solidFill>
          <a:latin typeface="+mn-lt"/>
          <a:ea typeface="+mn-ea"/>
          <a:cs typeface="+mn-cs"/>
        </a:defRPr>
      </a:lvl7pPr>
      <a:lvl8pPr marL="3565289" algn="l" defTabSz="509326" rtl="0" eaLnBrk="1" latinLnBrk="0" hangingPunct="1">
        <a:defRPr sz="2000" kern="1200">
          <a:solidFill>
            <a:schemeClr val="tx1"/>
          </a:solidFill>
          <a:latin typeface="+mn-lt"/>
          <a:ea typeface="+mn-ea"/>
          <a:cs typeface="+mn-cs"/>
        </a:defRPr>
      </a:lvl8pPr>
      <a:lvl9pPr marL="4074615" algn="l" defTabSz="509326"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notesSlide" Target="../notesSlides/notesSlide2.xm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jpeg"/><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jpeg"/><Relationship Id="rId9" Type="http://schemas.openxmlformats.org/officeDocument/2006/relationships/image" Target="../media/image26.emf"/></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0627" y="1533525"/>
            <a:ext cx="12736405" cy="742950"/>
          </a:xfrm>
        </p:spPr>
        <p:txBody>
          <a:bodyPr/>
          <a:lstStyle/>
          <a:p>
            <a:pPr algn="ctr"/>
            <a:r>
              <a:rPr lang="en-US" sz="4000"/>
              <a:t>DeepStore: In-Storage Acceleration for Intelligent Queries</a:t>
            </a:r>
          </a:p>
        </p:txBody>
      </p:sp>
      <p:sp>
        <p:nvSpPr>
          <p:cNvPr id="3" name="Text Placeholder 2"/>
          <p:cNvSpPr>
            <a:spLocks noGrp="1"/>
          </p:cNvSpPr>
          <p:nvPr>
            <p:ph type="body" sz="quarter" idx="11"/>
          </p:nvPr>
        </p:nvSpPr>
        <p:spPr>
          <a:xfrm>
            <a:off x="22860" y="3200617"/>
            <a:ext cx="13771880" cy="1110126"/>
          </a:xfrm>
        </p:spPr>
        <p:txBody>
          <a:bodyPr/>
          <a:lstStyle/>
          <a:p>
            <a:pPr algn="ctr"/>
            <a:r>
              <a:rPr lang="en-US" sz="2400" b="1"/>
              <a:t>Vikram Sharma Mailthody</a:t>
            </a:r>
            <a:r>
              <a:rPr lang="en-US" sz="2400"/>
              <a:t>, Zaid Qureshi, </a:t>
            </a:r>
            <a:r>
              <a:rPr lang="en-US" sz="2400" err="1"/>
              <a:t>Weixin</a:t>
            </a:r>
            <a:r>
              <a:rPr lang="en-US" sz="2400"/>
              <a:t> Liang, Ziyan Feng, Simon Garcia de Gonzalo, Youjie Li, Hubertus Franke*, Jinjun Xiong*, Jian Huang, </a:t>
            </a:r>
            <a:r>
              <a:rPr lang="en-US" sz="2400" err="1"/>
              <a:t>Wen-mei</a:t>
            </a:r>
            <a:r>
              <a:rPr lang="en-US" sz="2400"/>
              <a:t> Hwu</a:t>
            </a:r>
          </a:p>
        </p:txBody>
      </p:sp>
      <p:sp>
        <p:nvSpPr>
          <p:cNvPr id="6" name="Text Placeholder 2">
            <a:extLst>
              <a:ext uri="{FF2B5EF4-FFF2-40B4-BE49-F238E27FC236}">
                <a16:creationId xmlns:a16="http://schemas.microsoft.com/office/drawing/2014/main" id="{4AE2D9F9-E2A7-4B1B-9AA8-24D9D8BC8D7E}"/>
              </a:ext>
            </a:extLst>
          </p:cNvPr>
          <p:cNvSpPr txBox="1">
            <a:spLocks/>
          </p:cNvSpPr>
          <p:nvPr/>
        </p:nvSpPr>
        <p:spPr>
          <a:xfrm>
            <a:off x="540597" y="4820590"/>
            <a:ext cx="12736405" cy="327310"/>
          </a:xfrm>
          <a:prstGeom prst="rect">
            <a:avLst/>
          </a:prstGeom>
        </p:spPr>
        <p:txBody>
          <a:bodyPr vert="horz"/>
          <a:lstStyle>
            <a:lvl1pPr marL="0" indent="0" algn="l" defTabSz="509326" rtl="0" eaLnBrk="1" latinLnBrk="0" hangingPunct="1">
              <a:spcBef>
                <a:spcPct val="20000"/>
              </a:spcBef>
              <a:buFont typeface="Arial"/>
              <a:buNone/>
              <a:defRPr sz="1700" kern="1200" baseline="0">
                <a:solidFill>
                  <a:srgbClr val="E84A27"/>
                </a:solidFill>
                <a:latin typeface="Arial" panose="020B0604020202020204" pitchFamily="34" charset="0"/>
                <a:ea typeface="Arial" panose="020B0604020202020204" pitchFamily="34" charset="0"/>
                <a:cs typeface="Arial" panose="020B0604020202020204" pitchFamily="34" charset="0"/>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2400"/>
              <a:t>UIUC, *IBM Research</a:t>
            </a:r>
          </a:p>
        </p:txBody>
      </p:sp>
      <p:pic>
        <p:nvPicPr>
          <p:cNvPr id="1026" name="Picture 2" descr="Image result for ibm c3sr">
            <a:extLst>
              <a:ext uri="{FF2B5EF4-FFF2-40B4-BE49-F238E27FC236}">
                <a16:creationId xmlns:a16="http://schemas.microsoft.com/office/drawing/2014/main" id="{BE753C98-1E66-4FE2-9ED6-871332CCD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6914" y="6440563"/>
            <a:ext cx="1780277" cy="919810"/>
          </a:xfrm>
          <a:prstGeom prst="rect">
            <a:avLst/>
          </a:prstGeom>
          <a:solidFill>
            <a:schemeClr val="bg1"/>
          </a:solidFill>
        </p:spPr>
      </p:pic>
      <p:pic>
        <p:nvPicPr>
          <p:cNvPr id="7" name="Picture 6">
            <a:extLst>
              <a:ext uri="{FF2B5EF4-FFF2-40B4-BE49-F238E27FC236}">
                <a16:creationId xmlns:a16="http://schemas.microsoft.com/office/drawing/2014/main" id="{2A791F0C-AB97-476E-8F7C-65848A4F9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3571" y="6440563"/>
            <a:ext cx="1781859" cy="919810"/>
          </a:xfrm>
          <a:prstGeom prst="rect">
            <a:avLst/>
          </a:prstGeom>
          <a:solidFill>
            <a:schemeClr val="bg1"/>
          </a:solidFill>
        </p:spPr>
      </p:pic>
      <p:pic>
        <p:nvPicPr>
          <p:cNvPr id="4" name="Picture 2" descr="The IMPACT Research Group">
            <a:extLst>
              <a:ext uri="{FF2B5EF4-FFF2-40B4-BE49-F238E27FC236}">
                <a16:creationId xmlns:a16="http://schemas.microsoft.com/office/drawing/2014/main" id="{B4D539D2-4851-4282-BAD5-799374498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491" y="6440563"/>
            <a:ext cx="1607596" cy="919810"/>
          </a:xfrm>
          <a:prstGeom prst="rect">
            <a:avLst/>
          </a:prstGeom>
          <a:solidFill>
            <a:schemeClr val="bg1"/>
          </a:solidFill>
        </p:spPr>
      </p:pic>
    </p:spTree>
    <p:extLst>
      <p:ext uri="{BB962C8B-B14F-4D97-AF65-F5344CB8AC3E}">
        <p14:creationId xmlns:p14="http://schemas.microsoft.com/office/powerpoint/2010/main" val="115187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8D2F8-3355-475C-B44E-F457A107E2DB}"/>
              </a:ext>
            </a:extLst>
          </p:cNvPr>
          <p:cNvSpPr>
            <a:spLocks noGrp="1"/>
          </p:cNvSpPr>
          <p:nvPr>
            <p:ph type="body" sz="quarter" idx="10"/>
          </p:nvPr>
        </p:nvSpPr>
        <p:spPr/>
        <p:txBody>
          <a:bodyPr/>
          <a:lstStyle/>
          <a:p>
            <a:r>
              <a:rPr lang="en-US"/>
              <a:t>Challenges for DeepStore Design</a:t>
            </a:r>
          </a:p>
        </p:txBody>
      </p:sp>
      <p:sp>
        <p:nvSpPr>
          <p:cNvPr id="3" name="Text Placeholder 2">
            <a:extLst>
              <a:ext uri="{FF2B5EF4-FFF2-40B4-BE49-F238E27FC236}">
                <a16:creationId xmlns:a16="http://schemas.microsoft.com/office/drawing/2014/main" id="{1AF98A62-AE8C-4D93-8A61-18A88C6399A1}"/>
              </a:ext>
            </a:extLst>
          </p:cNvPr>
          <p:cNvSpPr>
            <a:spLocks noGrp="1"/>
          </p:cNvSpPr>
          <p:nvPr>
            <p:ph type="body" sz="quarter" idx="12"/>
          </p:nvPr>
        </p:nvSpPr>
        <p:spPr>
          <a:xfrm>
            <a:off x="4313041" y="2718140"/>
            <a:ext cx="2523009" cy="928804"/>
          </a:xfrm>
        </p:spPr>
        <p:txBody>
          <a:bodyPr/>
          <a:lstStyle/>
          <a:p>
            <a:pPr algn="ctr"/>
            <a:r>
              <a:rPr lang="en-US" b="1">
                <a:solidFill>
                  <a:srgbClr val="F2602F"/>
                </a:solidFill>
                <a:latin typeface="Arial Narrow" panose="020B0606020202030204" pitchFamily="34" charset="0"/>
              </a:rPr>
              <a:t>Limited Power Budget</a:t>
            </a:r>
          </a:p>
        </p:txBody>
      </p:sp>
      <p:grpSp>
        <p:nvGrpSpPr>
          <p:cNvPr id="23" name="Group 22">
            <a:extLst>
              <a:ext uri="{FF2B5EF4-FFF2-40B4-BE49-F238E27FC236}">
                <a16:creationId xmlns:a16="http://schemas.microsoft.com/office/drawing/2014/main" id="{E2429D3A-863C-4567-8BFE-372169F88512}"/>
              </a:ext>
            </a:extLst>
          </p:cNvPr>
          <p:cNvGrpSpPr/>
          <p:nvPr/>
        </p:nvGrpSpPr>
        <p:grpSpPr>
          <a:xfrm>
            <a:off x="4966690" y="1224586"/>
            <a:ext cx="1215711" cy="1366520"/>
            <a:chOff x="3086087" y="1601002"/>
            <a:chExt cx="1215711" cy="1366520"/>
          </a:xfrm>
        </p:grpSpPr>
        <p:sp>
          <p:nvSpPr>
            <p:cNvPr id="5" name="Rectangle: Rounded Corners 4">
              <a:extLst>
                <a:ext uri="{FF2B5EF4-FFF2-40B4-BE49-F238E27FC236}">
                  <a16:creationId xmlns:a16="http://schemas.microsoft.com/office/drawing/2014/main" id="{39B1B52D-F290-4D91-9230-B9D8E876CEF0}"/>
                </a:ext>
              </a:extLst>
            </p:cNvPr>
            <p:cNvSpPr/>
            <p:nvPr/>
          </p:nvSpPr>
          <p:spPr>
            <a:xfrm>
              <a:off x="3086087" y="1601002"/>
              <a:ext cx="1215711" cy="1366520"/>
            </a:xfrm>
            <a:prstGeom prst="roundRect">
              <a:avLst>
                <a:gd name="adj" fmla="val 10943"/>
              </a:avLst>
            </a:prstGeom>
            <a:solidFill>
              <a:srgbClr val="F2602F"/>
            </a:solidFill>
            <a:ln>
              <a:solidFill>
                <a:srgbClr val="F2602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523AD77-9F54-49FB-86C3-BDAE47ED7DA5}"/>
                </a:ext>
              </a:extLst>
            </p:cNvPr>
            <p:cNvGrpSpPr/>
            <p:nvPr/>
          </p:nvGrpSpPr>
          <p:grpSpPr>
            <a:xfrm>
              <a:off x="3472729" y="1844290"/>
              <a:ext cx="430189" cy="841362"/>
              <a:chOff x="9173233" y="2685342"/>
              <a:chExt cx="430189" cy="841362"/>
            </a:xfrm>
            <a:effectLst/>
          </p:grpSpPr>
          <p:sp>
            <p:nvSpPr>
              <p:cNvPr id="7" name="Rectangle: Rounded Corners 6">
                <a:extLst>
                  <a:ext uri="{FF2B5EF4-FFF2-40B4-BE49-F238E27FC236}">
                    <a16:creationId xmlns:a16="http://schemas.microsoft.com/office/drawing/2014/main" id="{C7D820F0-9C2C-4AC4-BE27-2A91CFFD4262}"/>
                  </a:ext>
                </a:extLst>
              </p:cNvPr>
              <p:cNvSpPr/>
              <p:nvPr/>
            </p:nvSpPr>
            <p:spPr>
              <a:xfrm>
                <a:off x="9173233" y="2730500"/>
                <a:ext cx="430189" cy="796204"/>
              </a:xfrm>
              <a:prstGeom prst="roundRect">
                <a:avLst>
                  <a:gd name="adj" fmla="val 10943"/>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F3B7E9-22ED-4BAA-ADD6-379295B68D91}"/>
                  </a:ext>
                </a:extLst>
              </p:cNvPr>
              <p:cNvSpPr/>
              <p:nvPr/>
            </p:nvSpPr>
            <p:spPr>
              <a:xfrm>
                <a:off x="9210294" y="2766480"/>
                <a:ext cx="360052" cy="134028"/>
              </a:xfrm>
              <a:prstGeom prst="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66FFE3-D401-482D-9249-2459A62ED24D}"/>
                  </a:ext>
                </a:extLst>
              </p:cNvPr>
              <p:cNvSpPr/>
              <p:nvPr/>
            </p:nvSpPr>
            <p:spPr>
              <a:xfrm>
                <a:off x="9210294" y="2912390"/>
                <a:ext cx="360052" cy="134028"/>
              </a:xfrm>
              <a:prstGeom prst="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2DAA63-94F8-4E7B-90DB-0F3D940C3359}"/>
                  </a:ext>
                </a:extLst>
              </p:cNvPr>
              <p:cNvSpPr/>
              <p:nvPr/>
            </p:nvSpPr>
            <p:spPr>
              <a:xfrm>
                <a:off x="9210294" y="3058300"/>
                <a:ext cx="360052" cy="134028"/>
              </a:xfrm>
              <a:prstGeom prst="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D30B23-A0A5-403D-B82A-5B65E053A3E1}"/>
                  </a:ext>
                </a:extLst>
              </p:cNvPr>
              <p:cNvSpPr/>
              <p:nvPr/>
            </p:nvSpPr>
            <p:spPr>
              <a:xfrm>
                <a:off x="9210294" y="3204210"/>
                <a:ext cx="360052" cy="134028"/>
              </a:xfrm>
              <a:prstGeom prst="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E06E29-DBF6-4ECE-8BA9-E303A044F665}"/>
                  </a:ext>
                </a:extLst>
              </p:cNvPr>
              <p:cNvSpPr/>
              <p:nvPr/>
            </p:nvSpPr>
            <p:spPr>
              <a:xfrm>
                <a:off x="9210294" y="3350821"/>
                <a:ext cx="360052" cy="134028"/>
              </a:xfrm>
              <a:prstGeom prst="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48616318-DBD6-47C8-BFFE-9EE645FABDAE}"/>
                  </a:ext>
                </a:extLst>
              </p:cNvPr>
              <p:cNvSpPr/>
              <p:nvPr/>
            </p:nvSpPr>
            <p:spPr>
              <a:xfrm>
                <a:off x="9308854" y="2685342"/>
                <a:ext cx="158945" cy="45719"/>
              </a:xfrm>
              <a:prstGeom prst="can">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7" name="Picture 16">
            <a:extLst>
              <a:ext uri="{FF2B5EF4-FFF2-40B4-BE49-F238E27FC236}">
                <a16:creationId xmlns:a16="http://schemas.microsoft.com/office/drawing/2014/main" id="{EC5864DD-9383-4EC0-B9DB-8363C0B65A1B}"/>
              </a:ext>
            </a:extLst>
          </p:cNvPr>
          <p:cNvPicPr>
            <a:picLocks noChangeAspect="1"/>
          </p:cNvPicPr>
          <p:nvPr/>
        </p:nvPicPr>
        <p:blipFill>
          <a:blip r:embed="rId3"/>
          <a:stretch>
            <a:fillRect/>
          </a:stretch>
        </p:blipFill>
        <p:spPr>
          <a:xfrm>
            <a:off x="8495746" y="1114638"/>
            <a:ext cx="2523009" cy="1564346"/>
          </a:xfrm>
          <a:prstGeom prst="rect">
            <a:avLst/>
          </a:prstGeom>
        </p:spPr>
      </p:pic>
      <p:sp>
        <p:nvSpPr>
          <p:cNvPr id="21" name="Text Placeholder 2">
            <a:extLst>
              <a:ext uri="{FF2B5EF4-FFF2-40B4-BE49-F238E27FC236}">
                <a16:creationId xmlns:a16="http://schemas.microsoft.com/office/drawing/2014/main" id="{4FB243AB-F06F-44F9-98AB-C5C081945409}"/>
              </a:ext>
            </a:extLst>
          </p:cNvPr>
          <p:cNvSpPr txBox="1">
            <a:spLocks/>
          </p:cNvSpPr>
          <p:nvPr/>
        </p:nvSpPr>
        <p:spPr>
          <a:xfrm>
            <a:off x="8245024" y="2707105"/>
            <a:ext cx="3024455" cy="928804"/>
          </a:xfrm>
          <a:prstGeom prst="rect">
            <a:avLst/>
          </a:prstGeom>
        </p:spPr>
        <p:txBody>
          <a:bodyPr vert="horz"/>
          <a:lstStyle>
            <a:lvl1pPr marL="0" indent="0" algn="l" defTabSz="509326" rtl="0" eaLnBrk="1" latinLnBrk="0" hangingPunct="1">
              <a:spcBef>
                <a:spcPct val="20000"/>
              </a:spcBef>
              <a:buFont typeface="Arial"/>
              <a:buNone/>
              <a:defRPr sz="3200" b="0" i="0" kern="1200" baseline="0">
                <a:solidFill>
                  <a:srgbClr val="13294B"/>
                </a:solidFill>
                <a:latin typeface="Arial" panose="020B0604020202020204" pitchFamily="34" charset="0"/>
                <a:ea typeface="Arial" panose="020B0604020202020204" pitchFamily="34" charset="0"/>
                <a:cs typeface="Arial" panose="020B0604020202020204" pitchFamily="34" charset="0"/>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b="1">
                <a:solidFill>
                  <a:srgbClr val="F2602F"/>
                </a:solidFill>
                <a:latin typeface="Arial Narrow" panose="020B0606020202030204" pitchFamily="34" charset="0"/>
              </a:rPr>
              <a:t>Limited SSD DRAM Bandwidth</a:t>
            </a:r>
          </a:p>
        </p:txBody>
      </p:sp>
      <p:graphicFrame>
        <p:nvGraphicFramePr>
          <p:cNvPr id="24" name="Table 24">
            <a:extLst>
              <a:ext uri="{FF2B5EF4-FFF2-40B4-BE49-F238E27FC236}">
                <a16:creationId xmlns:a16="http://schemas.microsoft.com/office/drawing/2014/main" id="{35E78ED0-5F7A-4832-8BD7-7974FA968853}"/>
              </a:ext>
            </a:extLst>
          </p:cNvPr>
          <p:cNvGraphicFramePr>
            <a:graphicFrameLocks noGrp="1"/>
          </p:cNvGraphicFramePr>
          <p:nvPr>
            <p:extLst>
              <p:ext uri="{D42A27DB-BD31-4B8C-83A1-F6EECF244321}">
                <p14:modId xmlns:p14="http://schemas.microsoft.com/office/powerpoint/2010/main" val="4191746759"/>
              </p:ext>
            </p:extLst>
          </p:nvPr>
        </p:nvGraphicFramePr>
        <p:xfrm>
          <a:off x="863384" y="4650170"/>
          <a:ext cx="11507371" cy="1737360"/>
        </p:xfrm>
        <a:graphic>
          <a:graphicData uri="http://schemas.openxmlformats.org/drawingml/2006/table">
            <a:tbl>
              <a:tblPr firstRow="1" bandRow="1">
                <a:tableStyleId>{5940675A-B579-460E-94D1-54222C63F5DA}</a:tableStyleId>
              </a:tblPr>
              <a:tblGrid>
                <a:gridCol w="2593447">
                  <a:extLst>
                    <a:ext uri="{9D8B030D-6E8A-4147-A177-3AD203B41FA5}">
                      <a16:colId xmlns:a16="http://schemas.microsoft.com/office/drawing/2014/main" val="1978930939"/>
                    </a:ext>
                  </a:extLst>
                </a:gridCol>
                <a:gridCol w="4117749">
                  <a:extLst>
                    <a:ext uri="{9D8B030D-6E8A-4147-A177-3AD203B41FA5}">
                      <a16:colId xmlns:a16="http://schemas.microsoft.com/office/drawing/2014/main" val="1452237321"/>
                    </a:ext>
                  </a:extLst>
                </a:gridCol>
                <a:gridCol w="4796175">
                  <a:extLst>
                    <a:ext uri="{9D8B030D-6E8A-4147-A177-3AD203B41FA5}">
                      <a16:colId xmlns:a16="http://schemas.microsoft.com/office/drawing/2014/main" val="3644469724"/>
                    </a:ext>
                  </a:extLst>
                </a:gridCol>
              </a:tblGrid>
              <a:tr h="370840">
                <a:tc>
                  <a:txBody>
                    <a:bodyPr/>
                    <a:lstStyle/>
                    <a:p>
                      <a:pPr algn="ctr"/>
                      <a:r>
                        <a:rPr lang="en-US" sz="3200" b="1">
                          <a:latin typeface="Arial Narrow"/>
                        </a:rPr>
                        <a:t>SSD Level</a:t>
                      </a:r>
                    </a:p>
                  </a:txBody>
                  <a:tcPr>
                    <a:solidFill>
                      <a:schemeClr val="accent6">
                        <a:lumMod val="20000"/>
                        <a:lumOff val="80000"/>
                      </a:schemeClr>
                    </a:solidFill>
                  </a:tcPr>
                </a:tc>
                <a:tc>
                  <a:txBody>
                    <a:bodyPr/>
                    <a:lstStyle/>
                    <a:p>
                      <a:pPr algn="ctr"/>
                      <a:r>
                        <a:rPr lang="en-US" sz="3200" b="0">
                          <a:latin typeface="Arial Narrow"/>
                        </a:rPr>
                        <a:t>55W</a:t>
                      </a:r>
                    </a:p>
                  </a:txBody>
                  <a:tcPr>
                    <a:solidFill>
                      <a:schemeClr val="accent6">
                        <a:lumMod val="20000"/>
                        <a:lumOff val="80000"/>
                      </a:schemeClr>
                    </a:solidFill>
                  </a:tcPr>
                </a:tc>
                <a:tc>
                  <a:txBody>
                    <a:bodyPr/>
                    <a:lstStyle/>
                    <a:p>
                      <a:pPr algn="ctr"/>
                      <a:r>
                        <a:rPr lang="en-US" sz="3200" b="0">
                          <a:latin typeface="Arial Narrow"/>
                        </a:rPr>
                        <a:t>25.6GBps</a:t>
                      </a:r>
                    </a:p>
                  </a:txBody>
                  <a:tcPr>
                    <a:solidFill>
                      <a:schemeClr val="accent6">
                        <a:lumMod val="20000"/>
                        <a:lumOff val="80000"/>
                      </a:schemeClr>
                    </a:solidFill>
                  </a:tcPr>
                </a:tc>
                <a:extLst>
                  <a:ext uri="{0D108BD9-81ED-4DB2-BD59-A6C34878D82A}">
                    <a16:rowId xmlns:a16="http://schemas.microsoft.com/office/drawing/2014/main" val="582632014"/>
                  </a:ext>
                </a:extLst>
              </a:tr>
              <a:tr h="370840">
                <a:tc>
                  <a:txBody>
                    <a:bodyPr/>
                    <a:lstStyle/>
                    <a:p>
                      <a:pPr algn="ctr"/>
                      <a:r>
                        <a:rPr lang="en-US" sz="3200" b="1">
                          <a:latin typeface="Arial Narrow" panose="020B0606020202030204" pitchFamily="34" charset="0"/>
                        </a:rPr>
                        <a:t>Channel Level</a:t>
                      </a:r>
                    </a:p>
                  </a:txBody>
                  <a:tcPr>
                    <a:solidFill>
                      <a:schemeClr val="accent3">
                        <a:lumMod val="20000"/>
                        <a:lumOff val="80000"/>
                      </a:schemeClr>
                    </a:solidFill>
                  </a:tcPr>
                </a:tc>
                <a:tc>
                  <a:txBody>
                    <a:bodyPr/>
                    <a:lstStyle/>
                    <a:p>
                      <a:pPr algn="ctr"/>
                      <a:r>
                        <a:rPr lang="en-US" sz="3200" b="0">
                          <a:latin typeface="Arial Narrow"/>
                        </a:rPr>
                        <a:t>55W / 32</a:t>
                      </a:r>
                      <a:endParaRPr lang="en-US" sz="3200" b="0">
                        <a:latin typeface="Arial Narrow" panose="020B0606020202030204" pitchFamily="34" charset="0"/>
                      </a:endParaRPr>
                    </a:p>
                  </a:txBody>
                  <a:tcPr>
                    <a:solidFill>
                      <a:schemeClr val="accent3">
                        <a:lumMod val="20000"/>
                        <a:lumOff val="80000"/>
                      </a:schemeClr>
                    </a:solidFill>
                  </a:tcPr>
                </a:tc>
                <a:tc>
                  <a:txBody>
                    <a:bodyPr/>
                    <a:lstStyle/>
                    <a:p>
                      <a:pPr algn="ctr"/>
                      <a:r>
                        <a:rPr lang="en-US" sz="3200" b="0">
                          <a:latin typeface="Arial Narrow"/>
                        </a:rPr>
                        <a:t>25.6GBps / 32</a:t>
                      </a:r>
                      <a:endParaRPr lang="en-US" sz="3200" b="0">
                        <a:latin typeface="Arial Narrow" panose="020B0606020202030204" pitchFamily="34" charset="0"/>
                      </a:endParaRPr>
                    </a:p>
                  </a:txBody>
                  <a:tcPr>
                    <a:solidFill>
                      <a:schemeClr val="accent3">
                        <a:lumMod val="20000"/>
                        <a:lumOff val="80000"/>
                      </a:schemeClr>
                    </a:solidFill>
                  </a:tcPr>
                </a:tc>
                <a:extLst>
                  <a:ext uri="{0D108BD9-81ED-4DB2-BD59-A6C34878D82A}">
                    <a16:rowId xmlns:a16="http://schemas.microsoft.com/office/drawing/2014/main" val="1901568011"/>
                  </a:ext>
                </a:extLst>
              </a:tr>
              <a:tr h="370840">
                <a:tc>
                  <a:txBody>
                    <a:bodyPr/>
                    <a:lstStyle/>
                    <a:p>
                      <a:pPr algn="ctr"/>
                      <a:r>
                        <a:rPr lang="en-US" sz="3200" b="1">
                          <a:latin typeface="Arial Narrow" panose="020B0606020202030204" pitchFamily="34" charset="0"/>
                        </a:rPr>
                        <a:t>Chip Level</a:t>
                      </a:r>
                    </a:p>
                  </a:txBody>
                  <a:tcPr>
                    <a:solidFill>
                      <a:srgbClr val="FFFFCC">
                        <a:alpha val="0"/>
                      </a:srgbClr>
                    </a:solidFill>
                  </a:tcPr>
                </a:tc>
                <a:tc>
                  <a:txBody>
                    <a:bodyPr/>
                    <a:lstStyle/>
                    <a:p>
                      <a:pPr algn="ctr"/>
                      <a:r>
                        <a:rPr lang="en-US" sz="3200" b="0">
                          <a:latin typeface="Arial Narrow"/>
                        </a:rPr>
                        <a:t>55W / 128</a:t>
                      </a:r>
                      <a:endParaRPr lang="en-US" sz="3200" b="0">
                        <a:latin typeface="Arial Narrow" panose="020B0606020202030204" pitchFamily="34" charset="0"/>
                      </a:endParaRPr>
                    </a:p>
                  </a:txBody>
                  <a:tcPr>
                    <a:solidFill>
                      <a:srgbClr val="FFFFCC">
                        <a:alpha val="0"/>
                      </a:srgbClr>
                    </a:solidFill>
                  </a:tcPr>
                </a:tc>
                <a:tc>
                  <a:txBody>
                    <a:bodyPr/>
                    <a:lstStyle/>
                    <a:p>
                      <a:pPr algn="ctr"/>
                      <a:r>
                        <a:rPr lang="en-US" sz="3200" b="0">
                          <a:latin typeface="Arial Narrow"/>
                        </a:rPr>
                        <a:t>25.6GBps / 128</a:t>
                      </a:r>
                      <a:endParaRPr lang="en-US" sz="3200" b="0">
                        <a:latin typeface="Arial Narrow" panose="020B0606020202030204" pitchFamily="34" charset="0"/>
                      </a:endParaRPr>
                    </a:p>
                  </a:txBody>
                  <a:tcPr>
                    <a:solidFill>
                      <a:srgbClr val="FFFFCC">
                        <a:alpha val="0"/>
                      </a:srgbClr>
                    </a:solidFill>
                  </a:tcPr>
                </a:tc>
                <a:extLst>
                  <a:ext uri="{0D108BD9-81ED-4DB2-BD59-A6C34878D82A}">
                    <a16:rowId xmlns:a16="http://schemas.microsoft.com/office/drawing/2014/main" val="2346975858"/>
                  </a:ext>
                </a:extLst>
              </a:tr>
            </a:tbl>
          </a:graphicData>
        </a:graphic>
      </p:graphicFrame>
      <p:grpSp>
        <p:nvGrpSpPr>
          <p:cNvPr id="31" name="Group 30">
            <a:extLst>
              <a:ext uri="{FF2B5EF4-FFF2-40B4-BE49-F238E27FC236}">
                <a16:creationId xmlns:a16="http://schemas.microsoft.com/office/drawing/2014/main" id="{57EBEC6D-9FB2-4769-B3BE-A357939ADC85}"/>
              </a:ext>
            </a:extLst>
          </p:cNvPr>
          <p:cNvGrpSpPr/>
          <p:nvPr/>
        </p:nvGrpSpPr>
        <p:grpSpPr>
          <a:xfrm>
            <a:off x="3639710" y="4465764"/>
            <a:ext cx="9037811" cy="2689119"/>
            <a:chOff x="3669398" y="4135448"/>
            <a:chExt cx="9037811" cy="2843489"/>
          </a:xfrm>
        </p:grpSpPr>
        <p:sp>
          <p:nvSpPr>
            <p:cNvPr id="27" name="Rectangle: Rounded Corners 26">
              <a:extLst>
                <a:ext uri="{FF2B5EF4-FFF2-40B4-BE49-F238E27FC236}">
                  <a16:creationId xmlns:a16="http://schemas.microsoft.com/office/drawing/2014/main" id="{ED595BF5-F84F-47AC-8646-E3EB187B6D60}"/>
                </a:ext>
              </a:extLst>
            </p:cNvPr>
            <p:cNvSpPr/>
            <p:nvPr/>
          </p:nvSpPr>
          <p:spPr>
            <a:xfrm>
              <a:off x="3669398" y="4135448"/>
              <a:ext cx="9037811" cy="2843489"/>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44EDFE2-C5F1-4A18-9233-6E9363CEC26F}"/>
                </a:ext>
              </a:extLst>
            </p:cNvPr>
            <p:cNvSpPr txBox="1"/>
            <p:nvPr/>
          </p:nvSpPr>
          <p:spPr>
            <a:xfrm>
              <a:off x="5554267" y="6187916"/>
              <a:ext cx="5002818" cy="646331"/>
            </a:xfrm>
            <a:prstGeom prst="rect">
              <a:avLst/>
            </a:prstGeom>
            <a:noFill/>
          </p:spPr>
          <p:txBody>
            <a:bodyPr wrap="square" rtlCol="0">
              <a:spAutoFit/>
            </a:bodyPr>
            <a:lstStyle/>
            <a:p>
              <a:pPr algn="ctr"/>
              <a:r>
                <a:rPr lang="en-US" sz="3600" b="1">
                  <a:solidFill>
                    <a:srgbClr val="00B0F0"/>
                  </a:solidFill>
                  <a:latin typeface="Arial Narrow" panose="020B0606020202030204" pitchFamily="34" charset="0"/>
                </a:rPr>
                <a:t>Design Space Exploration</a:t>
              </a:r>
            </a:p>
          </p:txBody>
        </p:sp>
      </p:grpSp>
      <p:graphicFrame>
        <p:nvGraphicFramePr>
          <p:cNvPr id="20" name="Table 24">
            <a:extLst>
              <a:ext uri="{FF2B5EF4-FFF2-40B4-BE49-F238E27FC236}">
                <a16:creationId xmlns:a16="http://schemas.microsoft.com/office/drawing/2014/main" id="{AF5D84C0-79FE-4B97-B7C6-060BD09348ED}"/>
              </a:ext>
            </a:extLst>
          </p:cNvPr>
          <p:cNvGraphicFramePr>
            <a:graphicFrameLocks noGrp="1"/>
          </p:cNvGraphicFramePr>
          <p:nvPr>
            <p:extLst>
              <p:ext uri="{D42A27DB-BD31-4B8C-83A1-F6EECF244321}">
                <p14:modId xmlns:p14="http://schemas.microsoft.com/office/powerpoint/2010/main" val="3082024603"/>
              </p:ext>
            </p:extLst>
          </p:nvPr>
        </p:nvGraphicFramePr>
        <p:xfrm>
          <a:off x="863384" y="4663553"/>
          <a:ext cx="11507371" cy="1737360"/>
        </p:xfrm>
        <a:graphic>
          <a:graphicData uri="http://schemas.openxmlformats.org/drawingml/2006/table">
            <a:tbl>
              <a:tblPr firstRow="1" bandRow="1">
                <a:tableStyleId>{5940675A-B579-460E-94D1-54222C63F5DA}</a:tableStyleId>
              </a:tblPr>
              <a:tblGrid>
                <a:gridCol w="2593447">
                  <a:extLst>
                    <a:ext uri="{9D8B030D-6E8A-4147-A177-3AD203B41FA5}">
                      <a16:colId xmlns:a16="http://schemas.microsoft.com/office/drawing/2014/main" val="1978930939"/>
                    </a:ext>
                  </a:extLst>
                </a:gridCol>
                <a:gridCol w="8913924">
                  <a:extLst>
                    <a:ext uri="{9D8B030D-6E8A-4147-A177-3AD203B41FA5}">
                      <a16:colId xmlns:a16="http://schemas.microsoft.com/office/drawing/2014/main" val="1452237321"/>
                    </a:ext>
                  </a:extLst>
                </a:gridCol>
              </a:tblGrid>
              <a:tr h="370840">
                <a:tc>
                  <a:txBody>
                    <a:bodyPr/>
                    <a:lstStyle/>
                    <a:p>
                      <a:pPr algn="ctr"/>
                      <a:r>
                        <a:rPr lang="en-US" sz="3200" b="1">
                          <a:latin typeface="Arial Narrow" panose="020B0606020202030204" pitchFamily="34" charset="0"/>
                        </a:rPr>
                        <a:t>SSD Level</a:t>
                      </a:r>
                    </a:p>
                  </a:txBody>
                  <a:tcPr>
                    <a:solidFill>
                      <a:schemeClr val="accent6">
                        <a:lumMod val="20000"/>
                        <a:lumOff val="80000"/>
                      </a:schemeClr>
                    </a:solidFill>
                  </a:tcPr>
                </a:tc>
                <a:tc>
                  <a:txBody>
                    <a:bodyPr/>
                    <a:lstStyle/>
                    <a:p>
                      <a:pPr algn="ctr"/>
                      <a:r>
                        <a:rPr lang="en-US" sz="3200" b="0">
                          <a:latin typeface="Arial Narrow" panose="020B0606020202030204" pitchFamily="34" charset="0"/>
                        </a:rPr>
                        <a:t>32x64 PEs, 8MB Scratchpad</a:t>
                      </a:r>
                    </a:p>
                  </a:txBody>
                  <a:tcPr>
                    <a:solidFill>
                      <a:schemeClr val="accent6">
                        <a:lumMod val="20000"/>
                        <a:lumOff val="80000"/>
                      </a:schemeClr>
                    </a:solidFill>
                  </a:tcPr>
                </a:tc>
                <a:extLst>
                  <a:ext uri="{0D108BD9-81ED-4DB2-BD59-A6C34878D82A}">
                    <a16:rowId xmlns:a16="http://schemas.microsoft.com/office/drawing/2014/main" val="582632014"/>
                  </a:ext>
                </a:extLst>
              </a:tr>
              <a:tr h="370840">
                <a:tc>
                  <a:txBody>
                    <a:bodyPr/>
                    <a:lstStyle/>
                    <a:p>
                      <a:pPr algn="ctr"/>
                      <a:r>
                        <a:rPr lang="en-US" sz="3200" b="1">
                          <a:latin typeface="Arial Narrow" panose="020B0606020202030204" pitchFamily="34" charset="0"/>
                        </a:rPr>
                        <a:t>Channel Level</a:t>
                      </a:r>
                    </a:p>
                  </a:txBody>
                  <a:tcPr>
                    <a:solidFill>
                      <a:schemeClr val="accent3">
                        <a:lumMod val="20000"/>
                        <a:lumOff val="80000"/>
                      </a:schemeClr>
                    </a:solidFill>
                  </a:tcPr>
                </a:tc>
                <a:tc>
                  <a:txBody>
                    <a:bodyPr/>
                    <a:lstStyle/>
                    <a:p>
                      <a:pPr marL="0" marR="0" lvl="0" indent="0" algn="ctr" defTabSz="509326" rtl="0" eaLnBrk="1" fontAlgn="auto" latinLnBrk="0" hangingPunct="1">
                        <a:lnSpc>
                          <a:spcPct val="100000"/>
                        </a:lnSpc>
                        <a:spcBef>
                          <a:spcPts val="0"/>
                        </a:spcBef>
                        <a:spcAft>
                          <a:spcPts val="0"/>
                        </a:spcAft>
                        <a:buClrTx/>
                        <a:buSzTx/>
                        <a:buFontTx/>
                        <a:buNone/>
                        <a:tabLst/>
                        <a:defRPr/>
                      </a:pPr>
                      <a:r>
                        <a:rPr lang="en-US" sz="3200" b="0">
                          <a:latin typeface="Arial Narrow"/>
                        </a:rPr>
                        <a:t>16x32 PEs, 8MB Scratchpad (shared), 512KB RegFile</a:t>
                      </a:r>
                    </a:p>
                  </a:txBody>
                  <a:tcPr>
                    <a:solidFill>
                      <a:schemeClr val="accent3">
                        <a:lumMod val="20000"/>
                        <a:lumOff val="80000"/>
                      </a:schemeClr>
                    </a:solidFill>
                  </a:tcPr>
                </a:tc>
                <a:extLst>
                  <a:ext uri="{0D108BD9-81ED-4DB2-BD59-A6C34878D82A}">
                    <a16:rowId xmlns:a16="http://schemas.microsoft.com/office/drawing/2014/main" val="1901568011"/>
                  </a:ext>
                </a:extLst>
              </a:tr>
              <a:tr h="370840">
                <a:tc>
                  <a:txBody>
                    <a:bodyPr/>
                    <a:lstStyle/>
                    <a:p>
                      <a:pPr algn="ctr"/>
                      <a:r>
                        <a:rPr lang="en-US" sz="3200" b="1" dirty="0">
                          <a:latin typeface="Arial Narrow" panose="020B0606020202030204" pitchFamily="34" charset="0"/>
                        </a:rPr>
                        <a:t>Chip Level</a:t>
                      </a:r>
                    </a:p>
                  </a:txBody>
                  <a:tcP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FontTx/>
                        <a:buNone/>
                      </a:pPr>
                      <a:r>
                        <a:rPr lang="en-US" sz="3200" b="0" dirty="0">
                          <a:latin typeface="Arial Narrow"/>
                        </a:rPr>
                        <a:t>  4x32 PEs, 8MB Scratchpad (shared), 512KB </a:t>
                      </a:r>
                      <a:r>
                        <a:rPr lang="en-US" sz="3200" b="0" dirty="0" err="1">
                          <a:latin typeface="Arial Narrow"/>
                        </a:rPr>
                        <a:t>RegFile</a:t>
                      </a:r>
                      <a:endParaRPr lang="en-US" sz="3200" b="0" dirty="0">
                        <a:latin typeface="Arial Narrow"/>
                      </a:endParaRPr>
                    </a:p>
                  </a:txBody>
                  <a:tcPr>
                    <a:solidFill>
                      <a:schemeClr val="bg1">
                        <a:lumMod val="95000"/>
                      </a:schemeClr>
                    </a:solidFill>
                  </a:tcPr>
                </a:tc>
                <a:extLst>
                  <a:ext uri="{0D108BD9-81ED-4DB2-BD59-A6C34878D82A}">
                    <a16:rowId xmlns:a16="http://schemas.microsoft.com/office/drawing/2014/main" val="2346975858"/>
                  </a:ext>
                </a:extLst>
              </a:tr>
            </a:tbl>
          </a:graphicData>
        </a:graphic>
      </p:graphicFrame>
      <p:sp>
        <p:nvSpPr>
          <p:cNvPr id="22" name="TextBox 21">
            <a:extLst>
              <a:ext uri="{FF2B5EF4-FFF2-40B4-BE49-F238E27FC236}">
                <a16:creationId xmlns:a16="http://schemas.microsoft.com/office/drawing/2014/main" id="{5DB1967D-593F-4607-A167-0F41347DE530}"/>
              </a:ext>
            </a:extLst>
          </p:cNvPr>
          <p:cNvSpPr txBox="1"/>
          <p:nvPr/>
        </p:nvSpPr>
        <p:spPr>
          <a:xfrm>
            <a:off x="-38911" y="7299960"/>
            <a:ext cx="680937" cy="404346"/>
          </a:xfrm>
          <a:prstGeom prst="rect">
            <a:avLst/>
          </a:prstGeom>
          <a:noFill/>
        </p:spPr>
        <p:txBody>
          <a:bodyPr wrap="square" rtlCol="0">
            <a:spAutoFit/>
          </a:bodyPr>
          <a:lstStyle/>
          <a:p>
            <a:pPr algn="ctr"/>
            <a:r>
              <a:rPr lang="en-US" dirty="0"/>
              <a:t>10</a:t>
            </a:r>
          </a:p>
        </p:txBody>
      </p:sp>
    </p:spTree>
    <p:extLst>
      <p:ext uri="{BB962C8B-B14F-4D97-AF65-F5344CB8AC3E}">
        <p14:creationId xmlns:p14="http://schemas.microsoft.com/office/powerpoint/2010/main" val="7926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D14A-907D-45D9-BBB2-FC4B80F8E0E7}"/>
              </a:ext>
            </a:extLst>
          </p:cNvPr>
          <p:cNvSpPr>
            <a:spLocks noGrp="1"/>
          </p:cNvSpPr>
          <p:nvPr>
            <p:ph type="body" sz="quarter" idx="10"/>
          </p:nvPr>
        </p:nvSpPr>
        <p:spPr/>
        <p:txBody>
          <a:bodyPr vert="horz" anchor="t"/>
          <a:lstStyle/>
          <a:p>
            <a:r>
              <a:rPr lang="en-US" dirty="0">
                <a:latin typeface="Arial Narrow"/>
              </a:rPr>
              <a:t>Performance Comparison Against </a:t>
            </a:r>
            <a:r>
              <a:rPr lang="en-US" dirty="0" err="1">
                <a:latin typeface="Arial Narrow"/>
              </a:rPr>
              <a:t>SSDLevel</a:t>
            </a:r>
            <a:r>
              <a:rPr lang="en-US" dirty="0">
                <a:latin typeface="Arial Narrow"/>
              </a:rPr>
              <a:t> Accelerator</a:t>
            </a:r>
          </a:p>
        </p:txBody>
      </p:sp>
      <p:sp>
        <p:nvSpPr>
          <p:cNvPr id="6" name="TextBox 5">
            <a:extLst>
              <a:ext uri="{FF2B5EF4-FFF2-40B4-BE49-F238E27FC236}">
                <a16:creationId xmlns:a16="http://schemas.microsoft.com/office/drawing/2014/main" id="{726F086A-4D2A-43BC-B7D8-D6ED1849BF9C}"/>
              </a:ext>
            </a:extLst>
          </p:cNvPr>
          <p:cNvSpPr txBox="1"/>
          <p:nvPr/>
        </p:nvSpPr>
        <p:spPr>
          <a:xfrm>
            <a:off x="-38911" y="7299960"/>
            <a:ext cx="680937" cy="404346"/>
          </a:xfrm>
          <a:prstGeom prst="rect">
            <a:avLst/>
          </a:prstGeom>
          <a:noFill/>
        </p:spPr>
        <p:txBody>
          <a:bodyPr wrap="square" rtlCol="0">
            <a:spAutoFit/>
          </a:bodyPr>
          <a:lstStyle/>
          <a:p>
            <a:pPr algn="ctr"/>
            <a:r>
              <a:rPr lang="en-US" dirty="0"/>
              <a:t>11</a:t>
            </a:r>
          </a:p>
        </p:txBody>
      </p:sp>
      <p:graphicFrame>
        <p:nvGraphicFramePr>
          <p:cNvPr id="9" name="Chart 8">
            <a:extLst>
              <a:ext uri="{FF2B5EF4-FFF2-40B4-BE49-F238E27FC236}">
                <a16:creationId xmlns:a16="http://schemas.microsoft.com/office/drawing/2014/main" id="{6E5D3D0F-9003-4099-8D52-AAD4D30C095C}"/>
              </a:ext>
              <a:ext uri="{147F2762-F138-4A5C-976F-8EAC2B608ADB}">
                <a16:predDERef xmlns:a16="http://schemas.microsoft.com/office/drawing/2014/main" pred="{20FE49AA-C931-425C-B86B-F6B4996856F3}"/>
              </a:ext>
            </a:extLst>
          </p:cNvPr>
          <p:cNvGraphicFramePr>
            <a:graphicFrameLocks/>
          </p:cNvGraphicFramePr>
          <p:nvPr>
            <p:extLst>
              <p:ext uri="{D42A27DB-BD31-4B8C-83A1-F6EECF244321}">
                <p14:modId xmlns:p14="http://schemas.microsoft.com/office/powerpoint/2010/main" val="2560788038"/>
              </p:ext>
            </p:extLst>
          </p:nvPr>
        </p:nvGraphicFramePr>
        <p:xfrm>
          <a:off x="1471121" y="1187790"/>
          <a:ext cx="10898187" cy="434084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Rounded Corners 11">
            <a:extLst>
              <a:ext uri="{FF2B5EF4-FFF2-40B4-BE49-F238E27FC236}">
                <a16:creationId xmlns:a16="http://schemas.microsoft.com/office/drawing/2014/main" id="{BDFE9B49-8CE2-476F-A1EC-44AB5E62F188}"/>
              </a:ext>
            </a:extLst>
          </p:cNvPr>
          <p:cNvSpPr/>
          <p:nvPr/>
        </p:nvSpPr>
        <p:spPr>
          <a:xfrm>
            <a:off x="442626" y="5855553"/>
            <a:ext cx="12932348" cy="970321"/>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Arial Narrow"/>
              </a:rPr>
              <a:t>DeepStore's</a:t>
            </a:r>
            <a:r>
              <a:rPr lang="en-US" sz="2800" b="1" dirty="0">
                <a:latin typeface="Arial Narrow"/>
              </a:rPr>
              <a:t> channel level design performs best as it provides the best tradeoff between the parallelism exploited and per-accelerator compute capability.</a:t>
            </a:r>
          </a:p>
        </p:txBody>
      </p:sp>
      <p:grpSp>
        <p:nvGrpSpPr>
          <p:cNvPr id="5" name="Group 4">
            <a:extLst>
              <a:ext uri="{FF2B5EF4-FFF2-40B4-BE49-F238E27FC236}">
                <a16:creationId xmlns:a16="http://schemas.microsoft.com/office/drawing/2014/main" id="{F276CA88-60C3-4FED-9747-E4AE036CA46F}"/>
              </a:ext>
            </a:extLst>
          </p:cNvPr>
          <p:cNvGrpSpPr/>
          <p:nvPr/>
        </p:nvGrpSpPr>
        <p:grpSpPr>
          <a:xfrm>
            <a:off x="3501900" y="3594474"/>
            <a:ext cx="400110" cy="1541448"/>
            <a:chOff x="-146822" y="3505697"/>
            <a:chExt cx="400110" cy="1541448"/>
          </a:xfrm>
          <a:noFill/>
        </p:grpSpPr>
        <p:sp>
          <p:nvSpPr>
            <p:cNvPr id="4" name="Rectangle 3">
              <a:extLst>
                <a:ext uri="{FF2B5EF4-FFF2-40B4-BE49-F238E27FC236}">
                  <a16:creationId xmlns:a16="http://schemas.microsoft.com/office/drawing/2014/main" id="{ECD6EC73-26CB-4D3F-B1A3-73DB1575F548}"/>
                </a:ext>
              </a:extLst>
            </p:cNvPr>
            <p:cNvSpPr/>
            <p:nvPr/>
          </p:nvSpPr>
          <p:spPr>
            <a:xfrm>
              <a:off x="-146822" y="3524760"/>
              <a:ext cx="400109" cy="1522385"/>
            </a:xfrm>
            <a:prstGeom prst="rect">
              <a:avLst/>
            </a:prstGeom>
            <a:grpFill/>
            <a:ln w="2857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F63964-B159-4F99-92C8-815BAB14882E}"/>
                </a:ext>
              </a:extLst>
            </p:cNvPr>
            <p:cNvSpPr txBox="1"/>
            <p:nvPr/>
          </p:nvSpPr>
          <p:spPr>
            <a:xfrm>
              <a:off x="-146822" y="3505697"/>
              <a:ext cx="400110" cy="1541448"/>
            </a:xfrm>
            <a:prstGeom prst="rect">
              <a:avLst/>
            </a:prstGeom>
            <a:grpFill/>
            <a:ln>
              <a:noFill/>
            </a:ln>
          </p:spPr>
          <p:txBody>
            <a:bodyPr vert="vert270" wrap="none" rtlCol="0">
              <a:spAutoFit/>
            </a:bodyPr>
            <a:lstStyle/>
            <a:p>
              <a:r>
                <a:rPr lang="en-US" sz="1400" b="1" dirty="0">
                  <a:latin typeface="Arial" panose="020B0604020202020204" pitchFamily="34" charset="0"/>
                  <a:cs typeface="Arial" panose="020B0604020202020204" pitchFamily="34" charset="0"/>
                </a:rPr>
                <a:t>Failed to execute</a:t>
              </a:r>
            </a:p>
          </p:txBody>
        </p:sp>
      </p:grpSp>
    </p:spTree>
    <p:extLst>
      <p:ext uri="{BB962C8B-B14F-4D97-AF65-F5344CB8AC3E}">
        <p14:creationId xmlns:p14="http://schemas.microsoft.com/office/powerpoint/2010/main" val="267682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E83DAB-2BFD-4885-A1B1-D166FA38F62D}"/>
              </a:ext>
            </a:extLst>
          </p:cNvPr>
          <p:cNvGrpSpPr/>
          <p:nvPr/>
        </p:nvGrpSpPr>
        <p:grpSpPr>
          <a:xfrm>
            <a:off x="6102858" y="1092206"/>
            <a:ext cx="7486143" cy="4723676"/>
            <a:chOff x="6102858" y="1092206"/>
            <a:chExt cx="7486143" cy="4723676"/>
          </a:xfrm>
        </p:grpSpPr>
        <p:sp>
          <p:nvSpPr>
            <p:cNvPr id="9" name="Rectangle 5">
              <a:extLst>
                <a:ext uri="{FF2B5EF4-FFF2-40B4-BE49-F238E27FC236}">
                  <a16:creationId xmlns:a16="http://schemas.microsoft.com/office/drawing/2014/main" id="{B5907163-8BD0-4999-8729-C7C2676DCBEF}"/>
                </a:ext>
              </a:extLst>
            </p:cNvPr>
            <p:cNvSpPr>
              <a:spLocks noChangeArrowheads="1"/>
            </p:cNvSpPr>
            <p:nvPr/>
          </p:nvSpPr>
          <p:spPr bwMode="auto">
            <a:xfrm>
              <a:off x="7186221" y="1157695"/>
              <a:ext cx="4300225" cy="43426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8820106F-076D-428D-92DE-685F03D73825}"/>
                </a:ext>
              </a:extLst>
            </p:cNvPr>
            <p:cNvSpPr>
              <a:spLocks noChangeArrowheads="1"/>
            </p:cNvSpPr>
            <p:nvPr/>
          </p:nvSpPr>
          <p:spPr bwMode="auto">
            <a:xfrm>
              <a:off x="7251477" y="5050376"/>
              <a:ext cx="31527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SSD controller/firmware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Freeform 13">
              <a:extLst>
                <a:ext uri="{FF2B5EF4-FFF2-40B4-BE49-F238E27FC236}">
                  <a16:creationId xmlns:a16="http://schemas.microsoft.com/office/drawing/2014/main" id="{3932962D-E466-4846-9A0F-151B32ECB5CC}"/>
                </a:ext>
              </a:extLst>
            </p:cNvPr>
            <p:cNvSpPr>
              <a:spLocks/>
            </p:cNvSpPr>
            <p:nvPr/>
          </p:nvSpPr>
          <p:spPr bwMode="auto">
            <a:xfrm>
              <a:off x="7316395" y="1769807"/>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42">
              <a:extLst>
                <a:ext uri="{FF2B5EF4-FFF2-40B4-BE49-F238E27FC236}">
                  <a16:creationId xmlns:a16="http://schemas.microsoft.com/office/drawing/2014/main" id="{141080CA-9909-4706-BF76-95D377A4A1D2}"/>
                </a:ext>
              </a:extLst>
            </p:cNvPr>
            <p:cNvSpPr>
              <a:spLocks noChangeArrowheads="1"/>
            </p:cNvSpPr>
            <p:nvPr/>
          </p:nvSpPr>
          <p:spPr bwMode="auto">
            <a:xfrm>
              <a:off x="8119103" y="3345843"/>
              <a:ext cx="16271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Internal bus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Freeform 9">
              <a:extLst>
                <a:ext uri="{FF2B5EF4-FFF2-40B4-BE49-F238E27FC236}">
                  <a16:creationId xmlns:a16="http://schemas.microsoft.com/office/drawing/2014/main" id="{70CEC86D-9D19-4EA6-8137-54B488FBB241}"/>
                </a:ext>
              </a:extLst>
            </p:cNvPr>
            <p:cNvSpPr>
              <a:spLocks/>
            </p:cNvSpPr>
            <p:nvPr/>
          </p:nvSpPr>
          <p:spPr bwMode="auto">
            <a:xfrm>
              <a:off x="7781533" y="2019045"/>
              <a:ext cx="1282700"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solidFill>
              <a:srgbClr val="B5C6E7"/>
            </a:solidFill>
            <a:ln w="4763" cap="sq">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600">
                  <a:latin typeface="Arial" panose="020B0604020202020204" pitchFamily="34" charset="0"/>
                  <a:cs typeface="Arial" panose="020B0604020202020204" pitchFamily="34" charset="0"/>
                </a:rPr>
                <a:t>Embedded Cores</a:t>
              </a:r>
            </a:p>
          </p:txBody>
        </p:sp>
        <p:sp>
          <p:nvSpPr>
            <p:cNvPr id="18" name="Freeform 12">
              <a:extLst>
                <a:ext uri="{FF2B5EF4-FFF2-40B4-BE49-F238E27FC236}">
                  <a16:creationId xmlns:a16="http://schemas.microsoft.com/office/drawing/2014/main" id="{5C3B52DF-0F31-47EA-AFB8-B398F08F3374}"/>
                </a:ext>
              </a:extLst>
            </p:cNvPr>
            <p:cNvSpPr>
              <a:spLocks/>
            </p:cNvSpPr>
            <p:nvPr/>
          </p:nvSpPr>
          <p:spPr bwMode="auto">
            <a:xfrm>
              <a:off x="7316395" y="1769807"/>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63BB59F8-5195-480E-891E-0283D48CE611}"/>
                </a:ext>
              </a:extLst>
            </p:cNvPr>
            <p:cNvSpPr>
              <a:spLocks/>
            </p:cNvSpPr>
            <p:nvPr/>
          </p:nvSpPr>
          <p:spPr bwMode="auto">
            <a:xfrm>
              <a:off x="9273783" y="2019045"/>
              <a:ext cx="815405" cy="947738"/>
            </a:xfrm>
            <a:custGeom>
              <a:avLst/>
              <a:gdLst>
                <a:gd name="T0" fmla="*/ 44 w 1056"/>
                <a:gd name="T1" fmla="*/ 896 h 896"/>
                <a:gd name="T2" fmla="*/ 1012 w 1056"/>
                <a:gd name="T3" fmla="*/ 896 h 896"/>
                <a:gd name="T4" fmla="*/ 1056 w 1056"/>
                <a:gd name="T5" fmla="*/ 852 h 896"/>
                <a:gd name="T6" fmla="*/ 1056 w 1056"/>
                <a:gd name="T7" fmla="*/ 44 h 896"/>
                <a:gd name="T8" fmla="*/ 1012 w 1056"/>
                <a:gd name="T9" fmla="*/ 0 h 896"/>
                <a:gd name="T10" fmla="*/ 44 w 1056"/>
                <a:gd name="T11" fmla="*/ 0 h 896"/>
                <a:gd name="T12" fmla="*/ 0 w 1056"/>
                <a:gd name="T13" fmla="*/ 44 h 896"/>
                <a:gd name="T14" fmla="*/ 0 w 1056"/>
                <a:gd name="T15" fmla="*/ 852 h 896"/>
                <a:gd name="T16" fmla="*/ 44 w 1056"/>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896">
                  <a:moveTo>
                    <a:pt x="44" y="896"/>
                  </a:moveTo>
                  <a:lnTo>
                    <a:pt x="1012" y="896"/>
                  </a:lnTo>
                  <a:cubicBezTo>
                    <a:pt x="1037" y="896"/>
                    <a:pt x="1056" y="877"/>
                    <a:pt x="1056" y="852"/>
                  </a:cubicBezTo>
                  <a:lnTo>
                    <a:pt x="1056" y="44"/>
                  </a:lnTo>
                  <a:cubicBezTo>
                    <a:pt x="1056" y="20"/>
                    <a:pt x="1037" y="0"/>
                    <a:pt x="1012" y="0"/>
                  </a:cubicBezTo>
                  <a:lnTo>
                    <a:pt x="44" y="0"/>
                  </a:lnTo>
                  <a:cubicBezTo>
                    <a:pt x="20" y="0"/>
                    <a:pt x="0" y="20"/>
                    <a:pt x="0" y="44"/>
                  </a:cubicBezTo>
                  <a:lnTo>
                    <a:pt x="0" y="852"/>
                  </a:lnTo>
                  <a:cubicBezTo>
                    <a:pt x="0" y="877"/>
                    <a:pt x="20" y="896"/>
                    <a:pt x="44" y="896"/>
                  </a:cubicBezTo>
                  <a:close/>
                </a:path>
              </a:pathLst>
            </a:custGeom>
            <a:solidFill>
              <a:srgbClr val="B5C6E7"/>
            </a:solidFill>
            <a:ln w="4763" cap="sq">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altLang="en-US" sz="1600">
                  <a:solidFill>
                    <a:srgbClr val="000000"/>
                  </a:solidFill>
                  <a:latin typeface="Arial" panose="020B0604020202020204" pitchFamily="34" charset="0"/>
                </a:rPr>
                <a:t>DRAM</a:t>
              </a:r>
              <a:endParaRPr lang="en-US" sz="1600"/>
            </a:p>
          </p:txBody>
        </p:sp>
        <p:sp>
          <p:nvSpPr>
            <p:cNvPr id="22" name="Rectangle 17">
              <a:extLst>
                <a:ext uri="{FF2B5EF4-FFF2-40B4-BE49-F238E27FC236}">
                  <a16:creationId xmlns:a16="http://schemas.microsoft.com/office/drawing/2014/main" id="{30495AAD-E4EE-4B3F-8A54-45BD4B66918A}"/>
                </a:ext>
              </a:extLst>
            </p:cNvPr>
            <p:cNvSpPr>
              <a:spLocks noChangeArrowheads="1"/>
            </p:cNvSpPr>
            <p:nvPr/>
          </p:nvSpPr>
          <p:spPr bwMode="auto">
            <a:xfrm rot="16200000">
              <a:off x="6536933" y="3116007"/>
              <a:ext cx="1922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rPr>
                <a:t>Block I/O Interface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Line 19">
              <a:extLst>
                <a:ext uri="{FF2B5EF4-FFF2-40B4-BE49-F238E27FC236}">
                  <a16:creationId xmlns:a16="http://schemas.microsoft.com/office/drawing/2014/main" id="{1529ECE3-E9BD-485E-AD04-40F4A9217008}"/>
                </a:ext>
              </a:extLst>
            </p:cNvPr>
            <p:cNvSpPr>
              <a:spLocks noChangeShapeType="1"/>
            </p:cNvSpPr>
            <p:nvPr/>
          </p:nvSpPr>
          <p:spPr bwMode="auto">
            <a:xfrm flipH="1">
              <a:off x="7687869" y="3312857"/>
              <a:ext cx="2599766" cy="12699"/>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20">
              <a:extLst>
                <a:ext uri="{FF2B5EF4-FFF2-40B4-BE49-F238E27FC236}">
                  <a16:creationId xmlns:a16="http://schemas.microsoft.com/office/drawing/2014/main" id="{3654AB79-0840-4BF3-B16F-AEC0E92228AB}"/>
                </a:ext>
              </a:extLst>
            </p:cNvPr>
            <p:cNvSpPr>
              <a:spLocks noChangeShapeType="1"/>
            </p:cNvSpPr>
            <p:nvPr/>
          </p:nvSpPr>
          <p:spPr bwMode="auto">
            <a:xfrm>
              <a:off x="8422883" y="2966782"/>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1">
              <a:extLst>
                <a:ext uri="{FF2B5EF4-FFF2-40B4-BE49-F238E27FC236}">
                  <a16:creationId xmlns:a16="http://schemas.microsoft.com/office/drawing/2014/main" id="{2B218D5E-B9AB-46E3-B48D-74126CFDF9E1}"/>
                </a:ext>
              </a:extLst>
            </p:cNvPr>
            <p:cNvSpPr>
              <a:spLocks noChangeShapeType="1"/>
            </p:cNvSpPr>
            <p:nvPr/>
          </p:nvSpPr>
          <p:spPr bwMode="auto">
            <a:xfrm>
              <a:off x="9649703" y="2966782"/>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Rounded Corners 71">
              <a:extLst>
                <a:ext uri="{FF2B5EF4-FFF2-40B4-BE49-F238E27FC236}">
                  <a16:creationId xmlns:a16="http://schemas.microsoft.com/office/drawing/2014/main" id="{DB054FC5-3AEB-46A9-AEA1-C752D7133166}"/>
                </a:ext>
              </a:extLst>
            </p:cNvPr>
            <p:cNvSpPr/>
            <p:nvPr/>
          </p:nvSpPr>
          <p:spPr>
            <a:xfrm>
              <a:off x="11554640" y="1856482"/>
              <a:ext cx="1762431" cy="557861"/>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- 0</a:t>
              </a:r>
            </a:p>
          </p:txBody>
        </p:sp>
        <p:sp>
          <p:nvSpPr>
            <p:cNvPr id="73" name="Rectangle: Rounded Corners 72">
              <a:extLst>
                <a:ext uri="{FF2B5EF4-FFF2-40B4-BE49-F238E27FC236}">
                  <a16:creationId xmlns:a16="http://schemas.microsoft.com/office/drawing/2014/main" id="{DF411995-0462-4C24-8E29-517B79C53030}"/>
                </a:ext>
              </a:extLst>
            </p:cNvPr>
            <p:cNvSpPr/>
            <p:nvPr/>
          </p:nvSpPr>
          <p:spPr>
            <a:xfrm>
              <a:off x="11554640" y="2632294"/>
              <a:ext cx="1762431" cy="557861"/>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- 1</a:t>
              </a:r>
            </a:p>
          </p:txBody>
        </p:sp>
        <p:sp>
          <p:nvSpPr>
            <p:cNvPr id="74" name="Rectangle: Rounded Corners 73">
              <a:extLst>
                <a:ext uri="{FF2B5EF4-FFF2-40B4-BE49-F238E27FC236}">
                  <a16:creationId xmlns:a16="http://schemas.microsoft.com/office/drawing/2014/main" id="{07563C83-E565-4C1A-8F4E-FEACC3E47D4A}"/>
                </a:ext>
              </a:extLst>
            </p:cNvPr>
            <p:cNvSpPr/>
            <p:nvPr/>
          </p:nvSpPr>
          <p:spPr>
            <a:xfrm>
              <a:off x="11554640" y="3465693"/>
              <a:ext cx="1762431" cy="557861"/>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- 2</a:t>
              </a:r>
            </a:p>
          </p:txBody>
        </p:sp>
        <p:sp>
          <p:nvSpPr>
            <p:cNvPr id="75" name="Rectangle: Rounded Corners 74">
              <a:extLst>
                <a:ext uri="{FF2B5EF4-FFF2-40B4-BE49-F238E27FC236}">
                  <a16:creationId xmlns:a16="http://schemas.microsoft.com/office/drawing/2014/main" id="{89987D45-8D31-412F-915E-38584B603025}"/>
                </a:ext>
              </a:extLst>
            </p:cNvPr>
            <p:cNvSpPr/>
            <p:nvPr/>
          </p:nvSpPr>
          <p:spPr>
            <a:xfrm>
              <a:off x="11554640" y="4271437"/>
              <a:ext cx="1762431" cy="557861"/>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N</a:t>
              </a:r>
            </a:p>
          </p:txBody>
        </p:sp>
        <p:sp>
          <p:nvSpPr>
            <p:cNvPr id="206" name="Rectangle: Rounded Corners 205">
              <a:extLst>
                <a:ext uri="{FF2B5EF4-FFF2-40B4-BE49-F238E27FC236}">
                  <a16:creationId xmlns:a16="http://schemas.microsoft.com/office/drawing/2014/main" id="{7DB34119-7129-4392-A03D-05306F7C335B}"/>
                </a:ext>
              </a:extLst>
            </p:cNvPr>
            <p:cNvSpPr/>
            <p:nvPr/>
          </p:nvSpPr>
          <p:spPr>
            <a:xfrm>
              <a:off x="6736081" y="1092206"/>
              <a:ext cx="6852920" cy="4547151"/>
            </a:xfrm>
            <a:prstGeom prst="roundRect">
              <a:avLst>
                <a:gd name="adj" fmla="val 2340"/>
              </a:avLst>
            </a:prstGeom>
            <a:noFill/>
            <a:ln w="381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8CC5A8F-8899-4049-B2C3-0FBD3CDCFA5B}"/>
                </a:ext>
              </a:extLst>
            </p:cNvPr>
            <p:cNvGrpSpPr/>
            <p:nvPr/>
          </p:nvGrpSpPr>
          <p:grpSpPr>
            <a:xfrm>
              <a:off x="6102858" y="2595843"/>
              <a:ext cx="1102994" cy="769938"/>
              <a:chOff x="7085256" y="2611182"/>
              <a:chExt cx="1102994" cy="769938"/>
            </a:xfrm>
          </p:grpSpPr>
          <p:grpSp>
            <p:nvGrpSpPr>
              <p:cNvPr id="4" name="Group 3">
                <a:extLst>
                  <a:ext uri="{FF2B5EF4-FFF2-40B4-BE49-F238E27FC236}">
                    <a16:creationId xmlns:a16="http://schemas.microsoft.com/office/drawing/2014/main" id="{70DB1AA9-91CE-41EB-B95D-FFE67685B781}"/>
                  </a:ext>
                </a:extLst>
              </p:cNvPr>
              <p:cNvGrpSpPr/>
              <p:nvPr/>
            </p:nvGrpSpPr>
            <p:grpSpPr>
              <a:xfrm>
                <a:off x="7308775" y="3269995"/>
                <a:ext cx="839788" cy="111125"/>
                <a:chOff x="7308775" y="3269995"/>
                <a:chExt cx="839788" cy="111125"/>
              </a:xfrm>
            </p:grpSpPr>
            <p:sp>
              <p:nvSpPr>
                <p:cNvPr id="207" name="Line 43">
                  <a:extLst>
                    <a:ext uri="{FF2B5EF4-FFF2-40B4-BE49-F238E27FC236}">
                      <a16:creationId xmlns:a16="http://schemas.microsoft.com/office/drawing/2014/main" id="{CC78849E-D542-412F-8D6F-E29547FE7EEB}"/>
                    </a:ext>
                  </a:extLst>
                </p:cNvPr>
                <p:cNvSpPr>
                  <a:spLocks noChangeShapeType="1"/>
                </p:cNvSpPr>
                <p:nvPr/>
              </p:nvSpPr>
              <p:spPr bwMode="auto">
                <a:xfrm>
                  <a:off x="7461175" y="3325557"/>
                  <a:ext cx="53498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44">
                  <a:extLst>
                    <a:ext uri="{FF2B5EF4-FFF2-40B4-BE49-F238E27FC236}">
                      <a16:creationId xmlns:a16="http://schemas.microsoft.com/office/drawing/2014/main" id="{BE40C918-A2E0-48E4-9CBF-5002BA0217AF}"/>
                    </a:ext>
                  </a:extLst>
                </p:cNvPr>
                <p:cNvSpPr>
                  <a:spLocks/>
                </p:cNvSpPr>
                <p:nvPr/>
              </p:nvSpPr>
              <p:spPr bwMode="auto">
                <a:xfrm>
                  <a:off x="7308775" y="3269995"/>
                  <a:ext cx="166688" cy="111125"/>
                </a:xfrm>
                <a:custGeom>
                  <a:avLst/>
                  <a:gdLst>
                    <a:gd name="T0" fmla="*/ 105 w 105"/>
                    <a:gd name="T1" fmla="*/ 70 h 70"/>
                    <a:gd name="T2" fmla="*/ 0 w 105"/>
                    <a:gd name="T3" fmla="*/ 35 h 70"/>
                    <a:gd name="T4" fmla="*/ 105 w 105"/>
                    <a:gd name="T5" fmla="*/ 0 h 70"/>
                    <a:gd name="T6" fmla="*/ 105 w 105"/>
                    <a:gd name="T7" fmla="*/ 70 h 70"/>
                  </a:gdLst>
                  <a:ahLst/>
                  <a:cxnLst>
                    <a:cxn ang="0">
                      <a:pos x="T0" y="T1"/>
                    </a:cxn>
                    <a:cxn ang="0">
                      <a:pos x="T2" y="T3"/>
                    </a:cxn>
                    <a:cxn ang="0">
                      <a:pos x="T4" y="T5"/>
                    </a:cxn>
                    <a:cxn ang="0">
                      <a:pos x="T6" y="T7"/>
                    </a:cxn>
                  </a:cxnLst>
                  <a:rect l="0" t="0" r="r" b="b"/>
                  <a:pathLst>
                    <a:path w="105" h="70">
                      <a:moveTo>
                        <a:pt x="105" y="70"/>
                      </a:moveTo>
                      <a:lnTo>
                        <a:pt x="0" y="35"/>
                      </a:lnTo>
                      <a:lnTo>
                        <a:pt x="105" y="0"/>
                      </a:lnTo>
                      <a:lnTo>
                        <a:pt x="105"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45">
                  <a:extLst>
                    <a:ext uri="{FF2B5EF4-FFF2-40B4-BE49-F238E27FC236}">
                      <a16:creationId xmlns:a16="http://schemas.microsoft.com/office/drawing/2014/main" id="{A1D11022-4F2C-4E20-A01B-3E8673AAB4C6}"/>
                    </a:ext>
                  </a:extLst>
                </p:cNvPr>
                <p:cNvSpPr>
                  <a:spLocks/>
                </p:cNvSpPr>
                <p:nvPr/>
              </p:nvSpPr>
              <p:spPr bwMode="auto">
                <a:xfrm>
                  <a:off x="7983463" y="3269995"/>
                  <a:ext cx="165100" cy="111125"/>
                </a:xfrm>
                <a:custGeom>
                  <a:avLst/>
                  <a:gdLst>
                    <a:gd name="T0" fmla="*/ 0 w 104"/>
                    <a:gd name="T1" fmla="*/ 0 h 70"/>
                    <a:gd name="T2" fmla="*/ 104 w 104"/>
                    <a:gd name="T3" fmla="*/ 35 h 70"/>
                    <a:gd name="T4" fmla="*/ 0 w 104"/>
                    <a:gd name="T5" fmla="*/ 70 h 70"/>
                    <a:gd name="T6" fmla="*/ 0 w 104"/>
                    <a:gd name="T7" fmla="*/ 0 h 70"/>
                  </a:gdLst>
                  <a:ahLst/>
                  <a:cxnLst>
                    <a:cxn ang="0">
                      <a:pos x="T0" y="T1"/>
                    </a:cxn>
                    <a:cxn ang="0">
                      <a:pos x="T2" y="T3"/>
                    </a:cxn>
                    <a:cxn ang="0">
                      <a:pos x="T4" y="T5"/>
                    </a:cxn>
                    <a:cxn ang="0">
                      <a:pos x="T6" y="T7"/>
                    </a:cxn>
                  </a:cxnLst>
                  <a:rect l="0" t="0" r="r" b="b"/>
                  <a:pathLst>
                    <a:path w="104" h="70">
                      <a:moveTo>
                        <a:pt x="0" y="0"/>
                      </a:moveTo>
                      <a:lnTo>
                        <a:pt x="104" y="35"/>
                      </a:lnTo>
                      <a:lnTo>
                        <a:pt x="0" y="7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0" name="Rectangle 46">
                <a:extLst>
                  <a:ext uri="{FF2B5EF4-FFF2-40B4-BE49-F238E27FC236}">
                    <a16:creationId xmlns:a16="http://schemas.microsoft.com/office/drawing/2014/main" id="{FC4C6AB1-AB82-4E25-AC9B-A6889F91DBEC}"/>
                  </a:ext>
                </a:extLst>
              </p:cNvPr>
              <p:cNvSpPr>
                <a:spLocks noChangeArrowheads="1"/>
              </p:cNvSpPr>
              <p:nvPr/>
            </p:nvSpPr>
            <p:spPr bwMode="auto">
              <a:xfrm>
                <a:off x="7085256" y="2611182"/>
                <a:ext cx="1102994" cy="553998"/>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en-US" altLang="en-US" sz="1800" b="0" i="0" u="none" strike="noStrike" cap="none" normalizeH="0" baseline="0">
                    <a:ln>
                      <a:noFill/>
                    </a:ln>
                    <a:solidFill>
                      <a:srgbClr val="000000"/>
                    </a:solidFill>
                    <a:effectLst/>
                  </a:rPr>
                  <a:t>Query </a:t>
                </a:r>
                <a:r>
                  <a:rPr lang="en-US" altLang="en-US" sz="1800">
                    <a:solidFill>
                      <a:srgbClr val="000000"/>
                    </a:solidFill>
                  </a:rPr>
                  <a:t>interface</a:t>
                </a:r>
                <a:endParaRPr kumimoji="0" lang="en-US" altLang="en-US" sz="1400" b="0" i="0" u="none" strike="noStrike" cap="none" normalizeH="0" baseline="0">
                  <a:ln>
                    <a:noFill/>
                  </a:ln>
                  <a:solidFill>
                    <a:schemeClr val="tx1"/>
                  </a:solidFill>
                  <a:effectLst/>
                  <a:latin typeface="Arial" panose="020B0604020202020204" pitchFamily="34" charset="0"/>
                </a:endParaRPr>
              </a:p>
            </p:txBody>
          </p:sp>
        </p:grpSp>
        <p:sp>
          <p:nvSpPr>
            <p:cNvPr id="212" name="Rectangle 211">
              <a:extLst>
                <a:ext uri="{FF2B5EF4-FFF2-40B4-BE49-F238E27FC236}">
                  <a16:creationId xmlns:a16="http://schemas.microsoft.com/office/drawing/2014/main" id="{B7D84C8A-C67A-4C49-B97C-63C401E75C00}"/>
                </a:ext>
              </a:extLst>
            </p:cNvPr>
            <p:cNvSpPr/>
            <p:nvPr/>
          </p:nvSpPr>
          <p:spPr>
            <a:xfrm>
              <a:off x="11498603" y="5396782"/>
              <a:ext cx="1995040" cy="419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Arial "/>
                </a:rPr>
                <a:t>DeepStore</a:t>
              </a:r>
            </a:p>
          </p:txBody>
        </p:sp>
        <p:sp>
          <p:nvSpPr>
            <p:cNvPr id="219" name="Line 19">
              <a:extLst>
                <a:ext uri="{FF2B5EF4-FFF2-40B4-BE49-F238E27FC236}">
                  <a16:creationId xmlns:a16="http://schemas.microsoft.com/office/drawing/2014/main" id="{5AA26940-C6FB-45E1-8405-2E5684983ABE}"/>
                </a:ext>
              </a:extLst>
            </p:cNvPr>
            <p:cNvSpPr>
              <a:spLocks noChangeShapeType="1"/>
            </p:cNvSpPr>
            <p:nvPr/>
          </p:nvSpPr>
          <p:spPr bwMode="auto">
            <a:xfrm>
              <a:off x="10285358" y="2139582"/>
              <a:ext cx="1945" cy="2416754"/>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Line 19">
              <a:extLst>
                <a:ext uri="{FF2B5EF4-FFF2-40B4-BE49-F238E27FC236}">
                  <a16:creationId xmlns:a16="http://schemas.microsoft.com/office/drawing/2014/main" id="{D1CE23C8-A76A-4D7C-B498-B4C5FC825ACB}"/>
                </a:ext>
              </a:extLst>
            </p:cNvPr>
            <p:cNvSpPr>
              <a:spLocks noChangeShapeType="1"/>
            </p:cNvSpPr>
            <p:nvPr/>
          </p:nvSpPr>
          <p:spPr bwMode="auto">
            <a:xfrm flipV="1">
              <a:off x="10312192" y="3728491"/>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19">
              <a:extLst>
                <a:ext uri="{FF2B5EF4-FFF2-40B4-BE49-F238E27FC236}">
                  <a16:creationId xmlns:a16="http://schemas.microsoft.com/office/drawing/2014/main" id="{70809639-ABEC-4908-8AA1-9AF02660E935}"/>
                </a:ext>
              </a:extLst>
            </p:cNvPr>
            <p:cNvSpPr>
              <a:spLocks noChangeShapeType="1"/>
            </p:cNvSpPr>
            <p:nvPr/>
          </p:nvSpPr>
          <p:spPr bwMode="auto">
            <a:xfrm flipV="1">
              <a:off x="10312195" y="2907754"/>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19">
              <a:extLst>
                <a:ext uri="{FF2B5EF4-FFF2-40B4-BE49-F238E27FC236}">
                  <a16:creationId xmlns:a16="http://schemas.microsoft.com/office/drawing/2014/main" id="{1E8EB53B-8418-4842-A937-FAE99D6C0FCF}"/>
                </a:ext>
              </a:extLst>
            </p:cNvPr>
            <p:cNvSpPr>
              <a:spLocks noChangeShapeType="1"/>
            </p:cNvSpPr>
            <p:nvPr/>
          </p:nvSpPr>
          <p:spPr bwMode="auto">
            <a:xfrm flipV="1">
              <a:off x="10312192" y="4556336"/>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19">
              <a:extLst>
                <a:ext uri="{FF2B5EF4-FFF2-40B4-BE49-F238E27FC236}">
                  <a16:creationId xmlns:a16="http://schemas.microsoft.com/office/drawing/2014/main" id="{D160B042-28A2-4399-893A-1CA5615980F0}"/>
                </a:ext>
              </a:extLst>
            </p:cNvPr>
            <p:cNvSpPr>
              <a:spLocks noChangeShapeType="1"/>
            </p:cNvSpPr>
            <p:nvPr/>
          </p:nvSpPr>
          <p:spPr bwMode="auto">
            <a:xfrm flipV="1">
              <a:off x="10303044" y="2139582"/>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Rounded Corners 64">
              <a:extLst>
                <a:ext uri="{FF2B5EF4-FFF2-40B4-BE49-F238E27FC236}">
                  <a16:creationId xmlns:a16="http://schemas.microsoft.com/office/drawing/2014/main" id="{3F9FFB18-87C0-4570-99E0-8D6A5A16B48D}"/>
                </a:ext>
              </a:extLst>
            </p:cNvPr>
            <p:cNvSpPr/>
            <p:nvPr/>
          </p:nvSpPr>
          <p:spPr>
            <a:xfrm>
              <a:off x="10727052" y="1860651"/>
              <a:ext cx="667739" cy="557861"/>
            </a:xfrm>
            <a:prstGeom prst="roundRect">
              <a:avLst>
                <a:gd name="adj" fmla="val 9844"/>
              </a:avLst>
            </a:prstGeom>
            <a:solidFill>
              <a:srgbClr val="C5E0B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latin typeface="Arial "/>
                </a:rPr>
                <a:t>Acc</a:t>
              </a:r>
            </a:p>
          </p:txBody>
        </p:sp>
        <p:sp>
          <p:nvSpPr>
            <p:cNvPr id="66" name="Rectangle: Rounded Corners 65">
              <a:extLst>
                <a:ext uri="{FF2B5EF4-FFF2-40B4-BE49-F238E27FC236}">
                  <a16:creationId xmlns:a16="http://schemas.microsoft.com/office/drawing/2014/main" id="{1DA0BD6B-09D3-4E93-95BA-D904AA5B9DC0}"/>
                </a:ext>
              </a:extLst>
            </p:cNvPr>
            <p:cNvSpPr/>
            <p:nvPr/>
          </p:nvSpPr>
          <p:spPr>
            <a:xfrm>
              <a:off x="10727052" y="2636463"/>
              <a:ext cx="667739" cy="557861"/>
            </a:xfrm>
            <a:prstGeom prst="roundRect">
              <a:avLst>
                <a:gd name="adj" fmla="val 9844"/>
              </a:avLst>
            </a:prstGeom>
            <a:solidFill>
              <a:srgbClr val="C5E0B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latin typeface="Arial "/>
                </a:rPr>
                <a:t>Acc</a:t>
              </a:r>
            </a:p>
          </p:txBody>
        </p:sp>
        <p:sp>
          <p:nvSpPr>
            <p:cNvPr id="67" name="Rectangle: Rounded Corners 66">
              <a:extLst>
                <a:ext uri="{FF2B5EF4-FFF2-40B4-BE49-F238E27FC236}">
                  <a16:creationId xmlns:a16="http://schemas.microsoft.com/office/drawing/2014/main" id="{9C80414F-CAE7-4EEA-9068-E88A7A7634E5}"/>
                </a:ext>
              </a:extLst>
            </p:cNvPr>
            <p:cNvSpPr/>
            <p:nvPr/>
          </p:nvSpPr>
          <p:spPr>
            <a:xfrm>
              <a:off x="10727052" y="3469862"/>
              <a:ext cx="667739" cy="557861"/>
            </a:xfrm>
            <a:prstGeom prst="roundRect">
              <a:avLst>
                <a:gd name="adj" fmla="val 9844"/>
              </a:avLst>
            </a:prstGeom>
            <a:solidFill>
              <a:srgbClr val="C5E0B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latin typeface="Arial "/>
                </a:rPr>
                <a:t>Acc</a:t>
              </a:r>
            </a:p>
          </p:txBody>
        </p:sp>
        <p:sp>
          <p:nvSpPr>
            <p:cNvPr id="68" name="Rectangle: Rounded Corners 67">
              <a:extLst>
                <a:ext uri="{FF2B5EF4-FFF2-40B4-BE49-F238E27FC236}">
                  <a16:creationId xmlns:a16="http://schemas.microsoft.com/office/drawing/2014/main" id="{1A4A6A77-AB37-47B3-BFB2-B3D3CF01ADC1}"/>
                </a:ext>
              </a:extLst>
            </p:cNvPr>
            <p:cNvSpPr/>
            <p:nvPr/>
          </p:nvSpPr>
          <p:spPr>
            <a:xfrm>
              <a:off x="10727052" y="4275606"/>
              <a:ext cx="667739" cy="557861"/>
            </a:xfrm>
            <a:prstGeom prst="roundRect">
              <a:avLst>
                <a:gd name="adj" fmla="val 9844"/>
              </a:avLst>
            </a:prstGeom>
            <a:solidFill>
              <a:srgbClr val="C5E0B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latin typeface="Arial "/>
                </a:rPr>
                <a:t>Acc</a:t>
              </a:r>
            </a:p>
          </p:txBody>
        </p:sp>
        <p:sp>
          <p:nvSpPr>
            <p:cNvPr id="339" name="Line 19">
              <a:extLst>
                <a:ext uri="{FF2B5EF4-FFF2-40B4-BE49-F238E27FC236}">
                  <a16:creationId xmlns:a16="http://schemas.microsoft.com/office/drawing/2014/main" id="{9509764A-F2FB-473B-97E7-6F9501D5FEAF}"/>
                </a:ext>
              </a:extLst>
            </p:cNvPr>
            <p:cNvSpPr>
              <a:spLocks noChangeShapeType="1"/>
            </p:cNvSpPr>
            <p:nvPr/>
          </p:nvSpPr>
          <p:spPr bwMode="auto">
            <a:xfrm flipV="1">
              <a:off x="11407163" y="3728491"/>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Line 19">
              <a:extLst>
                <a:ext uri="{FF2B5EF4-FFF2-40B4-BE49-F238E27FC236}">
                  <a16:creationId xmlns:a16="http://schemas.microsoft.com/office/drawing/2014/main" id="{970E5123-7AD7-4F4A-A81C-B98C0A4DA8A5}"/>
                </a:ext>
              </a:extLst>
            </p:cNvPr>
            <p:cNvSpPr>
              <a:spLocks noChangeShapeType="1"/>
            </p:cNvSpPr>
            <p:nvPr/>
          </p:nvSpPr>
          <p:spPr bwMode="auto">
            <a:xfrm flipV="1">
              <a:off x="11407166" y="2907754"/>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 name="Line 19">
              <a:extLst>
                <a:ext uri="{FF2B5EF4-FFF2-40B4-BE49-F238E27FC236}">
                  <a16:creationId xmlns:a16="http://schemas.microsoft.com/office/drawing/2014/main" id="{88A6B349-721B-4F38-B832-DB40CE10061C}"/>
                </a:ext>
              </a:extLst>
            </p:cNvPr>
            <p:cNvSpPr>
              <a:spLocks noChangeShapeType="1"/>
            </p:cNvSpPr>
            <p:nvPr/>
          </p:nvSpPr>
          <p:spPr bwMode="auto">
            <a:xfrm flipV="1">
              <a:off x="11407163" y="4556336"/>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Line 19">
              <a:extLst>
                <a:ext uri="{FF2B5EF4-FFF2-40B4-BE49-F238E27FC236}">
                  <a16:creationId xmlns:a16="http://schemas.microsoft.com/office/drawing/2014/main" id="{551F8273-9D02-4697-A0CE-CA943FC8AF35}"/>
                </a:ext>
              </a:extLst>
            </p:cNvPr>
            <p:cNvSpPr>
              <a:spLocks noChangeShapeType="1"/>
            </p:cNvSpPr>
            <p:nvPr/>
          </p:nvSpPr>
          <p:spPr bwMode="auto">
            <a:xfrm flipV="1">
              <a:off x="11398015" y="2139582"/>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39D43414-E9C5-4A14-B13B-3921594F1333}"/>
              </a:ext>
            </a:extLst>
          </p:cNvPr>
          <p:cNvSpPr>
            <a:spLocks noGrp="1"/>
          </p:cNvSpPr>
          <p:nvPr>
            <p:ph type="body" sz="quarter" idx="10"/>
          </p:nvPr>
        </p:nvSpPr>
        <p:spPr/>
        <p:txBody>
          <a:bodyPr vert="horz" anchor="t"/>
          <a:lstStyle/>
          <a:p>
            <a:r>
              <a:rPr lang="en-US" err="1">
                <a:latin typeface="Arial Narrow"/>
              </a:rPr>
              <a:t>DeepStore</a:t>
            </a:r>
            <a:r>
              <a:rPr lang="en-US">
                <a:latin typeface="Arial Narrow"/>
              </a:rPr>
              <a:t> Runtime System</a:t>
            </a:r>
            <a:endParaRPr lang="en-US"/>
          </a:p>
        </p:txBody>
      </p:sp>
      <p:sp>
        <p:nvSpPr>
          <p:cNvPr id="38" name="Text Placeholder 1">
            <a:extLst>
              <a:ext uri="{FF2B5EF4-FFF2-40B4-BE49-F238E27FC236}">
                <a16:creationId xmlns:a16="http://schemas.microsoft.com/office/drawing/2014/main" id="{B53DDE8F-3F64-43EE-B5EB-4B7C40B2425D}"/>
              </a:ext>
            </a:extLst>
          </p:cNvPr>
          <p:cNvSpPr txBox="1">
            <a:spLocks/>
          </p:cNvSpPr>
          <p:nvPr/>
        </p:nvSpPr>
        <p:spPr>
          <a:xfrm>
            <a:off x="409183" y="161980"/>
            <a:ext cx="12631240" cy="726801"/>
          </a:xfrm>
          <a:prstGeom prst="rect">
            <a:avLst/>
          </a:prstGeom>
        </p:spPr>
        <p:txBody>
          <a:bodyPr vert="horz"/>
          <a:lstStyle>
            <a:lvl1pPr marL="0" indent="0" algn="l" defTabSz="509326" rtl="0" eaLnBrk="1" latinLnBrk="0" hangingPunct="1">
              <a:spcBef>
                <a:spcPts val="0"/>
              </a:spcBef>
              <a:buFont typeface="Arial"/>
              <a:buNone/>
              <a:defRPr sz="4400" b="1" i="0" kern="1200" baseline="0">
                <a:solidFill>
                  <a:srgbClr val="13294B"/>
                </a:solidFill>
                <a:latin typeface="Arial Narrow" panose="020B0606020202030204" pitchFamily="34" charset="0"/>
                <a:ea typeface="+mn-ea"/>
                <a:cs typeface="Arial Narrow" panose="020B0606020202030204" pitchFamily="34" charset="0"/>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a:lstStyle>
          <a:p>
            <a:endParaRPr lang="en-US"/>
          </a:p>
        </p:txBody>
      </p:sp>
      <p:sp>
        <p:nvSpPr>
          <p:cNvPr id="14" name="Rectangle: Rounded Corners 13">
            <a:extLst>
              <a:ext uri="{FF2B5EF4-FFF2-40B4-BE49-F238E27FC236}">
                <a16:creationId xmlns:a16="http://schemas.microsoft.com/office/drawing/2014/main" id="{441C3B7D-926B-459A-9B6D-F505CCE527B4}"/>
              </a:ext>
            </a:extLst>
          </p:cNvPr>
          <p:cNvSpPr/>
          <p:nvPr/>
        </p:nvSpPr>
        <p:spPr>
          <a:xfrm>
            <a:off x="289414" y="3348562"/>
            <a:ext cx="5295511" cy="768349"/>
          </a:xfrm>
          <a:prstGeom prst="roundRect">
            <a:avLst>
              <a:gd name="adj" fmla="val 7576"/>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err="1">
                <a:solidFill>
                  <a:schemeClr val="tx1"/>
                </a:solidFill>
                <a:latin typeface="Courier New"/>
                <a:cs typeface="Courier New"/>
              </a:rPr>
              <a:t>loadModel</a:t>
            </a:r>
            <a:r>
              <a:rPr lang="en-US" sz="2800" b="1">
                <a:solidFill>
                  <a:schemeClr val="tx1"/>
                </a:solidFill>
                <a:latin typeface="Courier New"/>
                <a:cs typeface="Courier New"/>
              </a:rPr>
              <a:t>(cg, </a:t>
            </a:r>
            <a:r>
              <a:rPr lang="en-US" sz="2800" b="1" err="1">
                <a:solidFill>
                  <a:schemeClr val="tx1"/>
                </a:solidFill>
                <a:latin typeface="Courier New"/>
                <a:cs typeface="Courier New"/>
              </a:rPr>
              <a:t>cg_size</a:t>
            </a:r>
            <a:r>
              <a:rPr lang="en-US" sz="2800" b="1">
                <a:solidFill>
                  <a:schemeClr val="tx1"/>
                </a:solidFill>
                <a:latin typeface="Courier New"/>
                <a:cs typeface="Courier New"/>
              </a:rPr>
              <a:t>)</a:t>
            </a:r>
          </a:p>
        </p:txBody>
      </p:sp>
      <p:grpSp>
        <p:nvGrpSpPr>
          <p:cNvPr id="32" name="Group 31">
            <a:extLst>
              <a:ext uri="{FF2B5EF4-FFF2-40B4-BE49-F238E27FC236}">
                <a16:creationId xmlns:a16="http://schemas.microsoft.com/office/drawing/2014/main" id="{D832245E-6D5E-4659-9AAA-7A6ABFD9A757}"/>
              </a:ext>
            </a:extLst>
          </p:cNvPr>
          <p:cNvGrpSpPr/>
          <p:nvPr/>
        </p:nvGrpSpPr>
        <p:grpSpPr>
          <a:xfrm>
            <a:off x="7779945" y="1295145"/>
            <a:ext cx="1287463" cy="671513"/>
            <a:chOff x="2769955" y="1836738"/>
            <a:chExt cx="1287463" cy="671513"/>
          </a:xfrm>
        </p:grpSpPr>
        <p:sp>
          <p:nvSpPr>
            <p:cNvPr id="33" name="Freeform 53">
              <a:extLst>
                <a:ext uri="{FF2B5EF4-FFF2-40B4-BE49-F238E27FC236}">
                  <a16:creationId xmlns:a16="http://schemas.microsoft.com/office/drawing/2014/main" id="{5824D724-842E-48F8-8730-4824E6FDD6A5}"/>
                </a:ext>
              </a:extLst>
            </p:cNvPr>
            <p:cNvSpPr>
              <a:spLocks/>
            </p:cNvSpPr>
            <p:nvPr/>
          </p:nvSpPr>
          <p:spPr bwMode="auto">
            <a:xfrm>
              <a:off x="2771543" y="1838325"/>
              <a:ext cx="1282700" cy="642938"/>
            </a:xfrm>
            <a:custGeom>
              <a:avLst/>
              <a:gdLst>
                <a:gd name="T0" fmla="*/ 51 w 1210"/>
                <a:gd name="T1" fmla="*/ 608 h 608"/>
                <a:gd name="T2" fmla="*/ 1160 w 1210"/>
                <a:gd name="T3" fmla="*/ 608 h 608"/>
                <a:gd name="T4" fmla="*/ 1210 w 1210"/>
                <a:gd name="T5" fmla="*/ 558 h 608"/>
                <a:gd name="T6" fmla="*/ 1210 w 1210"/>
                <a:gd name="T7" fmla="*/ 51 h 608"/>
                <a:gd name="T8" fmla="*/ 1160 w 1210"/>
                <a:gd name="T9" fmla="*/ 0 h 608"/>
                <a:gd name="T10" fmla="*/ 51 w 1210"/>
                <a:gd name="T11" fmla="*/ 0 h 608"/>
                <a:gd name="T12" fmla="*/ 0 w 1210"/>
                <a:gd name="T13" fmla="*/ 51 h 608"/>
                <a:gd name="T14" fmla="*/ 0 w 1210"/>
                <a:gd name="T15" fmla="*/ 558 h 608"/>
                <a:gd name="T16" fmla="*/ 51 w 1210"/>
                <a:gd name="T17" fmla="*/ 6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608">
                  <a:moveTo>
                    <a:pt x="51" y="608"/>
                  </a:moveTo>
                  <a:lnTo>
                    <a:pt x="1160" y="608"/>
                  </a:lnTo>
                  <a:cubicBezTo>
                    <a:pt x="1188" y="608"/>
                    <a:pt x="1210" y="586"/>
                    <a:pt x="1210" y="558"/>
                  </a:cubicBezTo>
                  <a:lnTo>
                    <a:pt x="1210" y="51"/>
                  </a:lnTo>
                  <a:cubicBezTo>
                    <a:pt x="1210" y="23"/>
                    <a:pt x="1188" y="0"/>
                    <a:pt x="1160" y="0"/>
                  </a:cubicBezTo>
                  <a:lnTo>
                    <a:pt x="51" y="0"/>
                  </a:lnTo>
                  <a:cubicBezTo>
                    <a:pt x="23" y="0"/>
                    <a:pt x="0" y="23"/>
                    <a:pt x="0" y="51"/>
                  </a:cubicBezTo>
                  <a:lnTo>
                    <a:pt x="0" y="558"/>
                  </a:lnTo>
                  <a:cubicBezTo>
                    <a:pt x="0" y="586"/>
                    <a:pt x="23" y="608"/>
                    <a:pt x="51" y="608"/>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54">
              <a:extLst>
                <a:ext uri="{FF2B5EF4-FFF2-40B4-BE49-F238E27FC236}">
                  <a16:creationId xmlns:a16="http://schemas.microsoft.com/office/drawing/2014/main" id="{5BF3090E-E6FA-4CCD-93F2-461F42288063}"/>
                </a:ext>
              </a:extLst>
            </p:cNvPr>
            <p:cNvSpPr>
              <a:spLocks noEditPoints="1"/>
            </p:cNvSpPr>
            <p:nvPr/>
          </p:nvSpPr>
          <p:spPr bwMode="auto">
            <a:xfrm>
              <a:off x="2769955" y="1836738"/>
              <a:ext cx="1287463" cy="647700"/>
            </a:xfrm>
            <a:custGeom>
              <a:avLst/>
              <a:gdLst>
                <a:gd name="T0" fmla="*/ 51 w 811"/>
                <a:gd name="T1" fmla="*/ 408 h 408"/>
                <a:gd name="T2" fmla="*/ 93 w 811"/>
                <a:gd name="T3" fmla="*/ 405 h 408"/>
                <a:gd name="T4" fmla="*/ 136 w 811"/>
                <a:gd name="T5" fmla="*/ 405 h 408"/>
                <a:gd name="T6" fmla="*/ 179 w 811"/>
                <a:gd name="T7" fmla="*/ 405 h 408"/>
                <a:gd name="T8" fmla="*/ 221 w 811"/>
                <a:gd name="T9" fmla="*/ 405 h 408"/>
                <a:gd name="T10" fmla="*/ 264 w 811"/>
                <a:gd name="T11" fmla="*/ 405 h 408"/>
                <a:gd name="T12" fmla="*/ 307 w 811"/>
                <a:gd name="T13" fmla="*/ 405 h 408"/>
                <a:gd name="T14" fmla="*/ 350 w 811"/>
                <a:gd name="T15" fmla="*/ 405 h 408"/>
                <a:gd name="T16" fmla="*/ 392 w 811"/>
                <a:gd name="T17" fmla="*/ 405 h 408"/>
                <a:gd name="T18" fmla="*/ 435 w 811"/>
                <a:gd name="T19" fmla="*/ 405 h 408"/>
                <a:gd name="T20" fmla="*/ 478 w 811"/>
                <a:gd name="T21" fmla="*/ 405 h 408"/>
                <a:gd name="T22" fmla="*/ 520 w 811"/>
                <a:gd name="T23" fmla="*/ 405 h 408"/>
                <a:gd name="T24" fmla="*/ 563 w 811"/>
                <a:gd name="T25" fmla="*/ 405 h 408"/>
                <a:gd name="T26" fmla="*/ 606 w 811"/>
                <a:gd name="T27" fmla="*/ 405 h 408"/>
                <a:gd name="T28" fmla="*/ 649 w 811"/>
                <a:gd name="T29" fmla="*/ 405 h 408"/>
                <a:gd name="T30" fmla="*/ 691 w 811"/>
                <a:gd name="T31" fmla="*/ 405 h 408"/>
                <a:gd name="T32" fmla="*/ 734 w 811"/>
                <a:gd name="T33" fmla="*/ 405 h 408"/>
                <a:gd name="T34" fmla="*/ 775 w 811"/>
                <a:gd name="T35" fmla="*/ 405 h 408"/>
                <a:gd name="T36" fmla="*/ 748 w 811"/>
                <a:gd name="T37" fmla="*/ 408 h 408"/>
                <a:gd name="T38" fmla="*/ 805 w 811"/>
                <a:gd name="T39" fmla="*/ 385 h 408"/>
                <a:gd name="T40" fmla="*/ 801 w 811"/>
                <a:gd name="T41" fmla="*/ 398 h 408"/>
                <a:gd name="T42" fmla="*/ 811 w 811"/>
                <a:gd name="T43" fmla="*/ 339 h 408"/>
                <a:gd name="T44" fmla="*/ 811 w 811"/>
                <a:gd name="T45" fmla="*/ 297 h 408"/>
                <a:gd name="T46" fmla="*/ 811 w 811"/>
                <a:gd name="T47" fmla="*/ 254 h 408"/>
                <a:gd name="T48" fmla="*/ 811 w 811"/>
                <a:gd name="T49" fmla="*/ 212 h 408"/>
                <a:gd name="T50" fmla="*/ 811 w 811"/>
                <a:gd name="T51" fmla="*/ 169 h 408"/>
                <a:gd name="T52" fmla="*/ 811 w 811"/>
                <a:gd name="T53" fmla="*/ 126 h 408"/>
                <a:gd name="T54" fmla="*/ 811 w 811"/>
                <a:gd name="T55" fmla="*/ 84 h 408"/>
                <a:gd name="T56" fmla="*/ 811 w 811"/>
                <a:gd name="T57" fmla="*/ 41 h 408"/>
                <a:gd name="T58" fmla="*/ 805 w 811"/>
                <a:gd name="T59" fmla="*/ 23 h 408"/>
                <a:gd name="T60" fmla="*/ 801 w 811"/>
                <a:gd name="T61" fmla="*/ 11 h 408"/>
                <a:gd name="T62" fmla="*/ 775 w 811"/>
                <a:gd name="T63" fmla="*/ 3 h 408"/>
                <a:gd name="T64" fmla="*/ 777 w 811"/>
                <a:gd name="T65" fmla="*/ 0 h 408"/>
                <a:gd name="T66" fmla="*/ 734 w 811"/>
                <a:gd name="T67" fmla="*/ 0 h 408"/>
                <a:gd name="T68" fmla="*/ 691 w 811"/>
                <a:gd name="T69" fmla="*/ 0 h 408"/>
                <a:gd name="T70" fmla="*/ 649 w 811"/>
                <a:gd name="T71" fmla="*/ 0 h 408"/>
                <a:gd name="T72" fmla="*/ 606 w 811"/>
                <a:gd name="T73" fmla="*/ 0 h 408"/>
                <a:gd name="T74" fmla="*/ 563 w 811"/>
                <a:gd name="T75" fmla="*/ 0 h 408"/>
                <a:gd name="T76" fmla="*/ 520 w 811"/>
                <a:gd name="T77" fmla="*/ 0 h 408"/>
                <a:gd name="T78" fmla="*/ 478 w 811"/>
                <a:gd name="T79" fmla="*/ 0 h 408"/>
                <a:gd name="T80" fmla="*/ 435 w 811"/>
                <a:gd name="T81" fmla="*/ 0 h 408"/>
                <a:gd name="T82" fmla="*/ 392 w 811"/>
                <a:gd name="T83" fmla="*/ 0 h 408"/>
                <a:gd name="T84" fmla="*/ 350 w 811"/>
                <a:gd name="T85" fmla="*/ 0 h 408"/>
                <a:gd name="T86" fmla="*/ 307 w 811"/>
                <a:gd name="T87" fmla="*/ 0 h 408"/>
                <a:gd name="T88" fmla="*/ 264 w 811"/>
                <a:gd name="T89" fmla="*/ 0 h 408"/>
                <a:gd name="T90" fmla="*/ 221 w 811"/>
                <a:gd name="T91" fmla="*/ 0 h 408"/>
                <a:gd name="T92" fmla="*/ 179 w 811"/>
                <a:gd name="T93" fmla="*/ 0 h 408"/>
                <a:gd name="T94" fmla="*/ 136 w 811"/>
                <a:gd name="T95" fmla="*/ 0 h 408"/>
                <a:gd name="T96" fmla="*/ 93 w 811"/>
                <a:gd name="T97" fmla="*/ 0 h 408"/>
                <a:gd name="T98" fmla="*/ 23 w 811"/>
                <a:gd name="T99" fmla="*/ 6 h 408"/>
                <a:gd name="T100" fmla="*/ 13 w 811"/>
                <a:gd name="T101" fmla="*/ 13 h 408"/>
                <a:gd name="T102" fmla="*/ 3 w 811"/>
                <a:gd name="T103" fmla="*/ 38 h 408"/>
                <a:gd name="T104" fmla="*/ 13 w 811"/>
                <a:gd name="T105" fmla="*/ 13 h 408"/>
                <a:gd name="T106" fmla="*/ 3 w 811"/>
                <a:gd name="T107" fmla="*/ 52 h 408"/>
                <a:gd name="T108" fmla="*/ 3 w 811"/>
                <a:gd name="T109" fmla="*/ 95 h 408"/>
                <a:gd name="T110" fmla="*/ 3 w 811"/>
                <a:gd name="T111" fmla="*/ 138 h 408"/>
                <a:gd name="T112" fmla="*/ 3 w 811"/>
                <a:gd name="T113" fmla="*/ 180 h 408"/>
                <a:gd name="T114" fmla="*/ 3 w 811"/>
                <a:gd name="T115" fmla="*/ 223 h 408"/>
                <a:gd name="T116" fmla="*/ 3 w 811"/>
                <a:gd name="T117" fmla="*/ 265 h 408"/>
                <a:gd name="T118" fmla="*/ 3 w 811"/>
                <a:gd name="T119" fmla="*/ 308 h 408"/>
                <a:gd name="T120" fmla="*/ 1 w 811"/>
                <a:gd name="T121" fmla="*/ 379 h 408"/>
                <a:gd name="T122" fmla="*/ 13 w 811"/>
                <a:gd name="T123" fmla="*/ 396 h 408"/>
                <a:gd name="T124" fmla="*/ 7 w 811"/>
                <a:gd name="T125" fmla="*/ 39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1" h="408">
                  <a:moveTo>
                    <a:pt x="23" y="402"/>
                  </a:moveTo>
                  <a:lnTo>
                    <a:pt x="36" y="405"/>
                  </a:lnTo>
                  <a:lnTo>
                    <a:pt x="35" y="405"/>
                  </a:lnTo>
                  <a:lnTo>
                    <a:pt x="51" y="405"/>
                  </a:lnTo>
                  <a:lnTo>
                    <a:pt x="51" y="408"/>
                  </a:lnTo>
                  <a:lnTo>
                    <a:pt x="35" y="408"/>
                  </a:lnTo>
                  <a:lnTo>
                    <a:pt x="22" y="405"/>
                  </a:lnTo>
                  <a:lnTo>
                    <a:pt x="23" y="402"/>
                  </a:lnTo>
                  <a:close/>
                  <a:moveTo>
                    <a:pt x="65" y="405"/>
                  </a:moveTo>
                  <a:lnTo>
                    <a:pt x="93" y="405"/>
                  </a:lnTo>
                  <a:lnTo>
                    <a:pt x="93" y="408"/>
                  </a:lnTo>
                  <a:lnTo>
                    <a:pt x="65" y="408"/>
                  </a:lnTo>
                  <a:lnTo>
                    <a:pt x="65" y="405"/>
                  </a:lnTo>
                  <a:close/>
                  <a:moveTo>
                    <a:pt x="107" y="405"/>
                  </a:moveTo>
                  <a:lnTo>
                    <a:pt x="136" y="405"/>
                  </a:lnTo>
                  <a:lnTo>
                    <a:pt x="136" y="408"/>
                  </a:lnTo>
                  <a:lnTo>
                    <a:pt x="107" y="408"/>
                  </a:lnTo>
                  <a:lnTo>
                    <a:pt x="107" y="405"/>
                  </a:lnTo>
                  <a:close/>
                  <a:moveTo>
                    <a:pt x="150" y="405"/>
                  </a:moveTo>
                  <a:lnTo>
                    <a:pt x="179" y="405"/>
                  </a:lnTo>
                  <a:lnTo>
                    <a:pt x="179" y="408"/>
                  </a:lnTo>
                  <a:lnTo>
                    <a:pt x="150" y="408"/>
                  </a:lnTo>
                  <a:lnTo>
                    <a:pt x="150" y="405"/>
                  </a:lnTo>
                  <a:close/>
                  <a:moveTo>
                    <a:pt x="193" y="405"/>
                  </a:moveTo>
                  <a:lnTo>
                    <a:pt x="221" y="405"/>
                  </a:lnTo>
                  <a:lnTo>
                    <a:pt x="221" y="408"/>
                  </a:lnTo>
                  <a:lnTo>
                    <a:pt x="193" y="408"/>
                  </a:lnTo>
                  <a:lnTo>
                    <a:pt x="193" y="405"/>
                  </a:lnTo>
                  <a:close/>
                  <a:moveTo>
                    <a:pt x="235" y="405"/>
                  </a:moveTo>
                  <a:lnTo>
                    <a:pt x="264" y="405"/>
                  </a:lnTo>
                  <a:lnTo>
                    <a:pt x="264" y="408"/>
                  </a:lnTo>
                  <a:lnTo>
                    <a:pt x="235" y="408"/>
                  </a:lnTo>
                  <a:lnTo>
                    <a:pt x="235" y="405"/>
                  </a:lnTo>
                  <a:close/>
                  <a:moveTo>
                    <a:pt x="278" y="405"/>
                  </a:moveTo>
                  <a:lnTo>
                    <a:pt x="307" y="405"/>
                  </a:lnTo>
                  <a:lnTo>
                    <a:pt x="307" y="408"/>
                  </a:lnTo>
                  <a:lnTo>
                    <a:pt x="278" y="408"/>
                  </a:lnTo>
                  <a:lnTo>
                    <a:pt x="278" y="405"/>
                  </a:lnTo>
                  <a:close/>
                  <a:moveTo>
                    <a:pt x="321" y="405"/>
                  </a:moveTo>
                  <a:lnTo>
                    <a:pt x="350" y="405"/>
                  </a:lnTo>
                  <a:lnTo>
                    <a:pt x="350" y="408"/>
                  </a:lnTo>
                  <a:lnTo>
                    <a:pt x="321" y="408"/>
                  </a:lnTo>
                  <a:lnTo>
                    <a:pt x="321" y="405"/>
                  </a:lnTo>
                  <a:close/>
                  <a:moveTo>
                    <a:pt x="364" y="405"/>
                  </a:moveTo>
                  <a:lnTo>
                    <a:pt x="392" y="405"/>
                  </a:lnTo>
                  <a:lnTo>
                    <a:pt x="392" y="408"/>
                  </a:lnTo>
                  <a:lnTo>
                    <a:pt x="364" y="408"/>
                  </a:lnTo>
                  <a:lnTo>
                    <a:pt x="364" y="405"/>
                  </a:lnTo>
                  <a:close/>
                  <a:moveTo>
                    <a:pt x="406" y="405"/>
                  </a:moveTo>
                  <a:lnTo>
                    <a:pt x="435" y="405"/>
                  </a:lnTo>
                  <a:lnTo>
                    <a:pt x="435" y="408"/>
                  </a:lnTo>
                  <a:lnTo>
                    <a:pt x="406" y="408"/>
                  </a:lnTo>
                  <a:lnTo>
                    <a:pt x="406" y="405"/>
                  </a:lnTo>
                  <a:close/>
                  <a:moveTo>
                    <a:pt x="449" y="405"/>
                  </a:moveTo>
                  <a:lnTo>
                    <a:pt x="478" y="405"/>
                  </a:lnTo>
                  <a:lnTo>
                    <a:pt x="478" y="408"/>
                  </a:lnTo>
                  <a:lnTo>
                    <a:pt x="449" y="408"/>
                  </a:lnTo>
                  <a:lnTo>
                    <a:pt x="449" y="405"/>
                  </a:lnTo>
                  <a:close/>
                  <a:moveTo>
                    <a:pt x="492" y="405"/>
                  </a:moveTo>
                  <a:lnTo>
                    <a:pt x="520" y="405"/>
                  </a:lnTo>
                  <a:lnTo>
                    <a:pt x="520" y="408"/>
                  </a:lnTo>
                  <a:lnTo>
                    <a:pt x="492" y="408"/>
                  </a:lnTo>
                  <a:lnTo>
                    <a:pt x="492" y="405"/>
                  </a:lnTo>
                  <a:close/>
                  <a:moveTo>
                    <a:pt x="534" y="405"/>
                  </a:moveTo>
                  <a:lnTo>
                    <a:pt x="563" y="405"/>
                  </a:lnTo>
                  <a:lnTo>
                    <a:pt x="563" y="408"/>
                  </a:lnTo>
                  <a:lnTo>
                    <a:pt x="534" y="408"/>
                  </a:lnTo>
                  <a:lnTo>
                    <a:pt x="534" y="405"/>
                  </a:lnTo>
                  <a:close/>
                  <a:moveTo>
                    <a:pt x="577" y="405"/>
                  </a:moveTo>
                  <a:lnTo>
                    <a:pt x="606" y="405"/>
                  </a:lnTo>
                  <a:lnTo>
                    <a:pt x="606" y="408"/>
                  </a:lnTo>
                  <a:lnTo>
                    <a:pt x="577" y="408"/>
                  </a:lnTo>
                  <a:lnTo>
                    <a:pt x="577" y="405"/>
                  </a:lnTo>
                  <a:close/>
                  <a:moveTo>
                    <a:pt x="620" y="405"/>
                  </a:moveTo>
                  <a:lnTo>
                    <a:pt x="649" y="405"/>
                  </a:lnTo>
                  <a:lnTo>
                    <a:pt x="649" y="408"/>
                  </a:lnTo>
                  <a:lnTo>
                    <a:pt x="620" y="408"/>
                  </a:lnTo>
                  <a:lnTo>
                    <a:pt x="620" y="405"/>
                  </a:lnTo>
                  <a:close/>
                  <a:moveTo>
                    <a:pt x="663" y="405"/>
                  </a:moveTo>
                  <a:lnTo>
                    <a:pt x="691" y="405"/>
                  </a:lnTo>
                  <a:lnTo>
                    <a:pt x="691" y="408"/>
                  </a:lnTo>
                  <a:lnTo>
                    <a:pt x="663" y="408"/>
                  </a:lnTo>
                  <a:lnTo>
                    <a:pt x="663" y="405"/>
                  </a:lnTo>
                  <a:close/>
                  <a:moveTo>
                    <a:pt x="705" y="405"/>
                  </a:moveTo>
                  <a:lnTo>
                    <a:pt x="734" y="405"/>
                  </a:lnTo>
                  <a:lnTo>
                    <a:pt x="734" y="408"/>
                  </a:lnTo>
                  <a:lnTo>
                    <a:pt x="705" y="408"/>
                  </a:lnTo>
                  <a:lnTo>
                    <a:pt x="705" y="405"/>
                  </a:lnTo>
                  <a:close/>
                  <a:moveTo>
                    <a:pt x="748" y="405"/>
                  </a:moveTo>
                  <a:lnTo>
                    <a:pt x="775" y="405"/>
                  </a:lnTo>
                  <a:lnTo>
                    <a:pt x="775" y="405"/>
                  </a:lnTo>
                  <a:lnTo>
                    <a:pt x="776" y="405"/>
                  </a:lnTo>
                  <a:lnTo>
                    <a:pt x="777" y="408"/>
                  </a:lnTo>
                  <a:lnTo>
                    <a:pt x="776" y="408"/>
                  </a:lnTo>
                  <a:lnTo>
                    <a:pt x="748" y="408"/>
                  </a:lnTo>
                  <a:lnTo>
                    <a:pt x="748" y="405"/>
                  </a:lnTo>
                  <a:close/>
                  <a:moveTo>
                    <a:pt x="789" y="401"/>
                  </a:moveTo>
                  <a:lnTo>
                    <a:pt x="799" y="395"/>
                  </a:lnTo>
                  <a:lnTo>
                    <a:pt x="798" y="396"/>
                  </a:lnTo>
                  <a:lnTo>
                    <a:pt x="805" y="385"/>
                  </a:lnTo>
                  <a:lnTo>
                    <a:pt x="805" y="386"/>
                  </a:lnTo>
                  <a:lnTo>
                    <a:pt x="805" y="381"/>
                  </a:lnTo>
                  <a:lnTo>
                    <a:pt x="809" y="382"/>
                  </a:lnTo>
                  <a:lnTo>
                    <a:pt x="808" y="387"/>
                  </a:lnTo>
                  <a:lnTo>
                    <a:pt x="801" y="398"/>
                  </a:lnTo>
                  <a:lnTo>
                    <a:pt x="791" y="405"/>
                  </a:lnTo>
                  <a:lnTo>
                    <a:pt x="789" y="401"/>
                  </a:lnTo>
                  <a:close/>
                  <a:moveTo>
                    <a:pt x="807" y="367"/>
                  </a:moveTo>
                  <a:lnTo>
                    <a:pt x="807" y="339"/>
                  </a:lnTo>
                  <a:lnTo>
                    <a:pt x="811" y="339"/>
                  </a:lnTo>
                  <a:lnTo>
                    <a:pt x="811" y="367"/>
                  </a:lnTo>
                  <a:lnTo>
                    <a:pt x="807" y="367"/>
                  </a:lnTo>
                  <a:close/>
                  <a:moveTo>
                    <a:pt x="807" y="325"/>
                  </a:moveTo>
                  <a:lnTo>
                    <a:pt x="807" y="297"/>
                  </a:lnTo>
                  <a:lnTo>
                    <a:pt x="811" y="297"/>
                  </a:lnTo>
                  <a:lnTo>
                    <a:pt x="811" y="325"/>
                  </a:lnTo>
                  <a:lnTo>
                    <a:pt x="807" y="325"/>
                  </a:lnTo>
                  <a:close/>
                  <a:moveTo>
                    <a:pt x="807" y="282"/>
                  </a:moveTo>
                  <a:lnTo>
                    <a:pt x="807" y="254"/>
                  </a:lnTo>
                  <a:lnTo>
                    <a:pt x="811" y="254"/>
                  </a:lnTo>
                  <a:lnTo>
                    <a:pt x="811" y="282"/>
                  </a:lnTo>
                  <a:lnTo>
                    <a:pt x="807" y="282"/>
                  </a:lnTo>
                  <a:close/>
                  <a:moveTo>
                    <a:pt x="807" y="239"/>
                  </a:moveTo>
                  <a:lnTo>
                    <a:pt x="807" y="212"/>
                  </a:lnTo>
                  <a:lnTo>
                    <a:pt x="811" y="212"/>
                  </a:lnTo>
                  <a:lnTo>
                    <a:pt x="811" y="239"/>
                  </a:lnTo>
                  <a:lnTo>
                    <a:pt x="807" y="239"/>
                  </a:lnTo>
                  <a:close/>
                  <a:moveTo>
                    <a:pt x="807" y="197"/>
                  </a:moveTo>
                  <a:lnTo>
                    <a:pt x="807" y="169"/>
                  </a:lnTo>
                  <a:lnTo>
                    <a:pt x="811" y="169"/>
                  </a:lnTo>
                  <a:lnTo>
                    <a:pt x="811" y="197"/>
                  </a:lnTo>
                  <a:lnTo>
                    <a:pt x="807" y="197"/>
                  </a:lnTo>
                  <a:close/>
                  <a:moveTo>
                    <a:pt x="807" y="154"/>
                  </a:moveTo>
                  <a:lnTo>
                    <a:pt x="807" y="126"/>
                  </a:lnTo>
                  <a:lnTo>
                    <a:pt x="811" y="126"/>
                  </a:lnTo>
                  <a:lnTo>
                    <a:pt x="811" y="154"/>
                  </a:lnTo>
                  <a:lnTo>
                    <a:pt x="807" y="154"/>
                  </a:lnTo>
                  <a:close/>
                  <a:moveTo>
                    <a:pt x="807" y="112"/>
                  </a:moveTo>
                  <a:lnTo>
                    <a:pt x="807" y="84"/>
                  </a:lnTo>
                  <a:lnTo>
                    <a:pt x="811" y="84"/>
                  </a:lnTo>
                  <a:lnTo>
                    <a:pt x="811" y="112"/>
                  </a:lnTo>
                  <a:lnTo>
                    <a:pt x="807" y="112"/>
                  </a:lnTo>
                  <a:close/>
                  <a:moveTo>
                    <a:pt x="807" y="69"/>
                  </a:moveTo>
                  <a:lnTo>
                    <a:pt x="807" y="41"/>
                  </a:lnTo>
                  <a:lnTo>
                    <a:pt x="811" y="41"/>
                  </a:lnTo>
                  <a:lnTo>
                    <a:pt x="811" y="69"/>
                  </a:lnTo>
                  <a:lnTo>
                    <a:pt x="807" y="69"/>
                  </a:lnTo>
                  <a:close/>
                  <a:moveTo>
                    <a:pt x="805" y="27"/>
                  </a:moveTo>
                  <a:lnTo>
                    <a:pt x="805" y="23"/>
                  </a:lnTo>
                  <a:lnTo>
                    <a:pt x="805" y="23"/>
                  </a:lnTo>
                  <a:lnTo>
                    <a:pt x="798" y="13"/>
                  </a:lnTo>
                  <a:lnTo>
                    <a:pt x="799" y="13"/>
                  </a:lnTo>
                  <a:lnTo>
                    <a:pt x="789" y="7"/>
                  </a:lnTo>
                  <a:lnTo>
                    <a:pt x="791" y="4"/>
                  </a:lnTo>
                  <a:lnTo>
                    <a:pt x="801" y="11"/>
                  </a:lnTo>
                  <a:lnTo>
                    <a:pt x="808" y="21"/>
                  </a:lnTo>
                  <a:lnTo>
                    <a:pt x="809" y="27"/>
                  </a:lnTo>
                  <a:lnTo>
                    <a:pt x="805" y="27"/>
                  </a:lnTo>
                  <a:close/>
                  <a:moveTo>
                    <a:pt x="777" y="3"/>
                  </a:moveTo>
                  <a:lnTo>
                    <a:pt x="775" y="3"/>
                  </a:lnTo>
                  <a:lnTo>
                    <a:pt x="775" y="3"/>
                  </a:lnTo>
                  <a:lnTo>
                    <a:pt x="749" y="3"/>
                  </a:lnTo>
                  <a:lnTo>
                    <a:pt x="749" y="0"/>
                  </a:lnTo>
                  <a:lnTo>
                    <a:pt x="776" y="0"/>
                  </a:lnTo>
                  <a:lnTo>
                    <a:pt x="777" y="0"/>
                  </a:lnTo>
                  <a:lnTo>
                    <a:pt x="777" y="3"/>
                  </a:lnTo>
                  <a:close/>
                  <a:moveTo>
                    <a:pt x="734" y="3"/>
                  </a:moveTo>
                  <a:lnTo>
                    <a:pt x="706" y="3"/>
                  </a:lnTo>
                  <a:lnTo>
                    <a:pt x="706" y="0"/>
                  </a:lnTo>
                  <a:lnTo>
                    <a:pt x="734" y="0"/>
                  </a:lnTo>
                  <a:lnTo>
                    <a:pt x="734" y="3"/>
                  </a:lnTo>
                  <a:close/>
                  <a:moveTo>
                    <a:pt x="691" y="3"/>
                  </a:moveTo>
                  <a:lnTo>
                    <a:pt x="663" y="3"/>
                  </a:lnTo>
                  <a:lnTo>
                    <a:pt x="663" y="0"/>
                  </a:lnTo>
                  <a:lnTo>
                    <a:pt x="691" y="0"/>
                  </a:lnTo>
                  <a:lnTo>
                    <a:pt x="691" y="3"/>
                  </a:lnTo>
                  <a:close/>
                  <a:moveTo>
                    <a:pt x="649" y="3"/>
                  </a:moveTo>
                  <a:lnTo>
                    <a:pt x="621" y="3"/>
                  </a:lnTo>
                  <a:lnTo>
                    <a:pt x="621" y="0"/>
                  </a:lnTo>
                  <a:lnTo>
                    <a:pt x="649" y="0"/>
                  </a:lnTo>
                  <a:lnTo>
                    <a:pt x="649" y="3"/>
                  </a:lnTo>
                  <a:close/>
                  <a:moveTo>
                    <a:pt x="606" y="3"/>
                  </a:moveTo>
                  <a:lnTo>
                    <a:pt x="578" y="3"/>
                  </a:lnTo>
                  <a:lnTo>
                    <a:pt x="578" y="0"/>
                  </a:lnTo>
                  <a:lnTo>
                    <a:pt x="606" y="0"/>
                  </a:lnTo>
                  <a:lnTo>
                    <a:pt x="606" y="3"/>
                  </a:lnTo>
                  <a:close/>
                  <a:moveTo>
                    <a:pt x="563" y="3"/>
                  </a:moveTo>
                  <a:lnTo>
                    <a:pt x="535" y="3"/>
                  </a:lnTo>
                  <a:lnTo>
                    <a:pt x="535" y="0"/>
                  </a:lnTo>
                  <a:lnTo>
                    <a:pt x="563" y="0"/>
                  </a:lnTo>
                  <a:lnTo>
                    <a:pt x="563" y="3"/>
                  </a:lnTo>
                  <a:close/>
                  <a:moveTo>
                    <a:pt x="520" y="3"/>
                  </a:moveTo>
                  <a:lnTo>
                    <a:pt x="492" y="3"/>
                  </a:lnTo>
                  <a:lnTo>
                    <a:pt x="492" y="0"/>
                  </a:lnTo>
                  <a:lnTo>
                    <a:pt x="520" y="0"/>
                  </a:lnTo>
                  <a:lnTo>
                    <a:pt x="520" y="3"/>
                  </a:lnTo>
                  <a:close/>
                  <a:moveTo>
                    <a:pt x="478" y="3"/>
                  </a:moveTo>
                  <a:lnTo>
                    <a:pt x="450" y="3"/>
                  </a:lnTo>
                  <a:lnTo>
                    <a:pt x="450" y="0"/>
                  </a:lnTo>
                  <a:lnTo>
                    <a:pt x="478" y="0"/>
                  </a:lnTo>
                  <a:lnTo>
                    <a:pt x="478" y="3"/>
                  </a:lnTo>
                  <a:close/>
                  <a:moveTo>
                    <a:pt x="435" y="3"/>
                  </a:moveTo>
                  <a:lnTo>
                    <a:pt x="407" y="3"/>
                  </a:lnTo>
                  <a:lnTo>
                    <a:pt x="407" y="0"/>
                  </a:lnTo>
                  <a:lnTo>
                    <a:pt x="435" y="0"/>
                  </a:lnTo>
                  <a:lnTo>
                    <a:pt x="435" y="3"/>
                  </a:lnTo>
                  <a:close/>
                  <a:moveTo>
                    <a:pt x="392" y="3"/>
                  </a:moveTo>
                  <a:lnTo>
                    <a:pt x="364" y="3"/>
                  </a:lnTo>
                  <a:lnTo>
                    <a:pt x="364" y="0"/>
                  </a:lnTo>
                  <a:lnTo>
                    <a:pt x="392" y="0"/>
                  </a:lnTo>
                  <a:lnTo>
                    <a:pt x="392" y="3"/>
                  </a:lnTo>
                  <a:close/>
                  <a:moveTo>
                    <a:pt x="350" y="3"/>
                  </a:moveTo>
                  <a:lnTo>
                    <a:pt x="322" y="3"/>
                  </a:lnTo>
                  <a:lnTo>
                    <a:pt x="322" y="0"/>
                  </a:lnTo>
                  <a:lnTo>
                    <a:pt x="350" y="0"/>
                  </a:lnTo>
                  <a:lnTo>
                    <a:pt x="350" y="3"/>
                  </a:lnTo>
                  <a:close/>
                  <a:moveTo>
                    <a:pt x="307" y="3"/>
                  </a:moveTo>
                  <a:lnTo>
                    <a:pt x="279" y="3"/>
                  </a:lnTo>
                  <a:lnTo>
                    <a:pt x="279" y="0"/>
                  </a:lnTo>
                  <a:lnTo>
                    <a:pt x="307" y="0"/>
                  </a:lnTo>
                  <a:lnTo>
                    <a:pt x="307" y="3"/>
                  </a:lnTo>
                  <a:close/>
                  <a:moveTo>
                    <a:pt x="264" y="3"/>
                  </a:moveTo>
                  <a:lnTo>
                    <a:pt x="236" y="3"/>
                  </a:lnTo>
                  <a:lnTo>
                    <a:pt x="236" y="0"/>
                  </a:lnTo>
                  <a:lnTo>
                    <a:pt x="264" y="0"/>
                  </a:lnTo>
                  <a:lnTo>
                    <a:pt x="264" y="3"/>
                  </a:lnTo>
                  <a:close/>
                  <a:moveTo>
                    <a:pt x="221" y="3"/>
                  </a:moveTo>
                  <a:lnTo>
                    <a:pt x="193" y="3"/>
                  </a:lnTo>
                  <a:lnTo>
                    <a:pt x="193" y="0"/>
                  </a:lnTo>
                  <a:lnTo>
                    <a:pt x="221" y="0"/>
                  </a:lnTo>
                  <a:lnTo>
                    <a:pt x="221" y="3"/>
                  </a:lnTo>
                  <a:close/>
                  <a:moveTo>
                    <a:pt x="179" y="3"/>
                  </a:moveTo>
                  <a:lnTo>
                    <a:pt x="151" y="3"/>
                  </a:lnTo>
                  <a:lnTo>
                    <a:pt x="151" y="0"/>
                  </a:lnTo>
                  <a:lnTo>
                    <a:pt x="179" y="0"/>
                  </a:lnTo>
                  <a:lnTo>
                    <a:pt x="179" y="3"/>
                  </a:lnTo>
                  <a:close/>
                  <a:moveTo>
                    <a:pt x="136" y="3"/>
                  </a:moveTo>
                  <a:lnTo>
                    <a:pt x="108" y="3"/>
                  </a:lnTo>
                  <a:lnTo>
                    <a:pt x="108" y="0"/>
                  </a:lnTo>
                  <a:lnTo>
                    <a:pt x="136" y="0"/>
                  </a:lnTo>
                  <a:lnTo>
                    <a:pt x="136" y="3"/>
                  </a:lnTo>
                  <a:close/>
                  <a:moveTo>
                    <a:pt x="93" y="3"/>
                  </a:moveTo>
                  <a:lnTo>
                    <a:pt x="65" y="3"/>
                  </a:lnTo>
                  <a:lnTo>
                    <a:pt x="65" y="0"/>
                  </a:lnTo>
                  <a:lnTo>
                    <a:pt x="93" y="0"/>
                  </a:lnTo>
                  <a:lnTo>
                    <a:pt x="93" y="3"/>
                  </a:lnTo>
                  <a:close/>
                  <a:moveTo>
                    <a:pt x="51" y="3"/>
                  </a:moveTo>
                  <a:lnTo>
                    <a:pt x="35" y="3"/>
                  </a:lnTo>
                  <a:lnTo>
                    <a:pt x="36" y="3"/>
                  </a:lnTo>
                  <a:lnTo>
                    <a:pt x="23" y="6"/>
                  </a:lnTo>
                  <a:lnTo>
                    <a:pt x="23" y="3"/>
                  </a:lnTo>
                  <a:lnTo>
                    <a:pt x="35" y="0"/>
                  </a:lnTo>
                  <a:lnTo>
                    <a:pt x="51" y="0"/>
                  </a:lnTo>
                  <a:lnTo>
                    <a:pt x="51" y="3"/>
                  </a:lnTo>
                  <a:close/>
                  <a:moveTo>
                    <a:pt x="13" y="13"/>
                  </a:moveTo>
                  <a:lnTo>
                    <a:pt x="6" y="23"/>
                  </a:lnTo>
                  <a:lnTo>
                    <a:pt x="6" y="23"/>
                  </a:lnTo>
                  <a:lnTo>
                    <a:pt x="3" y="36"/>
                  </a:lnTo>
                  <a:lnTo>
                    <a:pt x="3" y="35"/>
                  </a:lnTo>
                  <a:lnTo>
                    <a:pt x="3" y="38"/>
                  </a:lnTo>
                  <a:lnTo>
                    <a:pt x="0" y="38"/>
                  </a:lnTo>
                  <a:lnTo>
                    <a:pt x="0" y="35"/>
                  </a:lnTo>
                  <a:lnTo>
                    <a:pt x="3" y="21"/>
                  </a:lnTo>
                  <a:lnTo>
                    <a:pt x="10" y="11"/>
                  </a:lnTo>
                  <a:lnTo>
                    <a:pt x="13" y="13"/>
                  </a:lnTo>
                  <a:close/>
                  <a:moveTo>
                    <a:pt x="3" y="52"/>
                  </a:moveTo>
                  <a:lnTo>
                    <a:pt x="3" y="81"/>
                  </a:lnTo>
                  <a:lnTo>
                    <a:pt x="0" y="81"/>
                  </a:lnTo>
                  <a:lnTo>
                    <a:pt x="0" y="52"/>
                  </a:lnTo>
                  <a:lnTo>
                    <a:pt x="3" y="52"/>
                  </a:lnTo>
                  <a:close/>
                  <a:moveTo>
                    <a:pt x="3" y="95"/>
                  </a:moveTo>
                  <a:lnTo>
                    <a:pt x="3" y="124"/>
                  </a:lnTo>
                  <a:lnTo>
                    <a:pt x="0" y="124"/>
                  </a:lnTo>
                  <a:lnTo>
                    <a:pt x="0" y="95"/>
                  </a:lnTo>
                  <a:lnTo>
                    <a:pt x="3" y="95"/>
                  </a:lnTo>
                  <a:close/>
                  <a:moveTo>
                    <a:pt x="3" y="138"/>
                  </a:moveTo>
                  <a:lnTo>
                    <a:pt x="3" y="166"/>
                  </a:lnTo>
                  <a:lnTo>
                    <a:pt x="0" y="166"/>
                  </a:lnTo>
                  <a:lnTo>
                    <a:pt x="0" y="138"/>
                  </a:lnTo>
                  <a:lnTo>
                    <a:pt x="3" y="138"/>
                  </a:lnTo>
                  <a:close/>
                  <a:moveTo>
                    <a:pt x="3" y="180"/>
                  </a:moveTo>
                  <a:lnTo>
                    <a:pt x="3" y="209"/>
                  </a:lnTo>
                  <a:lnTo>
                    <a:pt x="0" y="209"/>
                  </a:lnTo>
                  <a:lnTo>
                    <a:pt x="0" y="180"/>
                  </a:lnTo>
                  <a:lnTo>
                    <a:pt x="3" y="180"/>
                  </a:lnTo>
                  <a:close/>
                  <a:moveTo>
                    <a:pt x="3" y="223"/>
                  </a:moveTo>
                  <a:lnTo>
                    <a:pt x="3" y="251"/>
                  </a:lnTo>
                  <a:lnTo>
                    <a:pt x="0" y="251"/>
                  </a:lnTo>
                  <a:lnTo>
                    <a:pt x="0" y="223"/>
                  </a:lnTo>
                  <a:lnTo>
                    <a:pt x="3" y="223"/>
                  </a:lnTo>
                  <a:close/>
                  <a:moveTo>
                    <a:pt x="3" y="265"/>
                  </a:moveTo>
                  <a:lnTo>
                    <a:pt x="3" y="294"/>
                  </a:lnTo>
                  <a:lnTo>
                    <a:pt x="0" y="294"/>
                  </a:lnTo>
                  <a:lnTo>
                    <a:pt x="0" y="265"/>
                  </a:lnTo>
                  <a:lnTo>
                    <a:pt x="3" y="265"/>
                  </a:lnTo>
                  <a:close/>
                  <a:moveTo>
                    <a:pt x="3" y="308"/>
                  </a:moveTo>
                  <a:lnTo>
                    <a:pt x="3" y="337"/>
                  </a:lnTo>
                  <a:lnTo>
                    <a:pt x="0" y="337"/>
                  </a:lnTo>
                  <a:lnTo>
                    <a:pt x="0" y="308"/>
                  </a:lnTo>
                  <a:lnTo>
                    <a:pt x="3" y="308"/>
                  </a:lnTo>
                  <a:close/>
                  <a:moveTo>
                    <a:pt x="3" y="351"/>
                  </a:moveTo>
                  <a:lnTo>
                    <a:pt x="3" y="373"/>
                  </a:lnTo>
                  <a:lnTo>
                    <a:pt x="3" y="373"/>
                  </a:lnTo>
                  <a:lnTo>
                    <a:pt x="5" y="379"/>
                  </a:lnTo>
                  <a:lnTo>
                    <a:pt x="1" y="379"/>
                  </a:lnTo>
                  <a:lnTo>
                    <a:pt x="0" y="373"/>
                  </a:lnTo>
                  <a:lnTo>
                    <a:pt x="0" y="351"/>
                  </a:lnTo>
                  <a:lnTo>
                    <a:pt x="3" y="351"/>
                  </a:lnTo>
                  <a:close/>
                  <a:moveTo>
                    <a:pt x="9" y="391"/>
                  </a:moveTo>
                  <a:lnTo>
                    <a:pt x="13" y="396"/>
                  </a:lnTo>
                  <a:lnTo>
                    <a:pt x="13" y="395"/>
                  </a:lnTo>
                  <a:lnTo>
                    <a:pt x="23" y="402"/>
                  </a:lnTo>
                  <a:lnTo>
                    <a:pt x="21" y="405"/>
                  </a:lnTo>
                  <a:lnTo>
                    <a:pt x="11" y="398"/>
                  </a:lnTo>
                  <a:lnTo>
                    <a:pt x="7" y="393"/>
                  </a:lnTo>
                  <a:lnTo>
                    <a:pt x="9" y="391"/>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55">
              <a:extLst>
                <a:ext uri="{FF2B5EF4-FFF2-40B4-BE49-F238E27FC236}">
                  <a16:creationId xmlns:a16="http://schemas.microsoft.com/office/drawing/2014/main" id="{4D6DD52E-D618-41E3-9899-CE4D1783744F}"/>
                </a:ext>
              </a:extLst>
            </p:cNvPr>
            <p:cNvSpPr>
              <a:spLocks noChangeArrowheads="1"/>
            </p:cNvSpPr>
            <p:nvPr/>
          </p:nvSpPr>
          <p:spPr bwMode="auto">
            <a:xfrm>
              <a:off x="3112855" y="1897063"/>
              <a:ext cx="814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Query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56">
              <a:extLst>
                <a:ext uri="{FF2B5EF4-FFF2-40B4-BE49-F238E27FC236}">
                  <a16:creationId xmlns:a16="http://schemas.microsoft.com/office/drawing/2014/main" id="{AAB22300-7F8A-4A63-9395-9CDAA1ABA879}"/>
                </a:ext>
              </a:extLst>
            </p:cNvPr>
            <p:cNvSpPr>
              <a:spLocks noChangeArrowheads="1"/>
            </p:cNvSpPr>
            <p:nvPr/>
          </p:nvSpPr>
          <p:spPr bwMode="auto">
            <a:xfrm>
              <a:off x="3082693" y="2170113"/>
              <a:ext cx="81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engine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343" name="Flowchart: Document 342">
            <a:extLst>
              <a:ext uri="{FF2B5EF4-FFF2-40B4-BE49-F238E27FC236}">
                <a16:creationId xmlns:a16="http://schemas.microsoft.com/office/drawing/2014/main" id="{9F9258A2-2010-4622-BFE2-4CD4913C5AF5}"/>
              </a:ext>
            </a:extLst>
          </p:cNvPr>
          <p:cNvSpPr/>
          <p:nvPr/>
        </p:nvSpPr>
        <p:spPr>
          <a:xfrm>
            <a:off x="5935730" y="3001706"/>
            <a:ext cx="1028700" cy="635000"/>
          </a:xfrm>
          <a:prstGeom prst="flowChartDocumen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SCN Model</a:t>
            </a:r>
          </a:p>
        </p:txBody>
      </p:sp>
      <p:sp>
        <p:nvSpPr>
          <p:cNvPr id="2" name="Rectangle: Rounded Corners 1">
            <a:extLst>
              <a:ext uri="{FF2B5EF4-FFF2-40B4-BE49-F238E27FC236}">
                <a16:creationId xmlns:a16="http://schemas.microsoft.com/office/drawing/2014/main" id="{5BBF2188-8F65-4AE4-9C57-E16C5752E1C2}"/>
              </a:ext>
            </a:extLst>
          </p:cNvPr>
          <p:cNvSpPr/>
          <p:nvPr/>
        </p:nvSpPr>
        <p:spPr>
          <a:xfrm>
            <a:off x="280947" y="3348562"/>
            <a:ext cx="5303978" cy="768349"/>
          </a:xfrm>
          <a:prstGeom prst="roundRect">
            <a:avLst>
              <a:gd name="adj" fmla="val 7576"/>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schemeClr val="tx1"/>
                </a:solidFill>
                <a:latin typeface="Courier New"/>
                <a:cs typeface="Courier New"/>
              </a:rPr>
              <a:t>query(</a:t>
            </a:r>
            <a:r>
              <a:rPr lang="en-US" sz="2800" b="1" err="1">
                <a:solidFill>
                  <a:schemeClr val="tx1"/>
                </a:solidFill>
                <a:latin typeface="Courier New"/>
                <a:cs typeface="Courier New"/>
              </a:rPr>
              <a:t>qfv</a:t>
            </a:r>
            <a:r>
              <a:rPr lang="en-US" sz="2800" b="1">
                <a:solidFill>
                  <a:schemeClr val="tx1"/>
                </a:solidFill>
                <a:latin typeface="Courier New"/>
                <a:cs typeface="Courier New"/>
              </a:rPr>
              <a:t>, </a:t>
            </a:r>
            <a:r>
              <a:rPr lang="en-US" sz="2800" b="1" err="1">
                <a:solidFill>
                  <a:schemeClr val="tx1"/>
                </a:solidFill>
                <a:latin typeface="Courier New"/>
                <a:cs typeface="Courier New"/>
              </a:rPr>
              <a:t>model_id</a:t>
            </a:r>
            <a:r>
              <a:rPr lang="en-US" sz="2800" b="1">
                <a:solidFill>
                  <a:schemeClr val="tx1"/>
                </a:solidFill>
                <a:latin typeface="Courier New"/>
                <a:cs typeface="Courier New"/>
              </a:rPr>
              <a:t>, …)</a:t>
            </a:r>
            <a:endParaRPr lang="en-US" sz="2800">
              <a:solidFill>
                <a:schemeClr val="tx1"/>
              </a:solidFill>
            </a:endParaRPr>
          </a:p>
        </p:txBody>
      </p:sp>
      <p:sp>
        <p:nvSpPr>
          <p:cNvPr id="344" name="Rectangle: Rounded Corners 343">
            <a:extLst>
              <a:ext uri="{FF2B5EF4-FFF2-40B4-BE49-F238E27FC236}">
                <a16:creationId xmlns:a16="http://schemas.microsoft.com/office/drawing/2014/main" id="{38A3ABD7-9089-472A-A319-AE9E165625DC}"/>
              </a:ext>
            </a:extLst>
          </p:cNvPr>
          <p:cNvSpPr/>
          <p:nvPr/>
        </p:nvSpPr>
        <p:spPr>
          <a:xfrm>
            <a:off x="6073057" y="3071432"/>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345" name="Rectangle: Rounded Corners 344">
            <a:extLst>
              <a:ext uri="{FF2B5EF4-FFF2-40B4-BE49-F238E27FC236}">
                <a16:creationId xmlns:a16="http://schemas.microsoft.com/office/drawing/2014/main" id="{8310995B-0BBA-46A4-8D73-71C1F46D4A92}"/>
              </a:ext>
            </a:extLst>
          </p:cNvPr>
          <p:cNvSpPr/>
          <p:nvPr/>
        </p:nvSpPr>
        <p:spPr>
          <a:xfrm>
            <a:off x="7995847" y="1383518"/>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346" name="Rectangle: Rounded Corners 345">
            <a:extLst>
              <a:ext uri="{FF2B5EF4-FFF2-40B4-BE49-F238E27FC236}">
                <a16:creationId xmlns:a16="http://schemas.microsoft.com/office/drawing/2014/main" id="{3659D420-C162-4B89-A8D6-50E93543668C}"/>
              </a:ext>
            </a:extLst>
          </p:cNvPr>
          <p:cNvSpPr/>
          <p:nvPr/>
        </p:nvSpPr>
        <p:spPr>
          <a:xfrm>
            <a:off x="7995847" y="1383518"/>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347" name="Rectangle: Rounded Corners 346">
            <a:extLst>
              <a:ext uri="{FF2B5EF4-FFF2-40B4-BE49-F238E27FC236}">
                <a16:creationId xmlns:a16="http://schemas.microsoft.com/office/drawing/2014/main" id="{2BFA1FBD-8E24-4591-B4B3-718B9C46161E}"/>
              </a:ext>
            </a:extLst>
          </p:cNvPr>
          <p:cNvSpPr/>
          <p:nvPr/>
        </p:nvSpPr>
        <p:spPr>
          <a:xfrm>
            <a:off x="7995846" y="1383518"/>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348" name="Rectangle: Rounded Corners 347">
            <a:extLst>
              <a:ext uri="{FF2B5EF4-FFF2-40B4-BE49-F238E27FC236}">
                <a16:creationId xmlns:a16="http://schemas.microsoft.com/office/drawing/2014/main" id="{C8BFF66A-E1F9-4A6B-8671-88499A3F54AC}"/>
              </a:ext>
            </a:extLst>
          </p:cNvPr>
          <p:cNvSpPr/>
          <p:nvPr/>
        </p:nvSpPr>
        <p:spPr>
          <a:xfrm>
            <a:off x="7995845" y="1383518"/>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6" name="Rectangle: Rounded Corners 5">
            <a:extLst>
              <a:ext uri="{FF2B5EF4-FFF2-40B4-BE49-F238E27FC236}">
                <a16:creationId xmlns:a16="http://schemas.microsoft.com/office/drawing/2014/main" id="{8F1AB313-0471-4A49-9733-400F215D4E8A}"/>
              </a:ext>
            </a:extLst>
          </p:cNvPr>
          <p:cNvSpPr/>
          <p:nvPr/>
        </p:nvSpPr>
        <p:spPr>
          <a:xfrm>
            <a:off x="280947" y="3344316"/>
            <a:ext cx="5303978" cy="768349"/>
          </a:xfrm>
          <a:prstGeom prst="roundRect">
            <a:avLst>
              <a:gd name="adj" fmla="val 7576"/>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err="1">
                <a:solidFill>
                  <a:schemeClr val="tx1"/>
                </a:solidFill>
                <a:latin typeface="Courier New"/>
                <a:cs typeface="Courier New"/>
              </a:rPr>
              <a:t>writeDB</a:t>
            </a:r>
            <a:r>
              <a:rPr lang="en-US" sz="2800" b="1">
                <a:solidFill>
                  <a:schemeClr val="tx1"/>
                </a:solidFill>
                <a:latin typeface="Courier New"/>
                <a:cs typeface="Courier New"/>
              </a:rPr>
              <a:t>(…)</a:t>
            </a:r>
            <a:endParaRPr lang="en-US" sz="2800">
              <a:solidFill>
                <a:schemeClr val="tx1"/>
              </a:solidFill>
            </a:endParaRPr>
          </a:p>
        </p:txBody>
      </p:sp>
      <p:sp>
        <p:nvSpPr>
          <p:cNvPr id="349" name="Rectangle 348">
            <a:extLst>
              <a:ext uri="{FF2B5EF4-FFF2-40B4-BE49-F238E27FC236}">
                <a16:creationId xmlns:a16="http://schemas.microsoft.com/office/drawing/2014/main" id="{A8963143-8DD8-4338-8433-FF1C1E773332}"/>
              </a:ext>
            </a:extLst>
          </p:cNvPr>
          <p:cNvSpPr/>
          <p:nvPr/>
        </p:nvSpPr>
        <p:spPr>
          <a:xfrm>
            <a:off x="11719054" y="1768400"/>
            <a:ext cx="630330" cy="3078167"/>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2629F557-40AF-450A-982F-8868DC216461}"/>
              </a:ext>
            </a:extLst>
          </p:cNvPr>
          <p:cNvSpPr/>
          <p:nvPr/>
        </p:nvSpPr>
        <p:spPr>
          <a:xfrm>
            <a:off x="12484814" y="1773773"/>
            <a:ext cx="601542" cy="3078167"/>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E12848AA-E9B1-490D-963E-56815FB5ACA2}"/>
              </a:ext>
            </a:extLst>
          </p:cNvPr>
          <p:cNvSpPr/>
          <p:nvPr/>
        </p:nvSpPr>
        <p:spPr>
          <a:xfrm>
            <a:off x="8132094" y="6189572"/>
            <a:ext cx="5558506" cy="835538"/>
          </a:xfrm>
          <a:prstGeom prst="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rPr>
              <a:t>Multiple apps (</a:t>
            </a:r>
            <a:r>
              <a:rPr lang="en-US" sz="3200" err="1">
                <a:solidFill>
                  <a:schemeClr val="tx1"/>
                </a:solidFill>
              </a:rPr>
              <a:t>dbs</a:t>
            </a:r>
            <a:r>
              <a:rPr lang="en-US" sz="3200">
                <a:solidFill>
                  <a:schemeClr val="tx1"/>
                </a:solidFill>
              </a:rPr>
              <a:t>)</a:t>
            </a:r>
          </a:p>
          <a:p>
            <a:pPr algn="ctr"/>
            <a:r>
              <a:rPr lang="en-US" sz="3200">
                <a:solidFill>
                  <a:schemeClr val="tx1"/>
                </a:solidFill>
                <a:sym typeface="Wingdings" panose="05000000000000000000" pitchFamily="2" charset="2"/>
              </a:rPr>
              <a:t> striped across channel/chips</a:t>
            </a:r>
            <a:endParaRPr lang="en-US" sz="3200">
              <a:solidFill>
                <a:schemeClr val="tx1"/>
              </a:solidFill>
            </a:endParaRPr>
          </a:p>
        </p:txBody>
      </p:sp>
      <p:sp>
        <p:nvSpPr>
          <p:cNvPr id="352" name="TextBox 351">
            <a:extLst>
              <a:ext uri="{FF2B5EF4-FFF2-40B4-BE49-F238E27FC236}">
                <a16:creationId xmlns:a16="http://schemas.microsoft.com/office/drawing/2014/main" id="{615CCC80-EE42-431B-8B50-C9CD9A7C608D}"/>
              </a:ext>
            </a:extLst>
          </p:cNvPr>
          <p:cNvSpPr txBox="1"/>
          <p:nvPr/>
        </p:nvSpPr>
        <p:spPr>
          <a:xfrm>
            <a:off x="11782630" y="1374696"/>
            <a:ext cx="590226" cy="400110"/>
          </a:xfrm>
          <a:prstGeom prst="rect">
            <a:avLst/>
          </a:prstGeom>
          <a:noFill/>
        </p:spPr>
        <p:txBody>
          <a:bodyPr wrap="none" rtlCol="0">
            <a:spAutoFit/>
          </a:bodyPr>
          <a:lstStyle/>
          <a:p>
            <a:r>
              <a:rPr lang="en-US" b="1">
                <a:solidFill>
                  <a:srgbClr val="FF0000"/>
                </a:solidFill>
              </a:rPr>
              <a:t>db1</a:t>
            </a:r>
          </a:p>
        </p:txBody>
      </p:sp>
      <p:sp>
        <p:nvSpPr>
          <p:cNvPr id="353" name="TextBox 352">
            <a:extLst>
              <a:ext uri="{FF2B5EF4-FFF2-40B4-BE49-F238E27FC236}">
                <a16:creationId xmlns:a16="http://schemas.microsoft.com/office/drawing/2014/main" id="{179AE24B-2C07-40FE-A5D3-938B2777D0DD}"/>
              </a:ext>
            </a:extLst>
          </p:cNvPr>
          <p:cNvSpPr txBox="1"/>
          <p:nvPr/>
        </p:nvSpPr>
        <p:spPr>
          <a:xfrm>
            <a:off x="12496130" y="1384476"/>
            <a:ext cx="590226" cy="400110"/>
          </a:xfrm>
          <a:prstGeom prst="rect">
            <a:avLst/>
          </a:prstGeom>
          <a:noFill/>
        </p:spPr>
        <p:txBody>
          <a:bodyPr wrap="none" rtlCol="0">
            <a:spAutoFit/>
          </a:bodyPr>
          <a:lstStyle/>
          <a:p>
            <a:r>
              <a:rPr lang="en-US" b="1">
                <a:solidFill>
                  <a:srgbClr val="00B050"/>
                </a:solidFill>
              </a:rPr>
              <a:t>db2</a:t>
            </a:r>
          </a:p>
        </p:txBody>
      </p:sp>
      <p:sp>
        <p:nvSpPr>
          <p:cNvPr id="354" name="Rectangle 353">
            <a:extLst>
              <a:ext uri="{FF2B5EF4-FFF2-40B4-BE49-F238E27FC236}">
                <a16:creationId xmlns:a16="http://schemas.microsoft.com/office/drawing/2014/main" id="{620A7DBA-029D-4DEF-851D-76183B97227D}"/>
              </a:ext>
            </a:extLst>
          </p:cNvPr>
          <p:cNvSpPr/>
          <p:nvPr/>
        </p:nvSpPr>
        <p:spPr>
          <a:xfrm>
            <a:off x="13154550" y="4667636"/>
            <a:ext cx="154786" cy="16166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B76A080E-63DB-4348-90E9-6D1F49B00C1F}"/>
              </a:ext>
            </a:extLst>
          </p:cNvPr>
          <p:cNvSpPr/>
          <p:nvPr/>
        </p:nvSpPr>
        <p:spPr>
          <a:xfrm>
            <a:off x="8132094" y="6184228"/>
            <a:ext cx="5558506" cy="835538"/>
          </a:xfrm>
          <a:prstGeom prst="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rPr>
              <a:t>Each DB has a metadata persisted in reserved Flash block</a:t>
            </a:r>
          </a:p>
        </p:txBody>
      </p:sp>
      <p:grpSp>
        <p:nvGrpSpPr>
          <p:cNvPr id="356" name="Group 355">
            <a:extLst>
              <a:ext uri="{FF2B5EF4-FFF2-40B4-BE49-F238E27FC236}">
                <a16:creationId xmlns:a16="http://schemas.microsoft.com/office/drawing/2014/main" id="{F586D15E-8DEB-48D9-9529-8DDDBDF9A0C9}"/>
              </a:ext>
            </a:extLst>
          </p:cNvPr>
          <p:cNvGrpSpPr/>
          <p:nvPr/>
        </p:nvGrpSpPr>
        <p:grpSpPr>
          <a:xfrm>
            <a:off x="8234606" y="6019841"/>
            <a:ext cx="5269197" cy="1277905"/>
            <a:chOff x="52104" y="5988044"/>
            <a:chExt cx="5269197" cy="1277905"/>
          </a:xfrm>
        </p:grpSpPr>
        <p:grpSp>
          <p:nvGrpSpPr>
            <p:cNvPr id="357" name="Group 356">
              <a:extLst>
                <a:ext uri="{FF2B5EF4-FFF2-40B4-BE49-F238E27FC236}">
                  <a16:creationId xmlns:a16="http://schemas.microsoft.com/office/drawing/2014/main" id="{E07E39F1-ED68-48B5-9258-C6E14F200D2D}"/>
                </a:ext>
              </a:extLst>
            </p:cNvPr>
            <p:cNvGrpSpPr/>
            <p:nvPr/>
          </p:nvGrpSpPr>
          <p:grpSpPr>
            <a:xfrm>
              <a:off x="54361" y="6423633"/>
              <a:ext cx="5266940" cy="406729"/>
              <a:chOff x="6908800" y="2911497"/>
              <a:chExt cx="5507210" cy="393542"/>
            </a:xfrm>
          </p:grpSpPr>
          <p:sp>
            <p:nvSpPr>
              <p:cNvPr id="368" name="Rectangle 367">
                <a:extLst>
                  <a:ext uri="{FF2B5EF4-FFF2-40B4-BE49-F238E27FC236}">
                    <a16:creationId xmlns:a16="http://schemas.microsoft.com/office/drawing/2014/main" id="{C9A1E0CD-2531-4C41-A2F3-579456247BDC}"/>
                  </a:ext>
                </a:extLst>
              </p:cNvPr>
              <p:cNvSpPr/>
              <p:nvPr/>
            </p:nvSpPr>
            <p:spPr>
              <a:xfrm>
                <a:off x="6908800" y="2911499"/>
                <a:ext cx="1375884"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1</a:t>
                </a:r>
              </a:p>
            </p:txBody>
          </p:sp>
          <p:sp>
            <p:nvSpPr>
              <p:cNvPr id="369" name="Rectangle 368">
                <a:extLst>
                  <a:ext uri="{FF2B5EF4-FFF2-40B4-BE49-F238E27FC236}">
                    <a16:creationId xmlns:a16="http://schemas.microsoft.com/office/drawing/2014/main" id="{1BF06125-569E-424D-8D68-B5B29F7946A2}"/>
                  </a:ext>
                </a:extLst>
              </p:cNvPr>
              <p:cNvSpPr/>
              <p:nvPr/>
            </p:nvSpPr>
            <p:spPr>
              <a:xfrm>
                <a:off x="8284684" y="2911498"/>
                <a:ext cx="1828800"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0x00AEB00</a:t>
                </a:r>
              </a:p>
            </p:txBody>
          </p:sp>
          <p:sp>
            <p:nvSpPr>
              <p:cNvPr id="370" name="Rectangle 369">
                <a:extLst>
                  <a:ext uri="{FF2B5EF4-FFF2-40B4-BE49-F238E27FC236}">
                    <a16:creationId xmlns:a16="http://schemas.microsoft.com/office/drawing/2014/main" id="{E4DB0B78-E6AB-4C5A-AE2D-ABC0BAFB77F2}"/>
                  </a:ext>
                </a:extLst>
              </p:cNvPr>
              <p:cNvSpPr/>
              <p:nvPr/>
            </p:nvSpPr>
            <p:spPr>
              <a:xfrm>
                <a:off x="10113484" y="2911499"/>
                <a:ext cx="1288974"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0x1000</a:t>
                </a:r>
              </a:p>
            </p:txBody>
          </p:sp>
          <p:sp>
            <p:nvSpPr>
              <p:cNvPr id="371" name="Rectangle 370">
                <a:extLst>
                  <a:ext uri="{FF2B5EF4-FFF2-40B4-BE49-F238E27FC236}">
                    <a16:creationId xmlns:a16="http://schemas.microsoft.com/office/drawing/2014/main" id="{26582261-3321-4F59-A13A-F320BDFED5A4}"/>
                  </a:ext>
                </a:extLst>
              </p:cNvPr>
              <p:cNvSpPr/>
              <p:nvPr/>
            </p:nvSpPr>
            <p:spPr>
              <a:xfrm>
                <a:off x="11402458" y="2911497"/>
                <a:ext cx="1013552"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2048</a:t>
                </a:r>
              </a:p>
            </p:txBody>
          </p:sp>
        </p:grpSp>
        <p:grpSp>
          <p:nvGrpSpPr>
            <p:cNvPr id="358" name="Group 357">
              <a:extLst>
                <a:ext uri="{FF2B5EF4-FFF2-40B4-BE49-F238E27FC236}">
                  <a16:creationId xmlns:a16="http://schemas.microsoft.com/office/drawing/2014/main" id="{67F97C30-8F9B-4AD8-B2DE-1BABC3C4DDB3}"/>
                </a:ext>
              </a:extLst>
            </p:cNvPr>
            <p:cNvGrpSpPr/>
            <p:nvPr/>
          </p:nvGrpSpPr>
          <p:grpSpPr>
            <a:xfrm>
              <a:off x="52104" y="6859220"/>
              <a:ext cx="5266940" cy="406729"/>
              <a:chOff x="6908800" y="3333179"/>
              <a:chExt cx="5507210" cy="393542"/>
            </a:xfrm>
          </p:grpSpPr>
          <p:sp>
            <p:nvSpPr>
              <p:cNvPr id="364" name="Rectangle 363">
                <a:extLst>
                  <a:ext uri="{FF2B5EF4-FFF2-40B4-BE49-F238E27FC236}">
                    <a16:creationId xmlns:a16="http://schemas.microsoft.com/office/drawing/2014/main" id="{42DDD31D-C235-406A-A6AE-E6D064E8488E}"/>
                  </a:ext>
                </a:extLst>
              </p:cNvPr>
              <p:cNvSpPr/>
              <p:nvPr/>
            </p:nvSpPr>
            <p:spPr>
              <a:xfrm>
                <a:off x="6908800" y="3333181"/>
                <a:ext cx="1375884"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2</a:t>
                </a:r>
              </a:p>
            </p:txBody>
          </p:sp>
          <p:sp>
            <p:nvSpPr>
              <p:cNvPr id="365" name="Rectangle 364">
                <a:extLst>
                  <a:ext uri="{FF2B5EF4-FFF2-40B4-BE49-F238E27FC236}">
                    <a16:creationId xmlns:a16="http://schemas.microsoft.com/office/drawing/2014/main" id="{1D5D0F45-4423-4780-8B32-57359034D10D}"/>
                  </a:ext>
                </a:extLst>
              </p:cNvPr>
              <p:cNvSpPr/>
              <p:nvPr/>
            </p:nvSpPr>
            <p:spPr>
              <a:xfrm>
                <a:off x="8284684" y="3333180"/>
                <a:ext cx="1828800"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0x1DE3200</a:t>
                </a:r>
              </a:p>
            </p:txBody>
          </p:sp>
          <p:sp>
            <p:nvSpPr>
              <p:cNvPr id="366" name="Rectangle 365">
                <a:extLst>
                  <a:ext uri="{FF2B5EF4-FFF2-40B4-BE49-F238E27FC236}">
                    <a16:creationId xmlns:a16="http://schemas.microsoft.com/office/drawing/2014/main" id="{A11E442F-B9FA-4FF8-B8A4-CDAD435373AA}"/>
                  </a:ext>
                </a:extLst>
              </p:cNvPr>
              <p:cNvSpPr/>
              <p:nvPr/>
            </p:nvSpPr>
            <p:spPr>
              <a:xfrm>
                <a:off x="10113484" y="3333181"/>
                <a:ext cx="1288974"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0xF1000</a:t>
                </a:r>
              </a:p>
            </p:txBody>
          </p:sp>
          <p:sp>
            <p:nvSpPr>
              <p:cNvPr id="367" name="Rectangle 366">
                <a:extLst>
                  <a:ext uri="{FF2B5EF4-FFF2-40B4-BE49-F238E27FC236}">
                    <a16:creationId xmlns:a16="http://schemas.microsoft.com/office/drawing/2014/main" id="{841D5B69-BE67-4DA5-AFB5-71CA1ECD671C}"/>
                  </a:ext>
                </a:extLst>
              </p:cNvPr>
              <p:cNvSpPr/>
              <p:nvPr/>
            </p:nvSpPr>
            <p:spPr>
              <a:xfrm>
                <a:off x="11402458" y="3333179"/>
                <a:ext cx="1013552" cy="3935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8196</a:t>
                </a:r>
              </a:p>
            </p:txBody>
          </p:sp>
        </p:grpSp>
        <p:grpSp>
          <p:nvGrpSpPr>
            <p:cNvPr id="359" name="Group 358">
              <a:extLst>
                <a:ext uri="{FF2B5EF4-FFF2-40B4-BE49-F238E27FC236}">
                  <a16:creationId xmlns:a16="http://schemas.microsoft.com/office/drawing/2014/main" id="{C1124BBE-8285-4A05-9F07-ED97CCA3354B}"/>
                </a:ext>
              </a:extLst>
            </p:cNvPr>
            <p:cNvGrpSpPr/>
            <p:nvPr/>
          </p:nvGrpSpPr>
          <p:grpSpPr>
            <a:xfrm>
              <a:off x="52104" y="5988044"/>
              <a:ext cx="5266940" cy="406729"/>
              <a:chOff x="6908800" y="2489811"/>
              <a:chExt cx="5507210" cy="393542"/>
            </a:xfrm>
          </p:grpSpPr>
          <p:sp>
            <p:nvSpPr>
              <p:cNvPr id="360" name="Rectangle 359">
                <a:extLst>
                  <a:ext uri="{FF2B5EF4-FFF2-40B4-BE49-F238E27FC236}">
                    <a16:creationId xmlns:a16="http://schemas.microsoft.com/office/drawing/2014/main" id="{DC30FC35-E2F1-4269-BD6B-A3B374487BC3}"/>
                  </a:ext>
                </a:extLst>
              </p:cNvPr>
              <p:cNvSpPr/>
              <p:nvPr/>
            </p:nvSpPr>
            <p:spPr>
              <a:xfrm>
                <a:off x="6908800" y="2489813"/>
                <a:ext cx="1375884" cy="39354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err="1">
                    <a:solidFill>
                      <a:sysClr val="windowText" lastClr="000000"/>
                    </a:solidFill>
                  </a:rPr>
                  <a:t>dbID</a:t>
                </a:r>
                <a:endParaRPr lang="en-US" b="1">
                  <a:solidFill>
                    <a:sysClr val="windowText" lastClr="000000"/>
                  </a:solidFill>
                </a:endParaRPr>
              </a:p>
            </p:txBody>
          </p:sp>
          <p:sp>
            <p:nvSpPr>
              <p:cNvPr id="361" name="Rectangle 360">
                <a:extLst>
                  <a:ext uri="{FF2B5EF4-FFF2-40B4-BE49-F238E27FC236}">
                    <a16:creationId xmlns:a16="http://schemas.microsoft.com/office/drawing/2014/main" id="{00A0C761-AD53-41E8-A214-B1EDD5226BF0}"/>
                  </a:ext>
                </a:extLst>
              </p:cNvPr>
              <p:cNvSpPr/>
              <p:nvPr/>
            </p:nvSpPr>
            <p:spPr>
              <a:xfrm>
                <a:off x="8284684" y="2489812"/>
                <a:ext cx="1828800" cy="39354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err="1">
                    <a:solidFill>
                      <a:sysClr val="windowText" lastClr="000000"/>
                    </a:solidFill>
                  </a:rPr>
                  <a:t>start_phyAddr</a:t>
                </a:r>
                <a:endParaRPr lang="en-US" b="1">
                  <a:solidFill>
                    <a:sysClr val="windowText" lastClr="000000"/>
                  </a:solidFill>
                </a:endParaRPr>
              </a:p>
            </p:txBody>
          </p:sp>
          <p:sp>
            <p:nvSpPr>
              <p:cNvPr id="362" name="Rectangle 361">
                <a:extLst>
                  <a:ext uri="{FF2B5EF4-FFF2-40B4-BE49-F238E27FC236}">
                    <a16:creationId xmlns:a16="http://schemas.microsoft.com/office/drawing/2014/main" id="{A4584FA3-8ADC-4363-8436-25E7D326F3CF}"/>
                  </a:ext>
                </a:extLst>
              </p:cNvPr>
              <p:cNvSpPr/>
              <p:nvPr/>
            </p:nvSpPr>
            <p:spPr>
              <a:xfrm>
                <a:off x="10113484" y="2489813"/>
                <a:ext cx="1288974" cy="39354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ysClr val="windowText" lastClr="000000"/>
                    </a:solidFill>
                  </a:rPr>
                  <a:t>#features</a:t>
                </a:r>
              </a:p>
            </p:txBody>
          </p:sp>
          <p:sp>
            <p:nvSpPr>
              <p:cNvPr id="363" name="Rectangle 362">
                <a:extLst>
                  <a:ext uri="{FF2B5EF4-FFF2-40B4-BE49-F238E27FC236}">
                    <a16:creationId xmlns:a16="http://schemas.microsoft.com/office/drawing/2014/main" id="{FA96BBCD-07E0-41CC-B739-84CF439E8FCA}"/>
                  </a:ext>
                </a:extLst>
              </p:cNvPr>
              <p:cNvSpPr/>
              <p:nvPr/>
            </p:nvSpPr>
            <p:spPr>
              <a:xfrm>
                <a:off x="11402458" y="2489811"/>
                <a:ext cx="1013552" cy="39354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ysClr val="windowText" lastClr="000000"/>
                    </a:solidFill>
                  </a:rPr>
                  <a:t>#</a:t>
                </a:r>
                <a:r>
                  <a:rPr lang="en-US" b="1" err="1">
                    <a:solidFill>
                      <a:sysClr val="windowText" lastClr="000000"/>
                    </a:solidFill>
                  </a:rPr>
                  <a:t>fsize</a:t>
                </a:r>
                <a:endParaRPr lang="en-US" b="1">
                  <a:solidFill>
                    <a:sysClr val="windowText" lastClr="000000"/>
                  </a:solidFill>
                </a:endParaRPr>
              </a:p>
            </p:txBody>
          </p:sp>
        </p:grpSp>
      </p:grpSp>
      <p:cxnSp>
        <p:nvCxnSpPr>
          <p:cNvPr id="372" name="Straight Connector 371">
            <a:extLst>
              <a:ext uri="{FF2B5EF4-FFF2-40B4-BE49-F238E27FC236}">
                <a16:creationId xmlns:a16="http://schemas.microsoft.com/office/drawing/2014/main" id="{C844D7EA-04FD-4BC1-9961-63A5476C2A1B}"/>
              </a:ext>
            </a:extLst>
          </p:cNvPr>
          <p:cNvCxnSpPr>
            <a:cxnSpLocks/>
            <a:stCxn id="354" idx="2"/>
          </p:cNvCxnSpPr>
          <p:nvPr/>
        </p:nvCxnSpPr>
        <p:spPr>
          <a:xfrm flipH="1">
            <a:off x="8337551" y="4829298"/>
            <a:ext cx="4894392" cy="1120652"/>
          </a:xfrm>
          <a:prstGeom prst="line">
            <a:avLst/>
          </a:prstGeom>
          <a:ln>
            <a:solidFill>
              <a:schemeClr val="bg1">
                <a:lumMod val="50000"/>
              </a:schemeClr>
            </a:solidFill>
            <a:prstDash val="dash"/>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23E4482A-2E6A-437C-A020-A7D476E4BF66}"/>
              </a:ext>
            </a:extLst>
          </p:cNvPr>
          <p:cNvCxnSpPr>
            <a:cxnSpLocks/>
            <a:stCxn id="354" idx="2"/>
          </p:cNvCxnSpPr>
          <p:nvPr/>
        </p:nvCxnSpPr>
        <p:spPr>
          <a:xfrm>
            <a:off x="13231943" y="4829298"/>
            <a:ext cx="292732" cy="1169329"/>
          </a:xfrm>
          <a:prstGeom prst="line">
            <a:avLst/>
          </a:prstGeom>
          <a:ln>
            <a:solidFill>
              <a:schemeClr val="bg1">
                <a:lumMod val="50000"/>
              </a:schemeClr>
            </a:solidFill>
            <a:prstDash val="dash"/>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75" name="TextBox 374">
            <a:extLst>
              <a:ext uri="{FF2B5EF4-FFF2-40B4-BE49-F238E27FC236}">
                <a16:creationId xmlns:a16="http://schemas.microsoft.com/office/drawing/2014/main" id="{F21D56F6-F97A-480C-B5D3-107CE60348D1}"/>
              </a:ext>
            </a:extLst>
          </p:cNvPr>
          <p:cNvSpPr txBox="1"/>
          <p:nvPr/>
        </p:nvSpPr>
        <p:spPr>
          <a:xfrm flipH="1">
            <a:off x="720965" y="7332025"/>
            <a:ext cx="7434701" cy="400110"/>
          </a:xfrm>
          <a:prstGeom prst="rect">
            <a:avLst/>
          </a:prstGeom>
          <a:noFill/>
        </p:spPr>
        <p:txBody>
          <a:bodyPr wrap="square" rtlCol="0">
            <a:spAutoFit/>
          </a:bodyPr>
          <a:lstStyle/>
          <a:p>
            <a:r>
              <a:rPr lang="en-US" dirty="0"/>
              <a:t>QFV: Query Feature Vector	SCN: Similarity Comparison Network</a:t>
            </a:r>
          </a:p>
        </p:txBody>
      </p:sp>
      <p:sp>
        <p:nvSpPr>
          <p:cNvPr id="81" name="TextBox 80">
            <a:extLst>
              <a:ext uri="{FF2B5EF4-FFF2-40B4-BE49-F238E27FC236}">
                <a16:creationId xmlns:a16="http://schemas.microsoft.com/office/drawing/2014/main" id="{B7067D62-6A25-4048-BC36-4389CD96C3BF}"/>
              </a:ext>
            </a:extLst>
          </p:cNvPr>
          <p:cNvSpPr txBox="1"/>
          <p:nvPr/>
        </p:nvSpPr>
        <p:spPr>
          <a:xfrm>
            <a:off x="-38911" y="7299960"/>
            <a:ext cx="680937" cy="404346"/>
          </a:xfrm>
          <a:prstGeom prst="rect">
            <a:avLst/>
          </a:prstGeom>
          <a:noFill/>
        </p:spPr>
        <p:txBody>
          <a:bodyPr wrap="square" rtlCol="0">
            <a:spAutoFit/>
          </a:bodyPr>
          <a:lstStyle/>
          <a:p>
            <a:pPr algn="ctr"/>
            <a:r>
              <a:rPr lang="en-US" dirty="0"/>
              <a:t>12</a:t>
            </a:r>
          </a:p>
        </p:txBody>
      </p:sp>
    </p:spTree>
    <p:extLst>
      <p:ext uri="{BB962C8B-B14F-4D97-AF65-F5344CB8AC3E}">
        <p14:creationId xmlns:p14="http://schemas.microsoft.com/office/powerpoint/2010/main" val="15311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50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1" nodeType="afterEffect">
                                  <p:stCondLst>
                                    <p:cond delay="0"/>
                                  </p:stCondLst>
                                  <p:childTnLst>
                                    <p:set>
                                      <p:cBhvr>
                                        <p:cTn id="18" dur="1" fill="hold">
                                          <p:stCondLst>
                                            <p:cond delay="0"/>
                                          </p:stCondLst>
                                        </p:cTn>
                                        <p:tgtEl>
                                          <p:spTgt spid="343"/>
                                        </p:tgtEl>
                                        <p:attrNameLst>
                                          <p:attrName>style.visibility</p:attrName>
                                        </p:attrNameLst>
                                      </p:cBhvr>
                                      <p:to>
                                        <p:strVal val="visible"/>
                                      </p:to>
                                    </p:set>
                                    <p:animEffect transition="in" filter="fade">
                                      <p:cBhvr>
                                        <p:cTn id="19" dur="500"/>
                                        <p:tgtEl>
                                          <p:spTgt spid="343"/>
                                        </p:tgtEl>
                                      </p:cBhvr>
                                    </p:animEffect>
                                  </p:childTnLst>
                                </p:cTn>
                              </p:par>
                              <p:par>
                                <p:cTn id="20" presetID="43" presetClass="path" presetSubtype="0" accel="50000" decel="50000" fill="hold" grpId="0" nodeType="withEffect">
                                  <p:stCondLst>
                                    <p:cond delay="0"/>
                                  </p:stCondLst>
                                  <p:childTnLst>
                                    <p:animMotion origin="layout" path="M 3.125E-6 -3.33333E-6 L 0.1173 -3.33333E-6 C 0.1698 -3.33333E-6 0.23472 -0.03002 0.23472 -0.05433 L 0.23472 -0.10825 " pathEditMode="relative" rAng="0" ptsTypes="AAAA">
                                      <p:cBhvr>
                                        <p:cTn id="21" dur="1000" fill="hold"/>
                                        <p:tgtEl>
                                          <p:spTgt spid="343"/>
                                        </p:tgtEl>
                                        <p:attrNameLst>
                                          <p:attrName>ppt_x</p:attrName>
                                          <p:attrName>ppt_y</p:attrName>
                                        </p:attrNameLst>
                                      </p:cBhvr>
                                      <p:rCtr x="11730" y="-5413"/>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2" nodeType="withEffect">
                                  <p:stCondLst>
                                    <p:cond delay="0"/>
                                  </p:stCondLst>
                                  <p:childTnLst>
                                    <p:set>
                                      <p:cBhvr>
                                        <p:cTn id="28" dur="1" fill="hold">
                                          <p:stCondLst>
                                            <p:cond delay="0"/>
                                          </p:stCondLst>
                                        </p:cTn>
                                        <p:tgtEl>
                                          <p:spTgt spid="344"/>
                                        </p:tgtEl>
                                        <p:attrNameLst>
                                          <p:attrName>style.visibility</p:attrName>
                                        </p:attrNameLst>
                                      </p:cBhvr>
                                      <p:to>
                                        <p:strVal val="visible"/>
                                      </p:to>
                                    </p:set>
                                    <p:animEffect transition="in" filter="fade">
                                      <p:cBhvr>
                                        <p:cTn id="29" dur="500"/>
                                        <p:tgtEl>
                                          <p:spTgt spid="344"/>
                                        </p:tgtEl>
                                      </p:cBhvr>
                                    </p:animEffect>
                                  </p:childTnLst>
                                </p:cTn>
                              </p:par>
                            </p:childTnLst>
                          </p:cTn>
                        </p:par>
                        <p:par>
                          <p:cTn id="30" fill="hold">
                            <p:stCondLst>
                              <p:cond delay="500"/>
                            </p:stCondLst>
                            <p:childTnLst>
                              <p:par>
                                <p:cTn id="31" presetID="50" presetClass="path" presetSubtype="0" accel="50000" decel="50000" fill="hold" grpId="0" nodeType="afterEffect">
                                  <p:stCondLst>
                                    <p:cond delay="500"/>
                                  </p:stCondLst>
                                  <p:childTnLst>
                                    <p:animMotion origin="layout" path="M 1.10294E-6 4.90196E-6 L 0.06951 4.90196E-6 C 0.10076 4.90196E-6 0.13948 -0.05842 0.13948 -0.1056 L 0.13948 -0.21038 " pathEditMode="relative" rAng="0" ptsTypes="AAAA">
                                      <p:cBhvr>
                                        <p:cTn id="32" dur="2000" fill="hold"/>
                                        <p:tgtEl>
                                          <p:spTgt spid="344"/>
                                        </p:tgtEl>
                                        <p:attrNameLst>
                                          <p:attrName>ppt_x</p:attrName>
                                          <p:attrName>ppt_y</p:attrName>
                                        </p:attrNameLst>
                                      </p:cBhvr>
                                      <p:rCtr x="6974" y="-10519"/>
                                    </p:animMotion>
                                  </p:childTnLst>
                                </p:cTn>
                              </p:par>
                            </p:childTnLst>
                          </p:cTn>
                        </p:par>
                        <p:par>
                          <p:cTn id="33" fill="hold">
                            <p:stCondLst>
                              <p:cond delay="3000"/>
                            </p:stCondLst>
                            <p:childTnLst>
                              <p:par>
                                <p:cTn id="34" presetID="10" presetClass="exit" presetSubtype="0" fill="hold" grpId="1" nodeType="afterEffect">
                                  <p:stCondLst>
                                    <p:cond delay="0"/>
                                  </p:stCondLst>
                                  <p:childTnLst>
                                    <p:animEffect transition="out" filter="fade">
                                      <p:cBhvr>
                                        <p:cTn id="35" dur="500"/>
                                        <p:tgtEl>
                                          <p:spTgt spid="344"/>
                                        </p:tgtEl>
                                      </p:cBhvr>
                                    </p:animEffect>
                                    <p:set>
                                      <p:cBhvr>
                                        <p:cTn id="36" dur="1" fill="hold">
                                          <p:stCondLst>
                                            <p:cond delay="499"/>
                                          </p:stCondLst>
                                        </p:cTn>
                                        <p:tgtEl>
                                          <p:spTgt spid="344"/>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fade">
                                      <p:cBhvr>
                                        <p:cTn id="39" dur="500"/>
                                        <p:tgtEl>
                                          <p:spTgt spid="345"/>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46"/>
                                        </p:tgtEl>
                                        <p:attrNameLst>
                                          <p:attrName>style.visibility</p:attrName>
                                        </p:attrNameLst>
                                      </p:cBhvr>
                                      <p:to>
                                        <p:strVal val="visible"/>
                                      </p:to>
                                    </p:set>
                                    <p:animEffect transition="in" filter="fade">
                                      <p:cBhvr>
                                        <p:cTn id="42" dur="500"/>
                                        <p:tgtEl>
                                          <p:spTgt spid="346"/>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47"/>
                                        </p:tgtEl>
                                        <p:attrNameLst>
                                          <p:attrName>style.visibility</p:attrName>
                                        </p:attrNameLst>
                                      </p:cBhvr>
                                      <p:to>
                                        <p:strVal val="visible"/>
                                      </p:to>
                                    </p:set>
                                    <p:animEffect transition="in" filter="fade">
                                      <p:cBhvr>
                                        <p:cTn id="45" dur="500"/>
                                        <p:tgtEl>
                                          <p:spTgt spid="347"/>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348"/>
                                        </p:tgtEl>
                                        <p:attrNameLst>
                                          <p:attrName>style.visibility</p:attrName>
                                        </p:attrNameLst>
                                      </p:cBhvr>
                                      <p:to>
                                        <p:strVal val="visible"/>
                                      </p:to>
                                    </p:set>
                                    <p:animEffect transition="in" filter="fade">
                                      <p:cBhvr>
                                        <p:cTn id="48" dur="500"/>
                                        <p:tgtEl>
                                          <p:spTgt spid="348"/>
                                        </p:tgtEl>
                                      </p:cBhvr>
                                    </p:animEffect>
                                  </p:childTnLst>
                                </p:cTn>
                              </p:par>
                            </p:childTnLst>
                          </p:cTn>
                        </p:par>
                        <p:par>
                          <p:cTn id="49" fill="hold">
                            <p:stCondLst>
                              <p:cond delay="3500"/>
                            </p:stCondLst>
                            <p:childTnLst>
                              <p:par>
                                <p:cTn id="50" presetID="36" presetClass="path" presetSubtype="0" accel="50000" decel="50000" fill="hold" grpId="0" nodeType="afterEffect">
                                  <p:stCondLst>
                                    <p:cond delay="0"/>
                                  </p:stCondLst>
                                  <p:childTnLst>
                                    <p:animMotion origin="layout" path="M 5E-6 7.18954E-7 L 5E-6 0.08252 C 5E-6 0.11969 0.05239 0.16605 0.09548 0.16605 L 0.19118 0.16605 " pathEditMode="relative" rAng="0" ptsTypes="AAAA">
                                      <p:cBhvr>
                                        <p:cTn id="51" dur="2000" fill="hold"/>
                                        <p:tgtEl>
                                          <p:spTgt spid="345"/>
                                        </p:tgtEl>
                                        <p:attrNameLst>
                                          <p:attrName>ppt_x</p:attrName>
                                          <p:attrName>ppt_y</p:attrName>
                                        </p:attrNameLst>
                                      </p:cBhvr>
                                      <p:rCtr x="9559" y="8292"/>
                                    </p:animMotion>
                                  </p:childTnLst>
                                </p:cTn>
                              </p:par>
                              <p:par>
                                <p:cTn id="52" presetID="36" presetClass="path" presetSubtype="0" accel="50000" decel="50000" fill="hold" grpId="0" nodeType="withEffect">
                                  <p:stCondLst>
                                    <p:cond delay="0"/>
                                  </p:stCondLst>
                                  <p:childTnLst>
                                    <p:animMotion origin="layout" path="M 5E-6 7.18954E-7 L 5E-6 0.02859 C 5E-6 0.04187 0.05331 0.05944 0.09674 0.05944 L 0.19359 0.05944 " pathEditMode="relative" rAng="0" ptsTypes="AAAA">
                                      <p:cBhvr>
                                        <p:cTn id="53" dur="2000" fill="hold"/>
                                        <p:tgtEl>
                                          <p:spTgt spid="346"/>
                                        </p:tgtEl>
                                        <p:attrNameLst>
                                          <p:attrName>ppt_x</p:attrName>
                                          <p:attrName>ppt_y</p:attrName>
                                        </p:attrNameLst>
                                      </p:cBhvr>
                                      <p:rCtr x="9674" y="2962"/>
                                    </p:animMotion>
                                  </p:childTnLst>
                                </p:cTn>
                              </p:par>
                              <p:par>
                                <p:cTn id="54" presetID="36" presetClass="path" presetSubtype="0" accel="50000" decel="50000" fill="hold" grpId="0" nodeType="withEffect">
                                  <p:stCondLst>
                                    <p:cond delay="0"/>
                                  </p:stCondLst>
                                  <p:childTnLst>
                                    <p:animMotion origin="layout" path="M 0.00034 0.00674 L 0.00034 0.14093 C 0.00034 0.20261 0.0533 0.27839 0.09662 0.27839 L 0.19301 0.27839 " pathEditMode="relative" rAng="0" ptsTypes="AAAA">
                                      <p:cBhvr>
                                        <p:cTn id="55" dur="2000" fill="hold"/>
                                        <p:tgtEl>
                                          <p:spTgt spid="347"/>
                                        </p:tgtEl>
                                        <p:attrNameLst>
                                          <p:attrName>ppt_x</p:attrName>
                                          <p:attrName>ppt_y</p:attrName>
                                        </p:attrNameLst>
                                      </p:cBhvr>
                                      <p:rCtr x="9628" y="13583"/>
                                    </p:animMotion>
                                  </p:childTnLst>
                                </p:cTn>
                              </p:par>
                              <p:par>
                                <p:cTn id="56" presetID="36" presetClass="path" presetSubtype="0" accel="50000" decel="50000" fill="hold" grpId="0" nodeType="withEffect">
                                  <p:stCondLst>
                                    <p:cond delay="0"/>
                                  </p:stCondLst>
                                  <p:childTnLst>
                                    <p:animMotion origin="layout" path="M 5E-6 7.18954E-7 L 5E-6 0.18382 C 5E-6 0.26797 0.05285 0.37132 0.09571 0.37132 L 0.19187 0.37132 " pathEditMode="relative" rAng="0" ptsTypes="AAAA">
                                      <p:cBhvr>
                                        <p:cTn id="57" dur="2000" fill="hold"/>
                                        <p:tgtEl>
                                          <p:spTgt spid="348"/>
                                        </p:tgtEl>
                                        <p:attrNameLst>
                                          <p:attrName>ppt_x</p:attrName>
                                          <p:attrName>ppt_y</p:attrName>
                                        </p:attrNameLst>
                                      </p:cBhvr>
                                      <p:rCtr x="9593" y="18566"/>
                                    </p:animMotion>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2" nodeType="clickEffect">
                                  <p:stCondLst>
                                    <p:cond delay="0"/>
                                  </p:stCondLst>
                                  <p:childTnLst>
                                    <p:animEffect transition="out" filter="fade">
                                      <p:cBhvr>
                                        <p:cTn id="61" dur="500"/>
                                        <p:tgtEl>
                                          <p:spTgt spid="343"/>
                                        </p:tgtEl>
                                      </p:cBhvr>
                                    </p:animEffect>
                                    <p:set>
                                      <p:cBhvr>
                                        <p:cTn id="62" dur="1" fill="hold">
                                          <p:stCondLst>
                                            <p:cond delay="499"/>
                                          </p:stCondLst>
                                        </p:cTn>
                                        <p:tgtEl>
                                          <p:spTgt spid="3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345"/>
                                        </p:tgtEl>
                                      </p:cBhvr>
                                    </p:animEffect>
                                    <p:set>
                                      <p:cBhvr>
                                        <p:cTn id="65" dur="1" fill="hold">
                                          <p:stCondLst>
                                            <p:cond delay="499"/>
                                          </p:stCondLst>
                                        </p:cTn>
                                        <p:tgtEl>
                                          <p:spTgt spid="34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346"/>
                                        </p:tgtEl>
                                      </p:cBhvr>
                                    </p:animEffect>
                                    <p:set>
                                      <p:cBhvr>
                                        <p:cTn id="68" dur="1" fill="hold">
                                          <p:stCondLst>
                                            <p:cond delay="499"/>
                                          </p:stCondLst>
                                        </p:cTn>
                                        <p:tgtEl>
                                          <p:spTgt spid="34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347"/>
                                        </p:tgtEl>
                                      </p:cBhvr>
                                    </p:animEffect>
                                    <p:set>
                                      <p:cBhvr>
                                        <p:cTn id="71" dur="1" fill="hold">
                                          <p:stCondLst>
                                            <p:cond delay="499"/>
                                          </p:stCondLst>
                                        </p:cTn>
                                        <p:tgtEl>
                                          <p:spTgt spid="34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48"/>
                                        </p:tgtEl>
                                      </p:cBhvr>
                                    </p:animEffect>
                                    <p:set>
                                      <p:cBhvr>
                                        <p:cTn id="74" dur="1" fill="hold">
                                          <p:stCondLst>
                                            <p:cond delay="499"/>
                                          </p:stCondLst>
                                        </p:cTn>
                                        <p:tgtEl>
                                          <p:spTgt spid="348"/>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349"/>
                                        </p:tgtEl>
                                        <p:attrNameLst>
                                          <p:attrName>style.visibility</p:attrName>
                                        </p:attrNameLst>
                                      </p:cBhvr>
                                      <p:to>
                                        <p:strVal val="visible"/>
                                      </p:to>
                                    </p:set>
                                    <p:animEffect transition="in" filter="fade">
                                      <p:cBhvr>
                                        <p:cTn id="81" dur="500"/>
                                        <p:tgtEl>
                                          <p:spTgt spid="34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52"/>
                                        </p:tgtEl>
                                        <p:attrNameLst>
                                          <p:attrName>style.visibility</p:attrName>
                                        </p:attrNameLst>
                                      </p:cBhvr>
                                      <p:to>
                                        <p:strVal val="visible"/>
                                      </p:to>
                                    </p:set>
                                    <p:animEffect transition="in" filter="fade">
                                      <p:cBhvr>
                                        <p:cTn id="84" dur="500"/>
                                        <p:tgtEl>
                                          <p:spTgt spid="352"/>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353"/>
                                        </p:tgtEl>
                                        <p:attrNameLst>
                                          <p:attrName>style.visibility</p:attrName>
                                        </p:attrNameLst>
                                      </p:cBhvr>
                                      <p:to>
                                        <p:strVal val="visible"/>
                                      </p:to>
                                    </p:set>
                                    <p:animEffect transition="in" filter="fade">
                                      <p:cBhvr>
                                        <p:cTn id="88" dur="500"/>
                                        <p:tgtEl>
                                          <p:spTgt spid="35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0"/>
                                        </p:tgtEl>
                                        <p:attrNameLst>
                                          <p:attrName>style.visibility</p:attrName>
                                        </p:attrNameLst>
                                      </p:cBhvr>
                                      <p:to>
                                        <p:strVal val="visible"/>
                                      </p:to>
                                    </p:set>
                                    <p:animEffect transition="in" filter="fade">
                                      <p:cBhvr>
                                        <p:cTn id="91" dur="500"/>
                                        <p:tgtEl>
                                          <p:spTgt spid="3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1"/>
                                        </p:tgtEl>
                                        <p:attrNameLst>
                                          <p:attrName>style.visibility</p:attrName>
                                        </p:attrNameLst>
                                      </p:cBhvr>
                                      <p:to>
                                        <p:strVal val="visible"/>
                                      </p:to>
                                    </p:set>
                                    <p:animEffect transition="in" filter="fade">
                                      <p:cBhvr>
                                        <p:cTn id="94" dur="500"/>
                                        <p:tgtEl>
                                          <p:spTgt spid="35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4"/>
                                        </p:tgtEl>
                                        <p:attrNameLst>
                                          <p:attrName>style.visibility</p:attrName>
                                        </p:attrNameLst>
                                      </p:cBhvr>
                                      <p:to>
                                        <p:strVal val="visible"/>
                                      </p:to>
                                    </p:set>
                                    <p:animEffect transition="in" filter="fade">
                                      <p:cBhvr>
                                        <p:cTn id="99" dur="500"/>
                                        <p:tgtEl>
                                          <p:spTgt spid="354"/>
                                        </p:tgtEl>
                                      </p:cBhvr>
                                    </p:animEffect>
                                  </p:childTnLst>
                                </p:cTn>
                              </p:par>
                              <p:par>
                                <p:cTn id="100" presetID="10" presetClass="exit" presetSubtype="0" fill="hold" grpId="1" nodeType="withEffect">
                                  <p:stCondLst>
                                    <p:cond delay="0"/>
                                  </p:stCondLst>
                                  <p:childTnLst>
                                    <p:animEffect transition="out" filter="fade">
                                      <p:cBhvr>
                                        <p:cTn id="101" dur="500"/>
                                        <p:tgtEl>
                                          <p:spTgt spid="351"/>
                                        </p:tgtEl>
                                      </p:cBhvr>
                                    </p:animEffect>
                                    <p:set>
                                      <p:cBhvr>
                                        <p:cTn id="102" dur="1" fill="hold">
                                          <p:stCondLst>
                                            <p:cond delay="499"/>
                                          </p:stCondLst>
                                        </p:cTn>
                                        <p:tgtEl>
                                          <p:spTgt spid="351"/>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355"/>
                                        </p:tgtEl>
                                        <p:attrNameLst>
                                          <p:attrName>style.visibility</p:attrName>
                                        </p:attrNameLst>
                                      </p:cBhvr>
                                      <p:to>
                                        <p:strVal val="visible"/>
                                      </p:to>
                                    </p:set>
                                    <p:animEffect transition="in" filter="fade">
                                      <p:cBhvr>
                                        <p:cTn id="105" dur="500"/>
                                        <p:tgtEl>
                                          <p:spTgt spid="35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355"/>
                                        </p:tgtEl>
                                      </p:cBhvr>
                                    </p:animEffect>
                                    <p:set>
                                      <p:cBhvr>
                                        <p:cTn id="110" dur="1" fill="hold">
                                          <p:stCondLst>
                                            <p:cond delay="499"/>
                                          </p:stCondLst>
                                        </p:cTn>
                                        <p:tgtEl>
                                          <p:spTgt spid="35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356"/>
                                        </p:tgtEl>
                                        <p:attrNameLst>
                                          <p:attrName>style.visibility</p:attrName>
                                        </p:attrNameLst>
                                      </p:cBhvr>
                                      <p:to>
                                        <p:strVal val="visible"/>
                                      </p:to>
                                    </p:set>
                                    <p:animEffect transition="in" filter="fade">
                                      <p:cBhvr>
                                        <p:cTn id="113" dur="500"/>
                                        <p:tgtEl>
                                          <p:spTgt spid="356"/>
                                        </p:tgtEl>
                                      </p:cBhvr>
                                    </p:animEffect>
                                  </p:childTnLst>
                                </p:cTn>
                              </p:par>
                              <p:par>
                                <p:cTn id="114" presetID="10" presetClass="entr" presetSubtype="0" fill="hold" nodeType="withEffect">
                                  <p:stCondLst>
                                    <p:cond delay="0"/>
                                  </p:stCondLst>
                                  <p:childTnLst>
                                    <p:set>
                                      <p:cBhvr>
                                        <p:cTn id="115" dur="1" fill="hold">
                                          <p:stCondLst>
                                            <p:cond delay="0"/>
                                          </p:stCondLst>
                                        </p:cTn>
                                        <p:tgtEl>
                                          <p:spTgt spid="372"/>
                                        </p:tgtEl>
                                        <p:attrNameLst>
                                          <p:attrName>style.visibility</p:attrName>
                                        </p:attrNameLst>
                                      </p:cBhvr>
                                      <p:to>
                                        <p:strVal val="visible"/>
                                      </p:to>
                                    </p:set>
                                    <p:animEffect transition="in" filter="fade">
                                      <p:cBhvr>
                                        <p:cTn id="116" dur="500"/>
                                        <p:tgtEl>
                                          <p:spTgt spid="372"/>
                                        </p:tgtEl>
                                      </p:cBhvr>
                                    </p:animEffect>
                                  </p:childTnLst>
                                </p:cTn>
                              </p:par>
                              <p:par>
                                <p:cTn id="117" presetID="10" presetClass="entr" presetSubtype="0" fill="hold" nodeType="withEffect">
                                  <p:stCondLst>
                                    <p:cond delay="0"/>
                                  </p:stCondLst>
                                  <p:childTnLst>
                                    <p:set>
                                      <p:cBhvr>
                                        <p:cTn id="118" dur="1" fill="hold">
                                          <p:stCondLst>
                                            <p:cond delay="0"/>
                                          </p:stCondLst>
                                        </p:cTn>
                                        <p:tgtEl>
                                          <p:spTgt spid="373"/>
                                        </p:tgtEl>
                                        <p:attrNameLst>
                                          <p:attrName>style.visibility</p:attrName>
                                        </p:attrNameLst>
                                      </p:cBhvr>
                                      <p:to>
                                        <p:strVal val="visible"/>
                                      </p:to>
                                    </p:set>
                                    <p:animEffect transition="in" filter="fade">
                                      <p:cBhvr>
                                        <p:cTn id="119"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3" grpId="0" animBg="1"/>
      <p:bldP spid="343" grpId="1" animBg="1"/>
      <p:bldP spid="343" grpId="2" animBg="1"/>
      <p:bldP spid="2" grpId="0" animBg="1"/>
      <p:bldP spid="344" grpId="0" animBg="1"/>
      <p:bldP spid="344" grpId="1" animBg="1"/>
      <p:bldP spid="344" grpId="2" animBg="1"/>
      <p:bldP spid="345" grpId="0" animBg="1"/>
      <p:bldP spid="345" grpId="1" animBg="1"/>
      <p:bldP spid="345" grpId="2" animBg="1"/>
      <p:bldP spid="346" grpId="0" animBg="1"/>
      <p:bldP spid="346" grpId="1" animBg="1"/>
      <p:bldP spid="346" grpId="2" animBg="1"/>
      <p:bldP spid="347" grpId="0" animBg="1"/>
      <p:bldP spid="347" grpId="1" animBg="1"/>
      <p:bldP spid="347" grpId="2" animBg="1"/>
      <p:bldP spid="348" grpId="0" animBg="1"/>
      <p:bldP spid="348" grpId="1" animBg="1"/>
      <p:bldP spid="348" grpId="2" animBg="1"/>
      <p:bldP spid="6" grpId="0" animBg="1"/>
      <p:bldP spid="349" grpId="0" animBg="1"/>
      <p:bldP spid="350" grpId="0" animBg="1"/>
      <p:bldP spid="351" grpId="0" animBg="1"/>
      <p:bldP spid="351" grpId="1" animBg="1"/>
      <p:bldP spid="352" grpId="0"/>
      <p:bldP spid="353" grpId="0"/>
      <p:bldP spid="354" grpId="0" animBg="1"/>
      <p:bldP spid="355" grpId="0" animBg="1"/>
      <p:bldP spid="35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1FC168B-5B89-4368-A30A-158ACC610082}"/>
              </a:ext>
            </a:extLst>
          </p:cNvPr>
          <p:cNvSpPr>
            <a:spLocks noGrp="1"/>
          </p:cNvSpPr>
          <p:nvPr>
            <p:ph type="body" sz="quarter" idx="10"/>
          </p:nvPr>
        </p:nvSpPr>
        <p:spPr/>
        <p:txBody>
          <a:bodyPr/>
          <a:lstStyle/>
          <a:p>
            <a:r>
              <a:rPr lang="en-US"/>
              <a:t>DeepStore Query Cache</a:t>
            </a:r>
          </a:p>
        </p:txBody>
      </p:sp>
      <p:sp>
        <p:nvSpPr>
          <p:cNvPr id="13" name="Text Placeholder 12">
            <a:extLst>
              <a:ext uri="{FF2B5EF4-FFF2-40B4-BE49-F238E27FC236}">
                <a16:creationId xmlns:a16="http://schemas.microsoft.com/office/drawing/2014/main" id="{1D50CC73-7C51-4AB4-9E78-49917D15C6AE}"/>
              </a:ext>
            </a:extLst>
          </p:cNvPr>
          <p:cNvSpPr>
            <a:spLocks noGrp="1"/>
          </p:cNvSpPr>
          <p:nvPr>
            <p:ph type="body" sz="quarter" idx="13"/>
          </p:nvPr>
        </p:nvSpPr>
        <p:spPr>
          <a:xfrm>
            <a:off x="1233806" y="6610934"/>
            <a:ext cx="12797601" cy="635964"/>
          </a:xfrm>
        </p:spPr>
        <p:txBody>
          <a:bodyPr vert="horz" anchor="t"/>
          <a:lstStyle/>
          <a:p>
            <a:r>
              <a:rPr lang="en-US">
                <a:latin typeface="Arial Narrow"/>
              </a:rPr>
              <a:t>Optimization: exploit temporal locality and semantic similarity of queries</a:t>
            </a:r>
          </a:p>
        </p:txBody>
      </p:sp>
      <p:sp>
        <p:nvSpPr>
          <p:cNvPr id="14" name="TextBox 13">
            <a:extLst>
              <a:ext uri="{FF2B5EF4-FFF2-40B4-BE49-F238E27FC236}">
                <a16:creationId xmlns:a16="http://schemas.microsoft.com/office/drawing/2014/main" id="{24B35BCB-E52F-4241-8005-FC342215A175}"/>
              </a:ext>
            </a:extLst>
          </p:cNvPr>
          <p:cNvSpPr txBox="1"/>
          <p:nvPr/>
        </p:nvSpPr>
        <p:spPr>
          <a:xfrm>
            <a:off x="2696966" y="1370956"/>
            <a:ext cx="9662845" cy="523220"/>
          </a:xfrm>
          <a:prstGeom prst="rect">
            <a:avLst/>
          </a:prstGeom>
          <a:noFill/>
        </p:spPr>
        <p:txBody>
          <a:bodyPr wrap="square" rtlCol="0">
            <a:spAutoFit/>
          </a:bodyPr>
          <a:lstStyle/>
          <a:p>
            <a:r>
              <a:rPr lang="en-US" sz="2800" b="1">
                <a:solidFill>
                  <a:srgbClr val="D04371"/>
                </a:solidFill>
                <a:latin typeface="Courier New" panose="02070309020205020404" pitchFamily="49" charset="0"/>
                <a:cs typeface="Courier New" panose="02070309020205020404" pitchFamily="49" charset="0"/>
              </a:rPr>
              <a:t>Q1. A brown dog is running in the sand</a:t>
            </a:r>
          </a:p>
        </p:txBody>
      </p:sp>
      <p:sp>
        <p:nvSpPr>
          <p:cNvPr id="5" name="Rectangle: Rounded Corners 4">
            <a:extLst>
              <a:ext uri="{FF2B5EF4-FFF2-40B4-BE49-F238E27FC236}">
                <a16:creationId xmlns:a16="http://schemas.microsoft.com/office/drawing/2014/main" id="{2EA4243B-1BFC-44B9-A821-31DBA4D82AC6}"/>
              </a:ext>
            </a:extLst>
          </p:cNvPr>
          <p:cNvSpPr/>
          <p:nvPr/>
        </p:nvSpPr>
        <p:spPr>
          <a:xfrm>
            <a:off x="4740870" y="3539265"/>
            <a:ext cx="4697664" cy="2307568"/>
          </a:xfrm>
          <a:prstGeom prst="roundRect">
            <a:avLst>
              <a:gd name="adj" fmla="val 7348"/>
            </a:avLst>
          </a:prstGeom>
          <a:solidFill>
            <a:schemeClr val="bg1">
              <a:lumMod val="85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a:solidFill>
                  <a:schemeClr val="tx1"/>
                </a:solidFill>
              </a:rPr>
              <a:t>DeepStore SSD</a:t>
            </a:r>
          </a:p>
        </p:txBody>
      </p:sp>
      <p:sp>
        <p:nvSpPr>
          <p:cNvPr id="10" name="Rectangle: Rounded Corners 9">
            <a:extLst>
              <a:ext uri="{FF2B5EF4-FFF2-40B4-BE49-F238E27FC236}">
                <a16:creationId xmlns:a16="http://schemas.microsoft.com/office/drawing/2014/main" id="{308D540C-8D72-4E19-A68C-27DADBF8269A}"/>
              </a:ext>
            </a:extLst>
          </p:cNvPr>
          <p:cNvSpPr/>
          <p:nvPr/>
        </p:nvSpPr>
        <p:spPr>
          <a:xfrm>
            <a:off x="4954766" y="4314812"/>
            <a:ext cx="1414181" cy="1131344"/>
          </a:xfrm>
          <a:prstGeom prst="roundRect">
            <a:avLst>
              <a:gd name="adj" fmla="val 7348"/>
            </a:avLst>
          </a:prstGeom>
          <a:solidFill>
            <a:schemeClr val="accent3">
              <a:lumMod val="60000"/>
              <a:lumOff val="4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Query Engine</a:t>
            </a:r>
          </a:p>
        </p:txBody>
      </p:sp>
      <p:sp>
        <p:nvSpPr>
          <p:cNvPr id="18" name="Rectangle: Rounded Corners 17">
            <a:extLst>
              <a:ext uri="{FF2B5EF4-FFF2-40B4-BE49-F238E27FC236}">
                <a16:creationId xmlns:a16="http://schemas.microsoft.com/office/drawing/2014/main" id="{22692606-74FA-4F31-A22F-ACF691ACA20B}"/>
              </a:ext>
            </a:extLst>
          </p:cNvPr>
          <p:cNvSpPr/>
          <p:nvPr/>
        </p:nvSpPr>
        <p:spPr>
          <a:xfrm>
            <a:off x="7117441" y="4314812"/>
            <a:ext cx="2168061" cy="1131344"/>
          </a:xfrm>
          <a:prstGeom prst="roundRect">
            <a:avLst>
              <a:gd name="adj" fmla="val 7348"/>
            </a:avLst>
          </a:prstGeom>
          <a:solidFill>
            <a:schemeClr val="accent3">
              <a:lumMod val="60000"/>
              <a:lumOff val="4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Feature Vector DB</a:t>
            </a:r>
          </a:p>
        </p:txBody>
      </p:sp>
      <p:sp>
        <p:nvSpPr>
          <p:cNvPr id="20" name="Arrow: Right 19">
            <a:extLst>
              <a:ext uri="{FF2B5EF4-FFF2-40B4-BE49-F238E27FC236}">
                <a16:creationId xmlns:a16="http://schemas.microsoft.com/office/drawing/2014/main" id="{E5CCAC4C-5C06-4EF7-971C-9C5E84C74181}"/>
              </a:ext>
            </a:extLst>
          </p:cNvPr>
          <p:cNvSpPr/>
          <p:nvPr/>
        </p:nvSpPr>
        <p:spPr>
          <a:xfrm>
            <a:off x="3896433" y="4808542"/>
            <a:ext cx="1058333" cy="178041"/>
          </a:xfrm>
          <a:prstGeom prst="right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2159C7-6F47-40D8-95AE-4B3AC2F9FBFF}"/>
              </a:ext>
            </a:extLst>
          </p:cNvPr>
          <p:cNvSpPr/>
          <p:nvPr/>
        </p:nvSpPr>
        <p:spPr>
          <a:xfrm>
            <a:off x="3210133" y="4516154"/>
            <a:ext cx="678391" cy="584775"/>
          </a:xfrm>
          <a:prstGeom prst="rect">
            <a:avLst/>
          </a:prstGeom>
        </p:spPr>
        <p:txBody>
          <a:bodyPr wrap="none">
            <a:spAutoFit/>
          </a:bodyPr>
          <a:lstStyle/>
          <a:p>
            <a:r>
              <a:rPr lang="en-US" sz="3200" b="1">
                <a:solidFill>
                  <a:srgbClr val="D04371"/>
                </a:solidFill>
                <a:latin typeface="Courier New" panose="02070309020205020404" pitchFamily="49" charset="0"/>
                <a:cs typeface="Courier New" panose="02070309020205020404" pitchFamily="49" charset="0"/>
              </a:rPr>
              <a:t>Q1</a:t>
            </a:r>
            <a:endParaRPr lang="en-US" sz="3200"/>
          </a:p>
        </p:txBody>
      </p:sp>
      <p:sp>
        <p:nvSpPr>
          <p:cNvPr id="22" name="Explosion: 8 Points 21">
            <a:extLst>
              <a:ext uri="{FF2B5EF4-FFF2-40B4-BE49-F238E27FC236}">
                <a16:creationId xmlns:a16="http://schemas.microsoft.com/office/drawing/2014/main" id="{7CC90B53-CDD2-438A-8AD0-3C84F1283EDC}"/>
              </a:ext>
            </a:extLst>
          </p:cNvPr>
          <p:cNvSpPr/>
          <p:nvPr/>
        </p:nvSpPr>
        <p:spPr>
          <a:xfrm>
            <a:off x="7291766" y="4245576"/>
            <a:ext cx="1819409" cy="1269815"/>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23" name="Arrow: Right 22">
            <a:extLst>
              <a:ext uri="{FF2B5EF4-FFF2-40B4-BE49-F238E27FC236}">
                <a16:creationId xmlns:a16="http://schemas.microsoft.com/office/drawing/2014/main" id="{E82318EC-9151-4223-AD9D-90D1337A8493}"/>
              </a:ext>
            </a:extLst>
          </p:cNvPr>
          <p:cNvSpPr/>
          <p:nvPr/>
        </p:nvSpPr>
        <p:spPr>
          <a:xfrm>
            <a:off x="6368947" y="4808542"/>
            <a:ext cx="748493" cy="178041"/>
          </a:xfrm>
          <a:prstGeom prst="right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plosion: 8 Points 23">
            <a:extLst>
              <a:ext uri="{FF2B5EF4-FFF2-40B4-BE49-F238E27FC236}">
                <a16:creationId xmlns:a16="http://schemas.microsoft.com/office/drawing/2014/main" id="{B799897F-43B5-46F0-A953-3DE31DEEE499}"/>
              </a:ext>
            </a:extLst>
          </p:cNvPr>
          <p:cNvSpPr/>
          <p:nvPr/>
        </p:nvSpPr>
        <p:spPr>
          <a:xfrm>
            <a:off x="7298877" y="4237915"/>
            <a:ext cx="1799597" cy="1269814"/>
          </a:xfrm>
          <a:prstGeom prst="irregularSeal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bg1"/>
                </a:solidFill>
              </a:rPr>
              <a:t>TopK</a:t>
            </a:r>
            <a:endParaRPr lang="en-US">
              <a:solidFill>
                <a:schemeClr val="bg1"/>
              </a:solidFill>
            </a:endParaRPr>
          </a:p>
        </p:txBody>
      </p:sp>
      <p:sp>
        <p:nvSpPr>
          <p:cNvPr id="25" name="Rectangle 24">
            <a:extLst>
              <a:ext uri="{FF2B5EF4-FFF2-40B4-BE49-F238E27FC236}">
                <a16:creationId xmlns:a16="http://schemas.microsoft.com/office/drawing/2014/main" id="{07CA8AD9-8531-48C2-8B56-336E100A5623}"/>
              </a:ext>
            </a:extLst>
          </p:cNvPr>
          <p:cNvSpPr/>
          <p:nvPr/>
        </p:nvSpPr>
        <p:spPr>
          <a:xfrm>
            <a:off x="2696966" y="1791933"/>
            <a:ext cx="7487947" cy="523220"/>
          </a:xfrm>
          <a:prstGeom prst="rect">
            <a:avLst/>
          </a:prstGeom>
        </p:spPr>
        <p:txBody>
          <a:bodyPr wrap="square">
            <a:spAutoFit/>
          </a:bodyPr>
          <a:lstStyle/>
          <a:p>
            <a:r>
              <a:rPr lang="en-US" sz="2800" b="1">
                <a:solidFill>
                  <a:srgbClr val="D04371"/>
                </a:solidFill>
                <a:latin typeface="Courier New" panose="02070309020205020404" pitchFamily="49" charset="0"/>
                <a:cs typeface="Courier New" panose="02070309020205020404" pitchFamily="49" charset="0"/>
              </a:rPr>
              <a:t>Q2. A brown dog plays at the beach</a:t>
            </a:r>
          </a:p>
        </p:txBody>
      </p:sp>
      <p:sp>
        <p:nvSpPr>
          <p:cNvPr id="26" name="Arrow: Left 25">
            <a:extLst>
              <a:ext uri="{FF2B5EF4-FFF2-40B4-BE49-F238E27FC236}">
                <a16:creationId xmlns:a16="http://schemas.microsoft.com/office/drawing/2014/main" id="{127971B3-E4AB-42F7-9D96-43F72895F8C2}"/>
              </a:ext>
            </a:extLst>
          </p:cNvPr>
          <p:cNvSpPr/>
          <p:nvPr/>
        </p:nvSpPr>
        <p:spPr>
          <a:xfrm>
            <a:off x="10240513" y="1837691"/>
            <a:ext cx="421137" cy="523220"/>
          </a:xfrm>
          <a:prstGeom prst="left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Rounded Corners 27">
            <a:extLst>
              <a:ext uri="{FF2B5EF4-FFF2-40B4-BE49-F238E27FC236}">
                <a16:creationId xmlns:a16="http://schemas.microsoft.com/office/drawing/2014/main" id="{907A6D6C-9EF7-447D-B995-6901B87B3E0B}"/>
              </a:ext>
            </a:extLst>
          </p:cNvPr>
          <p:cNvSpPr/>
          <p:nvPr/>
        </p:nvSpPr>
        <p:spPr>
          <a:xfrm>
            <a:off x="10858500" y="1736695"/>
            <a:ext cx="2190750" cy="94076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00B050"/>
                </a:solidFill>
                <a:latin typeface="Arial"/>
                <a:cs typeface="Arial"/>
              </a:rPr>
              <a:t>Semantically similar query</a:t>
            </a:r>
            <a:endParaRPr lang="en-US"/>
          </a:p>
        </p:txBody>
      </p:sp>
      <p:sp>
        <p:nvSpPr>
          <p:cNvPr id="29" name="Rectangle 28">
            <a:extLst>
              <a:ext uri="{FF2B5EF4-FFF2-40B4-BE49-F238E27FC236}">
                <a16:creationId xmlns:a16="http://schemas.microsoft.com/office/drawing/2014/main" id="{30847511-ABA6-4B71-87D6-4BB50837B3BF}"/>
              </a:ext>
            </a:extLst>
          </p:cNvPr>
          <p:cNvSpPr/>
          <p:nvPr/>
        </p:nvSpPr>
        <p:spPr>
          <a:xfrm>
            <a:off x="3197432" y="4516153"/>
            <a:ext cx="678391" cy="584775"/>
          </a:xfrm>
          <a:prstGeom prst="rect">
            <a:avLst/>
          </a:prstGeom>
        </p:spPr>
        <p:txBody>
          <a:bodyPr wrap="none">
            <a:spAutoFit/>
          </a:bodyPr>
          <a:lstStyle/>
          <a:p>
            <a:r>
              <a:rPr lang="en-US" sz="3200" b="1">
                <a:solidFill>
                  <a:srgbClr val="D04371"/>
                </a:solidFill>
                <a:latin typeface="Courier New" panose="02070309020205020404" pitchFamily="49" charset="0"/>
                <a:cs typeface="Courier New" panose="02070309020205020404" pitchFamily="49" charset="0"/>
              </a:rPr>
              <a:t>Q2</a:t>
            </a:r>
            <a:endParaRPr lang="en-US" sz="3200"/>
          </a:p>
        </p:txBody>
      </p:sp>
      <p:grpSp>
        <p:nvGrpSpPr>
          <p:cNvPr id="35" name="Group 34">
            <a:extLst>
              <a:ext uri="{FF2B5EF4-FFF2-40B4-BE49-F238E27FC236}">
                <a16:creationId xmlns:a16="http://schemas.microsoft.com/office/drawing/2014/main" id="{C9F30EA6-6FE7-459B-824B-620991FB773B}"/>
              </a:ext>
            </a:extLst>
          </p:cNvPr>
          <p:cNvGrpSpPr/>
          <p:nvPr/>
        </p:nvGrpSpPr>
        <p:grpSpPr>
          <a:xfrm>
            <a:off x="7298877" y="4217727"/>
            <a:ext cx="1819409" cy="1310190"/>
            <a:chOff x="10472709" y="4676665"/>
            <a:chExt cx="1819409" cy="1310190"/>
          </a:xfrm>
        </p:grpSpPr>
        <p:sp>
          <p:nvSpPr>
            <p:cNvPr id="30" name="Explosion: 8 Points 29">
              <a:extLst>
                <a:ext uri="{FF2B5EF4-FFF2-40B4-BE49-F238E27FC236}">
                  <a16:creationId xmlns:a16="http://schemas.microsoft.com/office/drawing/2014/main" id="{D9A3AF5E-8EA9-4FB1-84FD-2F60B9B17B14}"/>
                </a:ext>
              </a:extLst>
            </p:cNvPr>
            <p:cNvSpPr/>
            <p:nvPr/>
          </p:nvSpPr>
          <p:spPr>
            <a:xfrm>
              <a:off x="10472709" y="4676665"/>
              <a:ext cx="1819409" cy="1310190"/>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34" name="Multiplication Sign 33">
              <a:extLst>
                <a:ext uri="{FF2B5EF4-FFF2-40B4-BE49-F238E27FC236}">
                  <a16:creationId xmlns:a16="http://schemas.microsoft.com/office/drawing/2014/main" id="{3BE53EF8-8676-4595-9EC1-5D7CBBFDD493}"/>
                </a:ext>
              </a:extLst>
            </p:cNvPr>
            <p:cNvSpPr/>
            <p:nvPr/>
          </p:nvSpPr>
          <p:spPr>
            <a:xfrm>
              <a:off x="10814842" y="4838032"/>
              <a:ext cx="1135142" cy="999238"/>
            </a:xfrm>
            <a:prstGeom prst="mathMultiply">
              <a:avLst>
                <a:gd name="adj1" fmla="val 1508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Explosion: 8 Points 36">
            <a:extLst>
              <a:ext uri="{FF2B5EF4-FFF2-40B4-BE49-F238E27FC236}">
                <a16:creationId xmlns:a16="http://schemas.microsoft.com/office/drawing/2014/main" id="{EF1FC023-EB8B-4684-8B3E-DD22540C828E}"/>
              </a:ext>
            </a:extLst>
          </p:cNvPr>
          <p:cNvSpPr/>
          <p:nvPr/>
        </p:nvSpPr>
        <p:spPr>
          <a:xfrm>
            <a:off x="4822377" y="4230945"/>
            <a:ext cx="1813819" cy="1310190"/>
          </a:xfrm>
          <a:prstGeom prst="irregularSeal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Q1TopK</a:t>
            </a:r>
          </a:p>
        </p:txBody>
      </p:sp>
      <p:sp>
        <p:nvSpPr>
          <p:cNvPr id="38" name="Rectangle: Rounded Corners 37">
            <a:extLst>
              <a:ext uri="{FF2B5EF4-FFF2-40B4-BE49-F238E27FC236}">
                <a16:creationId xmlns:a16="http://schemas.microsoft.com/office/drawing/2014/main" id="{1C2BB24A-FA7F-41DF-AC7E-EE0E43FBBDF6}"/>
              </a:ext>
            </a:extLst>
          </p:cNvPr>
          <p:cNvSpPr/>
          <p:nvPr/>
        </p:nvSpPr>
        <p:spPr>
          <a:xfrm>
            <a:off x="4934954" y="4194399"/>
            <a:ext cx="1433993" cy="1391457"/>
          </a:xfrm>
          <a:prstGeom prst="roundRect">
            <a:avLst>
              <a:gd name="adj" fmla="val 7348"/>
            </a:avLst>
          </a:prstGeom>
          <a:solidFill>
            <a:schemeClr val="accent3">
              <a:lumMod val="60000"/>
              <a:lumOff val="4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b="1">
                <a:solidFill>
                  <a:schemeClr val="tx1"/>
                </a:solidFill>
              </a:rPr>
              <a:t>Query Engine</a:t>
            </a:r>
          </a:p>
        </p:txBody>
      </p:sp>
      <p:sp>
        <p:nvSpPr>
          <p:cNvPr id="39" name="Rectangle: Rounded Corners 38">
            <a:extLst>
              <a:ext uri="{FF2B5EF4-FFF2-40B4-BE49-F238E27FC236}">
                <a16:creationId xmlns:a16="http://schemas.microsoft.com/office/drawing/2014/main" id="{ED94214F-42B1-4EF3-B409-0D25506657CE}"/>
              </a:ext>
            </a:extLst>
          </p:cNvPr>
          <p:cNvSpPr/>
          <p:nvPr/>
        </p:nvSpPr>
        <p:spPr>
          <a:xfrm>
            <a:off x="5075673" y="4270169"/>
            <a:ext cx="1129777" cy="615910"/>
          </a:xfrm>
          <a:prstGeom prst="roundRect">
            <a:avLst>
              <a:gd name="adj" fmla="val 7348"/>
            </a:avLst>
          </a:prstGeom>
          <a:solidFill>
            <a:srgbClr val="FFFF00"/>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Query Cache</a:t>
            </a:r>
          </a:p>
        </p:txBody>
      </p:sp>
      <p:sp>
        <p:nvSpPr>
          <p:cNvPr id="27" name="TextBox 26">
            <a:extLst>
              <a:ext uri="{FF2B5EF4-FFF2-40B4-BE49-F238E27FC236}">
                <a16:creationId xmlns:a16="http://schemas.microsoft.com/office/drawing/2014/main" id="{F17B61D2-C561-44E6-9F4C-FD82A9728D9B}"/>
              </a:ext>
            </a:extLst>
          </p:cNvPr>
          <p:cNvSpPr txBox="1"/>
          <p:nvPr/>
        </p:nvSpPr>
        <p:spPr>
          <a:xfrm>
            <a:off x="-38911" y="7299960"/>
            <a:ext cx="680937" cy="404346"/>
          </a:xfrm>
          <a:prstGeom prst="rect">
            <a:avLst/>
          </a:prstGeom>
          <a:noFill/>
        </p:spPr>
        <p:txBody>
          <a:bodyPr wrap="square" rtlCol="0">
            <a:spAutoFit/>
          </a:bodyPr>
          <a:lstStyle/>
          <a:p>
            <a:pPr algn="ctr"/>
            <a:r>
              <a:rPr lang="en-US" dirty="0"/>
              <a:t>13</a:t>
            </a:r>
          </a:p>
        </p:txBody>
      </p:sp>
      <p:sp>
        <p:nvSpPr>
          <p:cNvPr id="31" name="TextBox 30">
            <a:extLst>
              <a:ext uri="{FF2B5EF4-FFF2-40B4-BE49-F238E27FC236}">
                <a16:creationId xmlns:a16="http://schemas.microsoft.com/office/drawing/2014/main" id="{4420E3E1-D4F7-48F6-8845-0977B846219F}"/>
              </a:ext>
            </a:extLst>
          </p:cNvPr>
          <p:cNvSpPr txBox="1"/>
          <p:nvPr/>
        </p:nvSpPr>
        <p:spPr>
          <a:xfrm flipH="1">
            <a:off x="3202864" y="7386746"/>
            <a:ext cx="7434701" cy="400110"/>
          </a:xfrm>
          <a:prstGeom prst="rect">
            <a:avLst/>
          </a:prstGeom>
          <a:noFill/>
        </p:spPr>
        <p:txBody>
          <a:bodyPr wrap="square" rtlCol="0">
            <a:spAutoFit/>
          </a:bodyPr>
          <a:lstStyle/>
          <a:p>
            <a:r>
              <a:rPr lang="en-US" dirty="0"/>
              <a:t>QFV: Query Feature Vector	SCN: Similarity Comparison Network</a:t>
            </a:r>
          </a:p>
        </p:txBody>
      </p:sp>
    </p:spTree>
    <p:extLst>
      <p:ext uri="{BB962C8B-B14F-4D97-AF65-F5344CB8AC3E}">
        <p14:creationId xmlns:p14="http://schemas.microsoft.com/office/powerpoint/2010/main" val="406021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000"/>
                            </p:stCondLst>
                            <p:childTnLst>
                              <p:par>
                                <p:cTn id="19" presetID="10" presetClass="entr" presetSubtype="0" fill="hold" grpId="0" nodeType="afterEffect">
                                  <p:stCondLst>
                                    <p:cond delay="10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2500"/>
                            </p:stCondLst>
                            <p:childTnLst>
                              <p:par>
                                <p:cTn id="23" presetID="36" presetClass="path" presetSubtype="0" accel="50000" decel="50000" fill="hold" grpId="1" nodeType="afterEffect">
                                  <p:stCondLst>
                                    <p:cond delay="0"/>
                                  </p:stCondLst>
                                  <p:childTnLst>
                                    <p:animMotion origin="layout" path="M -4.41176E-7 1.76471E-6 L -4.41176E-7 0.0864 C -4.41176E-7 0.1252 -0.09203 0.17361 -0.16624 0.17361 L -0.33238 0.17361 " pathEditMode="relative" rAng="0" ptsTypes="AAAA">
                                      <p:cBhvr>
                                        <p:cTn id="24" dur="2000" fill="hold"/>
                                        <p:tgtEl>
                                          <p:spTgt spid="24"/>
                                        </p:tgtEl>
                                        <p:attrNameLst>
                                          <p:attrName>ppt_x</p:attrName>
                                          <p:attrName>ppt_y</p:attrName>
                                        </p:attrNameLst>
                                      </p:cBhvr>
                                      <p:rCtr x="-16625" y="868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par>
                          <p:cTn id="61" fill="hold">
                            <p:stCondLst>
                              <p:cond delay="500"/>
                            </p:stCondLst>
                            <p:childTnLst>
                              <p:par>
                                <p:cTn id="62" presetID="36" presetClass="path" presetSubtype="0" accel="50000" decel="50000" fill="hold" grpId="1" nodeType="afterEffect">
                                  <p:stCondLst>
                                    <p:cond delay="0"/>
                                  </p:stCondLst>
                                  <p:childTnLst>
                                    <p:animMotion origin="layout" path="M 3.05147E-6 -2.22222E-6 L 3.05147E-6 0.06005 C 3.05147E-6 0.08701 -0.04056 0.1203 -0.07319 0.1203 L -0.14626 0.1203 " pathEditMode="relative" rAng="0" ptsTypes="AAAA">
                                      <p:cBhvr>
                                        <p:cTn id="63" dur="2000" fill="hold"/>
                                        <p:tgtEl>
                                          <p:spTgt spid="37"/>
                                        </p:tgtEl>
                                        <p:attrNameLst>
                                          <p:attrName>ppt_x</p:attrName>
                                          <p:attrName>ppt_y</p:attrName>
                                        </p:attrNameLst>
                                      </p:cBhvr>
                                      <p:rCtr x="-7318" y="6005"/>
                                    </p:animMotion>
                                  </p:childTnLst>
                                </p:cTn>
                              </p:par>
                            </p:childTnLst>
                          </p:cTn>
                        </p:par>
                        <p:par>
                          <p:cTn id="64" fill="hold">
                            <p:stCondLst>
                              <p:cond delay="2500"/>
                            </p:stCondLst>
                            <p:childTnLst>
                              <p:par>
                                <p:cTn id="65" presetID="10" presetClass="exit" presetSubtype="0" fill="hold" nodeType="after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p:bldP spid="21" grpId="1"/>
      <p:bldP spid="22" grpId="0" animBg="1"/>
      <p:bldP spid="22" grpId="1" animBg="1"/>
      <p:bldP spid="23" grpId="0" animBg="1"/>
      <p:bldP spid="23" grpId="1" animBg="1"/>
      <p:bldP spid="24" grpId="0" animBg="1"/>
      <p:bldP spid="24" grpId="1" animBg="1"/>
      <p:bldP spid="24" grpId="2" animBg="1"/>
      <p:bldP spid="25" grpId="0"/>
      <p:bldP spid="26" grpId="0" animBg="1"/>
      <p:bldP spid="28" grpId="0" animBg="1"/>
      <p:bldP spid="29" grpId="0"/>
      <p:bldP spid="37" grpId="0" animBg="1"/>
      <p:bldP spid="37" grpId="1" animBg="1"/>
      <p:bldP spid="37" grpId="2"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5">
            <a:extLst>
              <a:ext uri="{FF2B5EF4-FFF2-40B4-BE49-F238E27FC236}">
                <a16:creationId xmlns:a16="http://schemas.microsoft.com/office/drawing/2014/main" id="{0E6741BA-F60C-4D97-9789-C7A5D3914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921" y="3134510"/>
            <a:ext cx="234791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280626-12FD-454B-9337-753285301F4E}"/>
              </a:ext>
            </a:extLst>
          </p:cNvPr>
          <p:cNvSpPr txBox="1"/>
          <p:nvPr/>
        </p:nvSpPr>
        <p:spPr>
          <a:xfrm>
            <a:off x="3356192" y="7372290"/>
            <a:ext cx="6858495" cy="400110"/>
          </a:xfrm>
          <a:prstGeom prst="rect">
            <a:avLst/>
          </a:prstGeom>
          <a:noFill/>
        </p:spPr>
        <p:txBody>
          <a:bodyPr wrap="square" rtlCol="0">
            <a:spAutoFit/>
          </a:bodyPr>
          <a:lstStyle/>
          <a:p>
            <a:r>
              <a:rPr lang="en-US"/>
              <a:t>QFV: Query Feature Vector       QCN: Query Comparison Network</a:t>
            </a:r>
          </a:p>
        </p:txBody>
      </p:sp>
      <p:sp>
        <p:nvSpPr>
          <p:cNvPr id="10" name="Text Placeholder 1">
            <a:extLst>
              <a:ext uri="{FF2B5EF4-FFF2-40B4-BE49-F238E27FC236}">
                <a16:creationId xmlns:a16="http://schemas.microsoft.com/office/drawing/2014/main" id="{05FB8528-8258-414D-9577-FCDE215A4E87}"/>
              </a:ext>
            </a:extLst>
          </p:cNvPr>
          <p:cNvSpPr txBox="1">
            <a:spLocks/>
          </p:cNvSpPr>
          <p:nvPr/>
        </p:nvSpPr>
        <p:spPr>
          <a:xfrm>
            <a:off x="409183" y="161980"/>
            <a:ext cx="12631240" cy="726801"/>
          </a:xfrm>
          <a:prstGeom prst="rect">
            <a:avLst/>
          </a:prstGeom>
        </p:spPr>
        <p:txBody>
          <a:bodyPr vert="horz"/>
          <a:lstStyle>
            <a:lvl1pPr marL="0" indent="0" algn="l" defTabSz="509326" rtl="0" eaLnBrk="1" latinLnBrk="0" hangingPunct="1">
              <a:spcBef>
                <a:spcPts val="0"/>
              </a:spcBef>
              <a:buFont typeface="Arial"/>
              <a:buNone/>
              <a:defRPr sz="4400" b="1" i="0" kern="1200" baseline="0">
                <a:solidFill>
                  <a:srgbClr val="13294B"/>
                </a:solidFill>
                <a:latin typeface="Arial Narrow" panose="020B0606020202030204" pitchFamily="34" charset="0"/>
                <a:ea typeface="+mn-ea"/>
                <a:cs typeface="Arial Narrow" panose="020B0606020202030204" pitchFamily="34" charset="0"/>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a:lstStyle>
          <a:p>
            <a:endParaRPr lang="en-US"/>
          </a:p>
        </p:txBody>
      </p:sp>
      <p:sp>
        <p:nvSpPr>
          <p:cNvPr id="63" name="Text Placeholder 62">
            <a:extLst>
              <a:ext uri="{FF2B5EF4-FFF2-40B4-BE49-F238E27FC236}">
                <a16:creationId xmlns:a16="http://schemas.microsoft.com/office/drawing/2014/main" id="{D54B1DAA-8C7D-4FD8-801E-4506179EB05E}"/>
              </a:ext>
            </a:extLst>
          </p:cNvPr>
          <p:cNvSpPr>
            <a:spLocks noGrp="1"/>
          </p:cNvSpPr>
          <p:nvPr>
            <p:ph type="body" sz="quarter" idx="10"/>
          </p:nvPr>
        </p:nvSpPr>
        <p:spPr/>
        <p:txBody>
          <a:bodyPr vert="horz" anchor="t"/>
          <a:lstStyle/>
          <a:p>
            <a:r>
              <a:rPr lang="en-US" err="1">
                <a:latin typeface="Arial Narrow"/>
              </a:rPr>
              <a:t>DeepStore</a:t>
            </a:r>
            <a:r>
              <a:rPr lang="en-US">
                <a:latin typeface="Arial Narrow"/>
              </a:rPr>
              <a:t> Query Cache Workflow</a:t>
            </a:r>
            <a:endParaRPr lang="en-US" dirty="0"/>
          </a:p>
        </p:txBody>
      </p:sp>
      <p:grpSp>
        <p:nvGrpSpPr>
          <p:cNvPr id="24" name="Group 23">
            <a:extLst>
              <a:ext uri="{FF2B5EF4-FFF2-40B4-BE49-F238E27FC236}">
                <a16:creationId xmlns:a16="http://schemas.microsoft.com/office/drawing/2014/main" id="{ED5CB4AE-93CE-4503-8632-DA061C8854D9}"/>
              </a:ext>
            </a:extLst>
          </p:cNvPr>
          <p:cNvGrpSpPr/>
          <p:nvPr/>
        </p:nvGrpSpPr>
        <p:grpSpPr>
          <a:xfrm>
            <a:off x="7584627" y="3441269"/>
            <a:ext cx="4307268" cy="400112"/>
            <a:chOff x="7356412" y="3244792"/>
            <a:chExt cx="4307268" cy="400112"/>
          </a:xfrm>
          <a:effectLst/>
        </p:grpSpPr>
        <p:sp>
          <p:nvSpPr>
            <p:cNvPr id="74" name="Rectangle 73">
              <a:extLst>
                <a:ext uri="{FF2B5EF4-FFF2-40B4-BE49-F238E27FC236}">
                  <a16:creationId xmlns:a16="http://schemas.microsoft.com/office/drawing/2014/main" id="{6851DF97-541C-4664-9AE3-89C95F05EE35}"/>
                </a:ext>
              </a:extLst>
            </p:cNvPr>
            <p:cNvSpPr/>
            <p:nvPr/>
          </p:nvSpPr>
          <p:spPr>
            <a:xfrm>
              <a:off x="7356412" y="3244792"/>
              <a:ext cx="748270"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1</a:t>
              </a:r>
            </a:p>
          </p:txBody>
        </p:sp>
        <p:sp>
          <p:nvSpPr>
            <p:cNvPr id="75" name="Rectangle 74">
              <a:extLst>
                <a:ext uri="{FF2B5EF4-FFF2-40B4-BE49-F238E27FC236}">
                  <a16:creationId xmlns:a16="http://schemas.microsoft.com/office/drawing/2014/main" id="{9F15594B-CF5F-4A09-9D54-BC626E7EAE5A}"/>
                </a:ext>
              </a:extLst>
            </p:cNvPr>
            <p:cNvSpPr/>
            <p:nvPr/>
          </p:nvSpPr>
          <p:spPr>
            <a:xfrm>
              <a:off x="8109762" y="3244792"/>
              <a:ext cx="1382697"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QC_QFV</a:t>
              </a:r>
            </a:p>
          </p:txBody>
        </p:sp>
        <p:sp>
          <p:nvSpPr>
            <p:cNvPr id="76" name="Rectangle 75">
              <a:extLst>
                <a:ext uri="{FF2B5EF4-FFF2-40B4-BE49-F238E27FC236}">
                  <a16:creationId xmlns:a16="http://schemas.microsoft.com/office/drawing/2014/main" id="{FBB77FD7-F4B8-4BFB-A552-083722164D4F}"/>
                </a:ext>
              </a:extLst>
            </p:cNvPr>
            <p:cNvSpPr/>
            <p:nvPr/>
          </p:nvSpPr>
          <p:spPr>
            <a:xfrm>
              <a:off x="9492459" y="3244794"/>
              <a:ext cx="2171221"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Top1, Top2…</a:t>
              </a:r>
            </a:p>
          </p:txBody>
        </p:sp>
      </p:grpSp>
      <p:grpSp>
        <p:nvGrpSpPr>
          <p:cNvPr id="28" name="Group 27">
            <a:extLst>
              <a:ext uri="{FF2B5EF4-FFF2-40B4-BE49-F238E27FC236}">
                <a16:creationId xmlns:a16="http://schemas.microsoft.com/office/drawing/2014/main" id="{1C2E9DA4-8090-4A26-8110-39A1CDF66D52}"/>
              </a:ext>
            </a:extLst>
          </p:cNvPr>
          <p:cNvGrpSpPr/>
          <p:nvPr/>
        </p:nvGrpSpPr>
        <p:grpSpPr>
          <a:xfrm>
            <a:off x="7584627" y="3838267"/>
            <a:ext cx="4307268" cy="400112"/>
            <a:chOff x="7356412" y="3855150"/>
            <a:chExt cx="4307268" cy="400112"/>
          </a:xfrm>
          <a:effectLst/>
        </p:grpSpPr>
        <p:sp>
          <p:nvSpPr>
            <p:cNvPr id="70" name="Rectangle 69">
              <a:extLst>
                <a:ext uri="{FF2B5EF4-FFF2-40B4-BE49-F238E27FC236}">
                  <a16:creationId xmlns:a16="http://schemas.microsoft.com/office/drawing/2014/main" id="{E75CE58F-6522-474E-A697-EEA2309F6826}"/>
                </a:ext>
              </a:extLst>
            </p:cNvPr>
            <p:cNvSpPr/>
            <p:nvPr/>
          </p:nvSpPr>
          <p:spPr>
            <a:xfrm>
              <a:off x="7356412" y="3855150"/>
              <a:ext cx="748270"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1</a:t>
              </a:r>
            </a:p>
          </p:txBody>
        </p:sp>
        <p:sp>
          <p:nvSpPr>
            <p:cNvPr id="71" name="Rectangle 70">
              <a:extLst>
                <a:ext uri="{FF2B5EF4-FFF2-40B4-BE49-F238E27FC236}">
                  <a16:creationId xmlns:a16="http://schemas.microsoft.com/office/drawing/2014/main" id="{B2F0C745-AC1E-4124-99F6-50A1F0AA7FC2}"/>
                </a:ext>
              </a:extLst>
            </p:cNvPr>
            <p:cNvSpPr/>
            <p:nvPr/>
          </p:nvSpPr>
          <p:spPr>
            <a:xfrm>
              <a:off x="8109762" y="3855150"/>
              <a:ext cx="1382697"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QB_QFV</a:t>
              </a:r>
            </a:p>
          </p:txBody>
        </p:sp>
        <p:sp>
          <p:nvSpPr>
            <p:cNvPr id="72" name="Rectangle 71">
              <a:extLst>
                <a:ext uri="{FF2B5EF4-FFF2-40B4-BE49-F238E27FC236}">
                  <a16:creationId xmlns:a16="http://schemas.microsoft.com/office/drawing/2014/main" id="{E884BDDB-4B49-4CFA-A644-12352AD247AA}"/>
                </a:ext>
              </a:extLst>
            </p:cNvPr>
            <p:cNvSpPr/>
            <p:nvPr/>
          </p:nvSpPr>
          <p:spPr>
            <a:xfrm>
              <a:off x="9492459" y="3855152"/>
              <a:ext cx="2171221"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Top1, Top2…</a:t>
              </a:r>
            </a:p>
          </p:txBody>
        </p:sp>
      </p:grpSp>
      <p:grpSp>
        <p:nvGrpSpPr>
          <p:cNvPr id="29" name="Group 28">
            <a:extLst>
              <a:ext uri="{FF2B5EF4-FFF2-40B4-BE49-F238E27FC236}">
                <a16:creationId xmlns:a16="http://schemas.microsoft.com/office/drawing/2014/main" id="{CB773208-26A2-4D16-844B-4F18E66514A5}"/>
              </a:ext>
            </a:extLst>
          </p:cNvPr>
          <p:cNvGrpSpPr/>
          <p:nvPr/>
        </p:nvGrpSpPr>
        <p:grpSpPr>
          <a:xfrm>
            <a:off x="7584627" y="4235935"/>
            <a:ext cx="4307268" cy="400112"/>
            <a:chOff x="7356412" y="4481418"/>
            <a:chExt cx="4307268" cy="400112"/>
          </a:xfrm>
          <a:effectLst/>
        </p:grpSpPr>
        <p:sp>
          <p:nvSpPr>
            <p:cNvPr id="60" name="Rectangle 59">
              <a:extLst>
                <a:ext uri="{FF2B5EF4-FFF2-40B4-BE49-F238E27FC236}">
                  <a16:creationId xmlns:a16="http://schemas.microsoft.com/office/drawing/2014/main" id="{FB148D8F-FF40-4B1D-8497-2C39B9BEB426}"/>
                </a:ext>
              </a:extLst>
            </p:cNvPr>
            <p:cNvSpPr/>
            <p:nvPr/>
          </p:nvSpPr>
          <p:spPr>
            <a:xfrm>
              <a:off x="7356412" y="4481418"/>
              <a:ext cx="748270"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sp>
          <p:nvSpPr>
            <p:cNvPr id="61" name="Rectangle 60">
              <a:extLst>
                <a:ext uri="{FF2B5EF4-FFF2-40B4-BE49-F238E27FC236}">
                  <a16:creationId xmlns:a16="http://schemas.microsoft.com/office/drawing/2014/main" id="{09265CA0-6618-4730-A9A3-A144C4954FD4}"/>
                </a:ext>
              </a:extLst>
            </p:cNvPr>
            <p:cNvSpPr/>
            <p:nvPr/>
          </p:nvSpPr>
          <p:spPr>
            <a:xfrm>
              <a:off x="8109762" y="4481418"/>
              <a:ext cx="1382697"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sp>
          <p:nvSpPr>
            <p:cNvPr id="62" name="Rectangle 61">
              <a:extLst>
                <a:ext uri="{FF2B5EF4-FFF2-40B4-BE49-F238E27FC236}">
                  <a16:creationId xmlns:a16="http://schemas.microsoft.com/office/drawing/2014/main" id="{B413A158-E37B-49BC-91DE-8E62A3D766C3}"/>
                </a:ext>
              </a:extLst>
            </p:cNvPr>
            <p:cNvSpPr/>
            <p:nvPr/>
          </p:nvSpPr>
          <p:spPr>
            <a:xfrm>
              <a:off x="9492459" y="4481420"/>
              <a:ext cx="2171221"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grpSp>
      <p:grpSp>
        <p:nvGrpSpPr>
          <p:cNvPr id="34" name="Group 33">
            <a:extLst>
              <a:ext uri="{FF2B5EF4-FFF2-40B4-BE49-F238E27FC236}">
                <a16:creationId xmlns:a16="http://schemas.microsoft.com/office/drawing/2014/main" id="{65E25C3D-70A0-44EA-BB4E-907E93727B5A}"/>
              </a:ext>
            </a:extLst>
          </p:cNvPr>
          <p:cNvGrpSpPr/>
          <p:nvPr/>
        </p:nvGrpSpPr>
        <p:grpSpPr>
          <a:xfrm>
            <a:off x="7584627" y="4633597"/>
            <a:ext cx="4307268" cy="400112"/>
            <a:chOff x="7356412" y="5107680"/>
            <a:chExt cx="4307268" cy="400112"/>
          </a:xfrm>
          <a:effectLst/>
        </p:grpSpPr>
        <p:sp>
          <p:nvSpPr>
            <p:cNvPr id="66" name="Rectangle 65">
              <a:extLst>
                <a:ext uri="{FF2B5EF4-FFF2-40B4-BE49-F238E27FC236}">
                  <a16:creationId xmlns:a16="http://schemas.microsoft.com/office/drawing/2014/main" id="{3BFCDFF5-D65A-44D5-BE81-608299A37880}"/>
                </a:ext>
              </a:extLst>
            </p:cNvPr>
            <p:cNvSpPr/>
            <p:nvPr/>
          </p:nvSpPr>
          <p:spPr>
            <a:xfrm>
              <a:off x="7356412" y="5107680"/>
              <a:ext cx="748270"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sp>
          <p:nvSpPr>
            <p:cNvPr id="67" name="Rectangle 66">
              <a:extLst>
                <a:ext uri="{FF2B5EF4-FFF2-40B4-BE49-F238E27FC236}">
                  <a16:creationId xmlns:a16="http://schemas.microsoft.com/office/drawing/2014/main" id="{4B566586-FEB1-4AB4-BEFF-616591861C41}"/>
                </a:ext>
              </a:extLst>
            </p:cNvPr>
            <p:cNvSpPr/>
            <p:nvPr/>
          </p:nvSpPr>
          <p:spPr>
            <a:xfrm>
              <a:off x="8109762" y="5107681"/>
              <a:ext cx="1382697"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sp>
          <p:nvSpPr>
            <p:cNvPr id="68" name="Rectangle 67">
              <a:extLst>
                <a:ext uri="{FF2B5EF4-FFF2-40B4-BE49-F238E27FC236}">
                  <a16:creationId xmlns:a16="http://schemas.microsoft.com/office/drawing/2014/main" id="{D79BA052-5259-4A08-923D-11FBA61C1A28}"/>
                </a:ext>
              </a:extLst>
            </p:cNvPr>
            <p:cNvSpPr/>
            <p:nvPr/>
          </p:nvSpPr>
          <p:spPr>
            <a:xfrm>
              <a:off x="9492459" y="5107682"/>
              <a:ext cx="2171221" cy="4001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a:t>
              </a:r>
            </a:p>
          </p:txBody>
        </p:sp>
      </p:grpSp>
      <p:grpSp>
        <p:nvGrpSpPr>
          <p:cNvPr id="23" name="Group 22">
            <a:extLst>
              <a:ext uri="{FF2B5EF4-FFF2-40B4-BE49-F238E27FC236}">
                <a16:creationId xmlns:a16="http://schemas.microsoft.com/office/drawing/2014/main" id="{76CAB36B-E218-40BC-83F7-181AECBF331C}"/>
              </a:ext>
            </a:extLst>
          </p:cNvPr>
          <p:cNvGrpSpPr/>
          <p:nvPr/>
        </p:nvGrpSpPr>
        <p:grpSpPr>
          <a:xfrm>
            <a:off x="7584627" y="3039180"/>
            <a:ext cx="4307268" cy="400112"/>
            <a:chOff x="7356412" y="2639503"/>
            <a:chExt cx="4307268" cy="400112"/>
          </a:xfrm>
          <a:effectLst/>
        </p:grpSpPr>
        <p:sp>
          <p:nvSpPr>
            <p:cNvPr id="50" name="Rectangle 49">
              <a:extLst>
                <a:ext uri="{FF2B5EF4-FFF2-40B4-BE49-F238E27FC236}">
                  <a16:creationId xmlns:a16="http://schemas.microsoft.com/office/drawing/2014/main" id="{887FEA01-1F04-4F5A-9C33-67881CF2FE7D}"/>
                </a:ext>
              </a:extLst>
            </p:cNvPr>
            <p:cNvSpPr/>
            <p:nvPr/>
          </p:nvSpPr>
          <p:spPr>
            <a:xfrm>
              <a:off x="7356412" y="2639503"/>
              <a:ext cx="748270" cy="40011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ysClr val="windowText" lastClr="000000"/>
                  </a:solidFill>
                </a:rPr>
                <a:t>Valid</a:t>
              </a:r>
            </a:p>
          </p:txBody>
        </p:sp>
        <p:sp>
          <p:nvSpPr>
            <p:cNvPr id="51" name="Rectangle 50">
              <a:extLst>
                <a:ext uri="{FF2B5EF4-FFF2-40B4-BE49-F238E27FC236}">
                  <a16:creationId xmlns:a16="http://schemas.microsoft.com/office/drawing/2014/main" id="{1C82A7B0-2988-45C0-9528-DA4E63817532}"/>
                </a:ext>
              </a:extLst>
            </p:cNvPr>
            <p:cNvSpPr/>
            <p:nvPr/>
          </p:nvSpPr>
          <p:spPr>
            <a:xfrm>
              <a:off x="8109762" y="2639503"/>
              <a:ext cx="1382697" cy="40011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ysClr val="windowText" lastClr="000000"/>
                  </a:solidFill>
                </a:rPr>
                <a:t>QFV(Tag)</a:t>
              </a:r>
            </a:p>
          </p:txBody>
        </p:sp>
        <p:sp>
          <p:nvSpPr>
            <p:cNvPr id="52" name="Rectangle 51">
              <a:extLst>
                <a:ext uri="{FF2B5EF4-FFF2-40B4-BE49-F238E27FC236}">
                  <a16:creationId xmlns:a16="http://schemas.microsoft.com/office/drawing/2014/main" id="{4B4EF907-AF29-416F-8C4E-8B25FBD57ACA}"/>
                </a:ext>
              </a:extLst>
            </p:cNvPr>
            <p:cNvSpPr/>
            <p:nvPr/>
          </p:nvSpPr>
          <p:spPr>
            <a:xfrm>
              <a:off x="9492459" y="2639505"/>
              <a:ext cx="2171221" cy="40011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err="1">
                  <a:solidFill>
                    <a:sysClr val="windowText" lastClr="000000"/>
                  </a:solidFill>
                </a:rPr>
                <a:t>TopKFV</a:t>
              </a:r>
              <a:endParaRPr lang="en-US" b="1">
                <a:solidFill>
                  <a:sysClr val="windowText" lastClr="000000"/>
                </a:solidFill>
              </a:endParaRPr>
            </a:p>
          </p:txBody>
        </p:sp>
      </p:grpSp>
      <p:sp>
        <p:nvSpPr>
          <p:cNvPr id="82" name="Rectangle 81">
            <a:extLst>
              <a:ext uri="{FF2B5EF4-FFF2-40B4-BE49-F238E27FC236}">
                <a16:creationId xmlns:a16="http://schemas.microsoft.com/office/drawing/2014/main" id="{7B5E0492-1878-420A-BE0C-9E988E1CA4F4}"/>
              </a:ext>
            </a:extLst>
          </p:cNvPr>
          <p:cNvSpPr/>
          <p:nvPr/>
        </p:nvSpPr>
        <p:spPr>
          <a:xfrm>
            <a:off x="893473" y="4125674"/>
            <a:ext cx="1665841" cy="584775"/>
          </a:xfrm>
          <a:prstGeom prst="rect">
            <a:avLst/>
          </a:prstGeom>
        </p:spPr>
        <p:txBody>
          <a:bodyPr wrap="none">
            <a:spAutoFit/>
          </a:bodyPr>
          <a:lstStyle/>
          <a:p>
            <a:r>
              <a:rPr lang="en-US" sz="3200" b="1" dirty="0">
                <a:solidFill>
                  <a:srgbClr val="D04371"/>
                </a:solidFill>
                <a:latin typeface="Courier New" panose="02070309020205020404" pitchFamily="49" charset="0"/>
                <a:cs typeface="Courier New" panose="02070309020205020404" pitchFamily="49" charset="0"/>
              </a:rPr>
              <a:t>Q2_QFV</a:t>
            </a:r>
            <a:endParaRPr lang="en-US" sz="3200" dirty="0"/>
          </a:p>
        </p:txBody>
      </p:sp>
      <p:sp>
        <p:nvSpPr>
          <p:cNvPr id="83" name="Rectangle: Rounded Corners 82">
            <a:extLst>
              <a:ext uri="{FF2B5EF4-FFF2-40B4-BE49-F238E27FC236}">
                <a16:creationId xmlns:a16="http://schemas.microsoft.com/office/drawing/2014/main" id="{43F58176-8364-4C4D-ABFB-E70245C8825C}"/>
              </a:ext>
            </a:extLst>
          </p:cNvPr>
          <p:cNvSpPr/>
          <p:nvPr/>
        </p:nvSpPr>
        <p:spPr>
          <a:xfrm>
            <a:off x="8711339" y="2621325"/>
            <a:ext cx="2094945" cy="358623"/>
          </a:xfrm>
          <a:prstGeom prst="roundRect">
            <a:avLst>
              <a:gd name="adj" fmla="val 7348"/>
            </a:avLst>
          </a:prstGeom>
          <a:solidFill>
            <a:schemeClr val="bg1"/>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Query Cache</a:t>
            </a:r>
          </a:p>
        </p:txBody>
      </p:sp>
      <p:sp>
        <p:nvSpPr>
          <p:cNvPr id="3" name="Rectangle: Rounded Corners 2">
            <a:extLst>
              <a:ext uri="{FF2B5EF4-FFF2-40B4-BE49-F238E27FC236}">
                <a16:creationId xmlns:a16="http://schemas.microsoft.com/office/drawing/2014/main" id="{E0859663-12DD-4222-BD6A-C61019CC8435}"/>
              </a:ext>
            </a:extLst>
          </p:cNvPr>
          <p:cNvSpPr/>
          <p:nvPr/>
        </p:nvSpPr>
        <p:spPr>
          <a:xfrm>
            <a:off x="2929735" y="3272433"/>
            <a:ext cx="1897698" cy="1502154"/>
          </a:xfrm>
          <a:prstGeom prst="roundRect">
            <a:avLst>
              <a:gd name="adj" fmla="val 10746"/>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r"/>
            <a:r>
              <a:rPr lang="en-US" b="1" dirty="0">
                <a:solidFill>
                  <a:srgbClr val="FF0000"/>
                </a:solidFill>
              </a:rPr>
              <a:t>QCN</a:t>
            </a:r>
          </a:p>
        </p:txBody>
      </p:sp>
      <p:sp>
        <p:nvSpPr>
          <p:cNvPr id="37" name="Arrow: Left 36">
            <a:extLst>
              <a:ext uri="{FF2B5EF4-FFF2-40B4-BE49-F238E27FC236}">
                <a16:creationId xmlns:a16="http://schemas.microsoft.com/office/drawing/2014/main" id="{476A1066-FCAE-4E63-9D32-1F08349205F6}"/>
              </a:ext>
            </a:extLst>
          </p:cNvPr>
          <p:cNvSpPr/>
          <p:nvPr/>
        </p:nvSpPr>
        <p:spPr>
          <a:xfrm rot="10800000">
            <a:off x="2504525" y="3493397"/>
            <a:ext cx="421137" cy="312144"/>
          </a:xfrm>
          <a:prstGeom prst="leftArrow">
            <a:avLst>
              <a:gd name="adj1" fmla="val 50000"/>
              <a:gd name="adj2" fmla="val 71157"/>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Arrow: Left 37">
            <a:extLst>
              <a:ext uri="{FF2B5EF4-FFF2-40B4-BE49-F238E27FC236}">
                <a16:creationId xmlns:a16="http://schemas.microsoft.com/office/drawing/2014/main" id="{5E055BC8-4B51-4869-BEA8-9203299A2160}"/>
              </a:ext>
            </a:extLst>
          </p:cNvPr>
          <p:cNvSpPr/>
          <p:nvPr/>
        </p:nvSpPr>
        <p:spPr>
          <a:xfrm rot="10800000">
            <a:off x="2503518" y="4326654"/>
            <a:ext cx="421137" cy="312144"/>
          </a:xfrm>
          <a:prstGeom prst="leftArrow">
            <a:avLst>
              <a:gd name="adj1" fmla="val 50000"/>
              <a:gd name="adj2" fmla="val 71157"/>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EDBE7527-26DF-4080-AA09-3B95D40C5291}"/>
              </a:ext>
            </a:extLst>
          </p:cNvPr>
          <p:cNvGrpSpPr/>
          <p:nvPr/>
        </p:nvGrpSpPr>
        <p:grpSpPr>
          <a:xfrm>
            <a:off x="892734" y="3296812"/>
            <a:ext cx="5527748" cy="905092"/>
            <a:chOff x="488515" y="2883231"/>
            <a:chExt cx="5527748" cy="905092"/>
          </a:xfrm>
        </p:grpSpPr>
        <p:sp>
          <p:nvSpPr>
            <p:cNvPr id="81" name="Rectangle 80">
              <a:extLst>
                <a:ext uri="{FF2B5EF4-FFF2-40B4-BE49-F238E27FC236}">
                  <a16:creationId xmlns:a16="http://schemas.microsoft.com/office/drawing/2014/main" id="{980F228C-6460-4BF7-81FE-C7F768A5AC8D}"/>
                </a:ext>
              </a:extLst>
            </p:cNvPr>
            <p:cNvSpPr/>
            <p:nvPr/>
          </p:nvSpPr>
          <p:spPr>
            <a:xfrm>
              <a:off x="488515" y="2883231"/>
              <a:ext cx="1665841" cy="584775"/>
            </a:xfrm>
            <a:prstGeom prst="rect">
              <a:avLst/>
            </a:prstGeom>
          </p:spPr>
          <p:txBody>
            <a:bodyPr wrap="none">
              <a:spAutoFit/>
            </a:bodyPr>
            <a:lstStyle/>
            <a:p>
              <a:r>
                <a:rPr lang="en-US" sz="3200" b="1">
                  <a:solidFill>
                    <a:srgbClr val="D04371"/>
                  </a:solidFill>
                  <a:latin typeface="Courier New" panose="02070309020205020404" pitchFamily="49" charset="0"/>
                  <a:cs typeface="Courier New" panose="02070309020205020404" pitchFamily="49" charset="0"/>
                </a:rPr>
                <a:t>QA_QFV</a:t>
              </a:r>
              <a:endParaRPr lang="en-US" sz="3200"/>
            </a:p>
          </p:txBody>
        </p:sp>
        <p:sp>
          <p:nvSpPr>
            <p:cNvPr id="39" name="Rectangle: Rounded Corners 38">
              <a:extLst>
                <a:ext uri="{FF2B5EF4-FFF2-40B4-BE49-F238E27FC236}">
                  <a16:creationId xmlns:a16="http://schemas.microsoft.com/office/drawing/2014/main" id="{3530B063-DF4A-40D1-9719-0E52E20382B9}"/>
                </a:ext>
              </a:extLst>
            </p:cNvPr>
            <p:cNvSpPr/>
            <p:nvPr/>
          </p:nvSpPr>
          <p:spPr>
            <a:xfrm>
              <a:off x="4712225" y="3457698"/>
              <a:ext cx="1304038" cy="330625"/>
            </a:xfrm>
            <a:prstGeom prst="roundRect">
              <a:avLst>
                <a:gd name="adj" fmla="val 10746"/>
              </a:avLst>
            </a:prstGeom>
            <a:solidFill>
              <a:srgbClr val="C5E0B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Score</a:t>
              </a:r>
              <a:r>
                <a:rPr lang="en-US" baseline="-25000" err="1">
                  <a:solidFill>
                    <a:schemeClr val="tx1"/>
                  </a:solidFill>
                </a:rPr>
                <a:t>QA</a:t>
              </a:r>
              <a:r>
                <a:rPr lang="en-US">
                  <a:solidFill>
                    <a:schemeClr val="tx1"/>
                  </a:solidFill>
                </a:rPr>
                <a:t> </a:t>
              </a:r>
            </a:p>
          </p:txBody>
        </p:sp>
      </p:grpSp>
      <p:sp>
        <p:nvSpPr>
          <p:cNvPr id="40" name="Arrow: Left 39">
            <a:extLst>
              <a:ext uri="{FF2B5EF4-FFF2-40B4-BE49-F238E27FC236}">
                <a16:creationId xmlns:a16="http://schemas.microsoft.com/office/drawing/2014/main" id="{51291B43-E2C8-4C28-8082-E167DD287FB7}"/>
              </a:ext>
            </a:extLst>
          </p:cNvPr>
          <p:cNvSpPr/>
          <p:nvPr/>
        </p:nvSpPr>
        <p:spPr>
          <a:xfrm rot="10800000">
            <a:off x="4827433" y="3984675"/>
            <a:ext cx="254234" cy="113439"/>
          </a:xfrm>
          <a:prstGeom prst="leftArrow">
            <a:avLst>
              <a:gd name="adj1" fmla="val 50000"/>
              <a:gd name="adj2" fmla="val 71157"/>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720D065C-8395-4AEA-98E4-B61ECC5C2721}"/>
              </a:ext>
            </a:extLst>
          </p:cNvPr>
          <p:cNvSpPr/>
          <p:nvPr/>
        </p:nvSpPr>
        <p:spPr>
          <a:xfrm>
            <a:off x="893473" y="3304430"/>
            <a:ext cx="1665841" cy="584775"/>
          </a:xfrm>
          <a:prstGeom prst="rect">
            <a:avLst/>
          </a:prstGeom>
        </p:spPr>
        <p:txBody>
          <a:bodyPr wrap="none">
            <a:spAutoFit/>
          </a:bodyPr>
          <a:lstStyle/>
          <a:p>
            <a:r>
              <a:rPr lang="en-US" sz="3200" b="1">
                <a:solidFill>
                  <a:srgbClr val="D04371"/>
                </a:solidFill>
                <a:latin typeface="Courier New" panose="02070309020205020404" pitchFamily="49" charset="0"/>
                <a:cs typeface="Courier New" panose="02070309020205020404" pitchFamily="49" charset="0"/>
              </a:rPr>
              <a:t>QB_QFV</a:t>
            </a:r>
            <a:endParaRPr lang="en-US" sz="3200"/>
          </a:p>
        </p:txBody>
      </p:sp>
      <p:sp>
        <p:nvSpPr>
          <p:cNvPr id="43" name="Rectangle 42">
            <a:extLst>
              <a:ext uri="{FF2B5EF4-FFF2-40B4-BE49-F238E27FC236}">
                <a16:creationId xmlns:a16="http://schemas.microsoft.com/office/drawing/2014/main" id="{43A0F23A-46DC-40BF-99FC-D9DB10D1C19C}"/>
              </a:ext>
            </a:extLst>
          </p:cNvPr>
          <p:cNvSpPr/>
          <p:nvPr/>
        </p:nvSpPr>
        <p:spPr>
          <a:xfrm>
            <a:off x="894909" y="3296812"/>
            <a:ext cx="1665841" cy="584775"/>
          </a:xfrm>
          <a:prstGeom prst="rect">
            <a:avLst/>
          </a:prstGeom>
        </p:spPr>
        <p:txBody>
          <a:bodyPr wrap="none">
            <a:spAutoFit/>
          </a:bodyPr>
          <a:lstStyle/>
          <a:p>
            <a:r>
              <a:rPr lang="en-US" sz="3200" b="1">
                <a:solidFill>
                  <a:srgbClr val="D04371"/>
                </a:solidFill>
                <a:latin typeface="Courier New" panose="02070309020205020404" pitchFamily="49" charset="0"/>
                <a:cs typeface="Courier New" panose="02070309020205020404" pitchFamily="49" charset="0"/>
              </a:rPr>
              <a:t>QC_QFV</a:t>
            </a:r>
            <a:endParaRPr lang="en-US" sz="3200"/>
          </a:p>
        </p:txBody>
      </p:sp>
      <p:sp>
        <p:nvSpPr>
          <p:cNvPr id="44" name="Rectangle: Rounded Corners 43">
            <a:extLst>
              <a:ext uri="{FF2B5EF4-FFF2-40B4-BE49-F238E27FC236}">
                <a16:creationId xmlns:a16="http://schemas.microsoft.com/office/drawing/2014/main" id="{2159A681-88F8-4650-A9B8-02DDFFC435FE}"/>
              </a:ext>
            </a:extLst>
          </p:cNvPr>
          <p:cNvSpPr/>
          <p:nvPr/>
        </p:nvSpPr>
        <p:spPr>
          <a:xfrm>
            <a:off x="5107371" y="3872624"/>
            <a:ext cx="1304038" cy="330625"/>
          </a:xfrm>
          <a:prstGeom prst="roundRect">
            <a:avLst>
              <a:gd name="adj" fmla="val 10746"/>
            </a:avLst>
          </a:prstGeom>
          <a:solidFill>
            <a:srgbClr val="C5E0B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Score</a:t>
            </a:r>
            <a:r>
              <a:rPr lang="en-US" baseline="-25000" err="1">
                <a:solidFill>
                  <a:schemeClr val="tx1"/>
                </a:solidFill>
              </a:rPr>
              <a:t>QB</a:t>
            </a:r>
            <a:r>
              <a:rPr lang="en-US">
                <a:solidFill>
                  <a:schemeClr val="tx1"/>
                </a:solidFill>
              </a:rPr>
              <a:t> </a:t>
            </a:r>
          </a:p>
        </p:txBody>
      </p:sp>
      <p:sp>
        <p:nvSpPr>
          <p:cNvPr id="45" name="Rectangle: Rounded Corners 44">
            <a:extLst>
              <a:ext uri="{FF2B5EF4-FFF2-40B4-BE49-F238E27FC236}">
                <a16:creationId xmlns:a16="http://schemas.microsoft.com/office/drawing/2014/main" id="{4A825F63-5404-4ABC-994F-5B077C4AEF26}"/>
              </a:ext>
            </a:extLst>
          </p:cNvPr>
          <p:cNvSpPr/>
          <p:nvPr/>
        </p:nvSpPr>
        <p:spPr>
          <a:xfrm>
            <a:off x="5107371" y="3871716"/>
            <a:ext cx="1304038" cy="330625"/>
          </a:xfrm>
          <a:prstGeom prst="roundRect">
            <a:avLst>
              <a:gd name="adj" fmla="val 10746"/>
            </a:avLst>
          </a:prstGeom>
          <a:solidFill>
            <a:srgbClr val="C5E0B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tx1"/>
                </a:solidFill>
              </a:rPr>
              <a:t>Score</a:t>
            </a:r>
            <a:r>
              <a:rPr lang="en-US" baseline="-25000" err="1">
                <a:solidFill>
                  <a:schemeClr val="tx1"/>
                </a:solidFill>
              </a:rPr>
              <a:t>QC</a:t>
            </a:r>
            <a:r>
              <a:rPr lang="en-US">
                <a:solidFill>
                  <a:schemeClr val="tx1"/>
                </a:solidFill>
              </a:rPr>
              <a:t> </a:t>
            </a:r>
          </a:p>
        </p:txBody>
      </p:sp>
      <p:sp>
        <p:nvSpPr>
          <p:cNvPr id="89" name="Rectangle 88">
            <a:extLst>
              <a:ext uri="{FF2B5EF4-FFF2-40B4-BE49-F238E27FC236}">
                <a16:creationId xmlns:a16="http://schemas.microsoft.com/office/drawing/2014/main" id="{ABAFFE5C-86FE-4F4A-B3FB-DE154ACEC89D}"/>
              </a:ext>
            </a:extLst>
          </p:cNvPr>
          <p:cNvSpPr/>
          <p:nvPr/>
        </p:nvSpPr>
        <p:spPr>
          <a:xfrm>
            <a:off x="7521299" y="3445816"/>
            <a:ext cx="4409440" cy="368579"/>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CDB4C07C-6626-4D25-9732-06EFC696E638}"/>
              </a:ext>
            </a:extLst>
          </p:cNvPr>
          <p:cNvSpPr/>
          <p:nvPr/>
        </p:nvSpPr>
        <p:spPr>
          <a:xfrm>
            <a:off x="12300419" y="3067954"/>
            <a:ext cx="1210530" cy="1057720"/>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Hit</a:t>
            </a:r>
          </a:p>
        </p:txBody>
      </p:sp>
      <p:sp>
        <p:nvSpPr>
          <p:cNvPr id="106" name="TextBox 105">
            <a:extLst>
              <a:ext uri="{FF2B5EF4-FFF2-40B4-BE49-F238E27FC236}">
                <a16:creationId xmlns:a16="http://schemas.microsoft.com/office/drawing/2014/main" id="{B8A510E8-EB9B-405F-8B50-2094F15A189D}"/>
              </a:ext>
            </a:extLst>
          </p:cNvPr>
          <p:cNvSpPr txBox="1"/>
          <p:nvPr/>
        </p:nvSpPr>
        <p:spPr>
          <a:xfrm>
            <a:off x="-38911" y="7299960"/>
            <a:ext cx="680937" cy="404346"/>
          </a:xfrm>
          <a:prstGeom prst="rect">
            <a:avLst/>
          </a:prstGeom>
          <a:noFill/>
        </p:spPr>
        <p:txBody>
          <a:bodyPr wrap="square" rtlCol="0">
            <a:spAutoFit/>
          </a:bodyPr>
          <a:lstStyle/>
          <a:p>
            <a:pPr algn="ctr"/>
            <a:r>
              <a:rPr lang="en-US" dirty="0"/>
              <a:t>14</a:t>
            </a:r>
          </a:p>
        </p:txBody>
      </p:sp>
    </p:spTree>
    <p:extLst>
      <p:ext uri="{BB962C8B-B14F-4D97-AF65-F5344CB8AC3E}">
        <p14:creationId xmlns:p14="http://schemas.microsoft.com/office/powerpoint/2010/main" val="337345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100"/>
                                        <p:tgtEl>
                                          <p:spTgt spid="2"/>
                                        </p:tgtEl>
                                      </p:cBhvr>
                                    </p:animEffect>
                                  </p:childTnLst>
                                </p:cTn>
                              </p:par>
                            </p:childTnLst>
                          </p:cTn>
                        </p:par>
                        <p:par>
                          <p:cTn id="28" fill="hold">
                            <p:stCondLst>
                              <p:cond delay="1100"/>
                            </p:stCondLst>
                            <p:childTnLst>
                              <p:par>
                                <p:cTn id="29" presetID="10" presetClass="exit" presetSubtype="0" fill="hold"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1600"/>
                            </p:stCondLst>
                            <p:childTnLst>
                              <p:par>
                                <p:cTn id="39" presetID="10" presetClass="exit" presetSubtype="0" fill="hold" grpId="1" nodeType="afterEffect">
                                  <p:stCondLst>
                                    <p:cond delay="0"/>
                                  </p:stCondLst>
                                  <p:childTnLst>
                                    <p:animEffect transition="out" filter="fad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3" grpId="0" animBg="1"/>
      <p:bldP spid="37" grpId="0" animBg="1"/>
      <p:bldP spid="38" grpId="0" animBg="1"/>
      <p:bldP spid="40" grpId="0" animBg="1"/>
      <p:bldP spid="42" grpId="0"/>
      <p:bldP spid="42" grpId="1"/>
      <p:bldP spid="43" grpId="0"/>
      <p:bldP spid="44" grpId="0" animBg="1"/>
      <p:bldP spid="44" grpId="1" animBg="1"/>
      <p:bldP spid="45" grpId="0" animBg="1"/>
      <p:bldP spid="89"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 name="Group 306">
            <a:extLst>
              <a:ext uri="{FF2B5EF4-FFF2-40B4-BE49-F238E27FC236}">
                <a16:creationId xmlns:a16="http://schemas.microsoft.com/office/drawing/2014/main" id="{DAEA0A77-51F4-4D2E-B1DE-E62D03ED9B6B}"/>
              </a:ext>
            </a:extLst>
          </p:cNvPr>
          <p:cNvGrpSpPr/>
          <p:nvPr/>
        </p:nvGrpSpPr>
        <p:grpSpPr>
          <a:xfrm>
            <a:off x="1557061" y="1350335"/>
            <a:ext cx="11618612" cy="5454502"/>
            <a:chOff x="1303105" y="1350335"/>
            <a:chExt cx="11618612" cy="5454502"/>
          </a:xfrm>
        </p:grpSpPr>
        <p:sp>
          <p:nvSpPr>
            <p:cNvPr id="313" name="Rectangle 5">
              <a:extLst>
                <a:ext uri="{FF2B5EF4-FFF2-40B4-BE49-F238E27FC236}">
                  <a16:creationId xmlns:a16="http://schemas.microsoft.com/office/drawing/2014/main" id="{ED20749F-EBC1-42ED-89F9-7CE9CB9967B6}"/>
                </a:ext>
              </a:extLst>
            </p:cNvPr>
            <p:cNvSpPr>
              <a:spLocks noChangeArrowheads="1"/>
            </p:cNvSpPr>
            <p:nvPr/>
          </p:nvSpPr>
          <p:spPr bwMode="auto">
            <a:xfrm>
              <a:off x="2185006" y="1636120"/>
              <a:ext cx="4912227" cy="504644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5">
              <a:extLst>
                <a:ext uri="{FF2B5EF4-FFF2-40B4-BE49-F238E27FC236}">
                  <a16:creationId xmlns:a16="http://schemas.microsoft.com/office/drawing/2014/main" id="{ACA91845-3058-42D5-8341-5007CB91A71B}"/>
                </a:ext>
              </a:extLst>
            </p:cNvPr>
            <p:cNvSpPr>
              <a:spLocks noChangeArrowheads="1"/>
            </p:cNvSpPr>
            <p:nvPr/>
          </p:nvSpPr>
          <p:spPr bwMode="auto">
            <a:xfrm>
              <a:off x="2212745" y="1636120"/>
              <a:ext cx="3439546" cy="504644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7">
              <a:extLst>
                <a:ext uri="{FF2B5EF4-FFF2-40B4-BE49-F238E27FC236}">
                  <a16:creationId xmlns:a16="http://schemas.microsoft.com/office/drawing/2014/main" id="{17EA0F67-59E8-4599-B59B-D8CB360A8118}"/>
                </a:ext>
              </a:extLst>
            </p:cNvPr>
            <p:cNvSpPr>
              <a:spLocks noChangeArrowheads="1"/>
            </p:cNvSpPr>
            <p:nvPr/>
          </p:nvSpPr>
          <p:spPr bwMode="auto">
            <a:xfrm>
              <a:off x="2305645" y="6246407"/>
              <a:ext cx="31527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SSD controller/firmware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6" name="Freeform 13">
              <a:extLst>
                <a:ext uri="{FF2B5EF4-FFF2-40B4-BE49-F238E27FC236}">
                  <a16:creationId xmlns:a16="http://schemas.microsoft.com/office/drawing/2014/main" id="{973DCFF8-0078-4767-B4B1-D9EC0F85F237}"/>
                </a:ext>
              </a:extLst>
            </p:cNvPr>
            <p:cNvSpPr>
              <a:spLocks/>
            </p:cNvSpPr>
            <p:nvPr/>
          </p:nvSpPr>
          <p:spPr bwMode="auto">
            <a:xfrm>
              <a:off x="2306405" y="2311400"/>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Rectangle 42">
              <a:extLst>
                <a:ext uri="{FF2B5EF4-FFF2-40B4-BE49-F238E27FC236}">
                  <a16:creationId xmlns:a16="http://schemas.microsoft.com/office/drawing/2014/main" id="{1C8487E0-8F16-48C3-9AF1-DAD851250364}"/>
                </a:ext>
              </a:extLst>
            </p:cNvPr>
            <p:cNvSpPr>
              <a:spLocks noChangeArrowheads="1"/>
            </p:cNvSpPr>
            <p:nvPr/>
          </p:nvSpPr>
          <p:spPr bwMode="auto">
            <a:xfrm>
              <a:off x="4076468" y="3908425"/>
              <a:ext cx="16271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Internal bus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8" name="Freeform 8">
              <a:extLst>
                <a:ext uri="{FF2B5EF4-FFF2-40B4-BE49-F238E27FC236}">
                  <a16:creationId xmlns:a16="http://schemas.microsoft.com/office/drawing/2014/main" id="{CC26DFB8-3374-4965-87A9-A0A7436A5005}"/>
                </a:ext>
              </a:extLst>
            </p:cNvPr>
            <p:cNvSpPr>
              <a:spLocks/>
            </p:cNvSpPr>
            <p:nvPr/>
          </p:nvSpPr>
          <p:spPr bwMode="auto">
            <a:xfrm>
              <a:off x="2771543" y="2560638"/>
              <a:ext cx="1282700"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solidFill>
              <a:srgbClr val="B5C6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9">
              <a:extLst>
                <a:ext uri="{FF2B5EF4-FFF2-40B4-BE49-F238E27FC236}">
                  <a16:creationId xmlns:a16="http://schemas.microsoft.com/office/drawing/2014/main" id="{5A9BD83B-2CCE-420E-8748-948DC4D0B0F4}"/>
                </a:ext>
              </a:extLst>
            </p:cNvPr>
            <p:cNvSpPr>
              <a:spLocks/>
            </p:cNvSpPr>
            <p:nvPr/>
          </p:nvSpPr>
          <p:spPr bwMode="auto">
            <a:xfrm>
              <a:off x="2771543" y="2560638"/>
              <a:ext cx="1282700"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0">
              <a:extLst>
                <a:ext uri="{FF2B5EF4-FFF2-40B4-BE49-F238E27FC236}">
                  <a16:creationId xmlns:a16="http://schemas.microsoft.com/office/drawing/2014/main" id="{D60B471A-7E2B-4E98-97EF-F37167E81E2D}"/>
                </a:ext>
              </a:extLst>
            </p:cNvPr>
            <p:cNvSpPr>
              <a:spLocks noChangeArrowheads="1"/>
            </p:cNvSpPr>
            <p:nvPr/>
          </p:nvSpPr>
          <p:spPr bwMode="auto">
            <a:xfrm>
              <a:off x="2874730" y="2771775"/>
              <a:ext cx="1304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Embedded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1" name="Rectangle 11">
              <a:extLst>
                <a:ext uri="{FF2B5EF4-FFF2-40B4-BE49-F238E27FC236}">
                  <a16:creationId xmlns:a16="http://schemas.microsoft.com/office/drawing/2014/main" id="{7C6F26DF-3C5C-4521-87F9-C545ABE4D035}"/>
                </a:ext>
              </a:extLst>
            </p:cNvPr>
            <p:cNvSpPr>
              <a:spLocks noChangeArrowheads="1"/>
            </p:cNvSpPr>
            <p:nvPr/>
          </p:nvSpPr>
          <p:spPr bwMode="auto">
            <a:xfrm>
              <a:off x="3144605" y="3044825"/>
              <a:ext cx="677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2" name="Freeform 12">
              <a:extLst>
                <a:ext uri="{FF2B5EF4-FFF2-40B4-BE49-F238E27FC236}">
                  <a16:creationId xmlns:a16="http://schemas.microsoft.com/office/drawing/2014/main" id="{891E8CDE-33C8-4D64-A665-B1E65A4A87D1}"/>
                </a:ext>
              </a:extLst>
            </p:cNvPr>
            <p:cNvSpPr>
              <a:spLocks/>
            </p:cNvSpPr>
            <p:nvPr/>
          </p:nvSpPr>
          <p:spPr bwMode="auto">
            <a:xfrm>
              <a:off x="2306405" y="2311400"/>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4">
              <a:extLst>
                <a:ext uri="{FF2B5EF4-FFF2-40B4-BE49-F238E27FC236}">
                  <a16:creationId xmlns:a16="http://schemas.microsoft.com/office/drawing/2014/main" id="{5A5C5FFC-11CC-4707-A333-1BCD61F37698}"/>
                </a:ext>
              </a:extLst>
            </p:cNvPr>
            <p:cNvSpPr>
              <a:spLocks/>
            </p:cNvSpPr>
            <p:nvPr/>
          </p:nvSpPr>
          <p:spPr bwMode="auto">
            <a:xfrm>
              <a:off x="4263793" y="2560638"/>
              <a:ext cx="1119188" cy="947738"/>
            </a:xfrm>
            <a:custGeom>
              <a:avLst/>
              <a:gdLst>
                <a:gd name="T0" fmla="*/ 44 w 1056"/>
                <a:gd name="T1" fmla="*/ 896 h 896"/>
                <a:gd name="T2" fmla="*/ 1012 w 1056"/>
                <a:gd name="T3" fmla="*/ 896 h 896"/>
                <a:gd name="T4" fmla="*/ 1056 w 1056"/>
                <a:gd name="T5" fmla="*/ 852 h 896"/>
                <a:gd name="T6" fmla="*/ 1056 w 1056"/>
                <a:gd name="T7" fmla="*/ 44 h 896"/>
                <a:gd name="T8" fmla="*/ 1012 w 1056"/>
                <a:gd name="T9" fmla="*/ 0 h 896"/>
                <a:gd name="T10" fmla="*/ 44 w 1056"/>
                <a:gd name="T11" fmla="*/ 0 h 896"/>
                <a:gd name="T12" fmla="*/ 0 w 1056"/>
                <a:gd name="T13" fmla="*/ 44 h 896"/>
                <a:gd name="T14" fmla="*/ 0 w 1056"/>
                <a:gd name="T15" fmla="*/ 852 h 896"/>
                <a:gd name="T16" fmla="*/ 44 w 1056"/>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896">
                  <a:moveTo>
                    <a:pt x="44" y="896"/>
                  </a:moveTo>
                  <a:lnTo>
                    <a:pt x="1012" y="896"/>
                  </a:lnTo>
                  <a:cubicBezTo>
                    <a:pt x="1037" y="896"/>
                    <a:pt x="1056" y="877"/>
                    <a:pt x="1056" y="852"/>
                  </a:cubicBezTo>
                  <a:lnTo>
                    <a:pt x="1056" y="44"/>
                  </a:lnTo>
                  <a:cubicBezTo>
                    <a:pt x="1056" y="20"/>
                    <a:pt x="1037" y="0"/>
                    <a:pt x="1012" y="0"/>
                  </a:cubicBezTo>
                  <a:lnTo>
                    <a:pt x="44" y="0"/>
                  </a:lnTo>
                  <a:cubicBezTo>
                    <a:pt x="20" y="0"/>
                    <a:pt x="0" y="20"/>
                    <a:pt x="0" y="44"/>
                  </a:cubicBezTo>
                  <a:lnTo>
                    <a:pt x="0" y="852"/>
                  </a:lnTo>
                  <a:cubicBezTo>
                    <a:pt x="0" y="877"/>
                    <a:pt x="20" y="896"/>
                    <a:pt x="44" y="896"/>
                  </a:cubicBezTo>
                  <a:close/>
                </a:path>
              </a:pathLst>
            </a:custGeom>
            <a:solidFill>
              <a:srgbClr val="B5C6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5">
              <a:extLst>
                <a:ext uri="{FF2B5EF4-FFF2-40B4-BE49-F238E27FC236}">
                  <a16:creationId xmlns:a16="http://schemas.microsoft.com/office/drawing/2014/main" id="{C74B7438-7CD6-4D7F-9FB9-C268F3A8165E}"/>
                </a:ext>
              </a:extLst>
            </p:cNvPr>
            <p:cNvSpPr>
              <a:spLocks/>
            </p:cNvSpPr>
            <p:nvPr/>
          </p:nvSpPr>
          <p:spPr bwMode="auto">
            <a:xfrm>
              <a:off x="4263793" y="2560638"/>
              <a:ext cx="1119188" cy="947738"/>
            </a:xfrm>
            <a:custGeom>
              <a:avLst/>
              <a:gdLst>
                <a:gd name="T0" fmla="*/ 44 w 1056"/>
                <a:gd name="T1" fmla="*/ 896 h 896"/>
                <a:gd name="T2" fmla="*/ 1012 w 1056"/>
                <a:gd name="T3" fmla="*/ 896 h 896"/>
                <a:gd name="T4" fmla="*/ 1056 w 1056"/>
                <a:gd name="T5" fmla="*/ 852 h 896"/>
                <a:gd name="T6" fmla="*/ 1056 w 1056"/>
                <a:gd name="T7" fmla="*/ 44 h 896"/>
                <a:gd name="T8" fmla="*/ 1012 w 1056"/>
                <a:gd name="T9" fmla="*/ 0 h 896"/>
                <a:gd name="T10" fmla="*/ 44 w 1056"/>
                <a:gd name="T11" fmla="*/ 0 h 896"/>
                <a:gd name="T12" fmla="*/ 0 w 1056"/>
                <a:gd name="T13" fmla="*/ 44 h 896"/>
                <a:gd name="T14" fmla="*/ 0 w 1056"/>
                <a:gd name="T15" fmla="*/ 852 h 896"/>
                <a:gd name="T16" fmla="*/ 44 w 1056"/>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896">
                  <a:moveTo>
                    <a:pt x="44" y="896"/>
                  </a:moveTo>
                  <a:lnTo>
                    <a:pt x="1012" y="896"/>
                  </a:lnTo>
                  <a:cubicBezTo>
                    <a:pt x="1037" y="896"/>
                    <a:pt x="1056" y="877"/>
                    <a:pt x="1056" y="852"/>
                  </a:cubicBezTo>
                  <a:lnTo>
                    <a:pt x="1056" y="44"/>
                  </a:lnTo>
                  <a:cubicBezTo>
                    <a:pt x="1056" y="20"/>
                    <a:pt x="1037" y="0"/>
                    <a:pt x="1012" y="0"/>
                  </a:cubicBezTo>
                  <a:lnTo>
                    <a:pt x="44" y="0"/>
                  </a:lnTo>
                  <a:cubicBezTo>
                    <a:pt x="20" y="0"/>
                    <a:pt x="0" y="20"/>
                    <a:pt x="0" y="44"/>
                  </a:cubicBezTo>
                  <a:lnTo>
                    <a:pt x="0" y="852"/>
                  </a:lnTo>
                  <a:cubicBezTo>
                    <a:pt x="0" y="877"/>
                    <a:pt x="20" y="896"/>
                    <a:pt x="44" y="896"/>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6">
              <a:extLst>
                <a:ext uri="{FF2B5EF4-FFF2-40B4-BE49-F238E27FC236}">
                  <a16:creationId xmlns:a16="http://schemas.microsoft.com/office/drawing/2014/main" id="{54384FC5-07BC-4671-9323-9D24BEB708C1}"/>
                </a:ext>
              </a:extLst>
            </p:cNvPr>
            <p:cNvSpPr>
              <a:spLocks noChangeArrowheads="1"/>
            </p:cNvSpPr>
            <p:nvPr/>
          </p:nvSpPr>
          <p:spPr bwMode="auto">
            <a:xfrm>
              <a:off x="4498743" y="2906713"/>
              <a:ext cx="796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DRAM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6" name="Rectangle 17">
              <a:extLst>
                <a:ext uri="{FF2B5EF4-FFF2-40B4-BE49-F238E27FC236}">
                  <a16:creationId xmlns:a16="http://schemas.microsoft.com/office/drawing/2014/main" id="{2488EDA0-C8F5-47FD-8BF8-115E364C9B16}"/>
                </a:ext>
              </a:extLst>
            </p:cNvPr>
            <p:cNvSpPr>
              <a:spLocks noChangeArrowheads="1"/>
            </p:cNvSpPr>
            <p:nvPr/>
          </p:nvSpPr>
          <p:spPr bwMode="auto">
            <a:xfrm rot="16200000">
              <a:off x="1526943" y="3657600"/>
              <a:ext cx="1922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rPr>
                <a:t>Block I/O Interface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7" name="Line 19">
              <a:extLst>
                <a:ext uri="{FF2B5EF4-FFF2-40B4-BE49-F238E27FC236}">
                  <a16:creationId xmlns:a16="http://schemas.microsoft.com/office/drawing/2014/main" id="{6C7D0825-3C6A-4867-8422-9DF6F741FBEC}"/>
                </a:ext>
              </a:extLst>
            </p:cNvPr>
            <p:cNvSpPr>
              <a:spLocks noChangeShapeType="1"/>
            </p:cNvSpPr>
            <p:nvPr/>
          </p:nvSpPr>
          <p:spPr bwMode="auto">
            <a:xfrm flipH="1" flipV="1">
              <a:off x="2677879" y="3867150"/>
              <a:ext cx="2144706" cy="1"/>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20">
              <a:extLst>
                <a:ext uri="{FF2B5EF4-FFF2-40B4-BE49-F238E27FC236}">
                  <a16:creationId xmlns:a16="http://schemas.microsoft.com/office/drawing/2014/main" id="{8A2DF90E-6366-4CDC-9006-665CBCBBACD4}"/>
                </a:ext>
              </a:extLst>
            </p:cNvPr>
            <p:cNvSpPr>
              <a:spLocks noChangeShapeType="1"/>
            </p:cNvSpPr>
            <p:nvPr/>
          </p:nvSpPr>
          <p:spPr bwMode="auto">
            <a:xfrm>
              <a:off x="3412893" y="3508375"/>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21">
              <a:extLst>
                <a:ext uri="{FF2B5EF4-FFF2-40B4-BE49-F238E27FC236}">
                  <a16:creationId xmlns:a16="http://schemas.microsoft.com/office/drawing/2014/main" id="{3100A843-E2F3-4219-9C71-4ADA83406090}"/>
                </a:ext>
              </a:extLst>
            </p:cNvPr>
            <p:cNvSpPr>
              <a:spLocks noChangeShapeType="1"/>
            </p:cNvSpPr>
            <p:nvPr/>
          </p:nvSpPr>
          <p:spPr bwMode="auto">
            <a:xfrm>
              <a:off x="4822593" y="3508375"/>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30" name="Group 329">
              <a:extLst>
                <a:ext uri="{FF2B5EF4-FFF2-40B4-BE49-F238E27FC236}">
                  <a16:creationId xmlns:a16="http://schemas.microsoft.com/office/drawing/2014/main" id="{D4902A92-E932-405F-B127-74E653440C6C}"/>
                </a:ext>
              </a:extLst>
            </p:cNvPr>
            <p:cNvGrpSpPr/>
            <p:nvPr/>
          </p:nvGrpSpPr>
          <p:grpSpPr>
            <a:xfrm>
              <a:off x="2769955" y="1836738"/>
              <a:ext cx="1287463" cy="671513"/>
              <a:chOff x="2769955" y="1836738"/>
              <a:chExt cx="1287463" cy="671513"/>
            </a:xfrm>
          </p:grpSpPr>
          <p:sp>
            <p:nvSpPr>
              <p:cNvPr id="375" name="Freeform 53">
                <a:extLst>
                  <a:ext uri="{FF2B5EF4-FFF2-40B4-BE49-F238E27FC236}">
                    <a16:creationId xmlns:a16="http://schemas.microsoft.com/office/drawing/2014/main" id="{27E7D2D1-5B4C-421D-A130-AC6D1307DA8C}"/>
                  </a:ext>
                </a:extLst>
              </p:cNvPr>
              <p:cNvSpPr>
                <a:spLocks/>
              </p:cNvSpPr>
              <p:nvPr/>
            </p:nvSpPr>
            <p:spPr bwMode="auto">
              <a:xfrm>
                <a:off x="2771543" y="1838325"/>
                <a:ext cx="1282700" cy="642938"/>
              </a:xfrm>
              <a:custGeom>
                <a:avLst/>
                <a:gdLst>
                  <a:gd name="T0" fmla="*/ 51 w 1210"/>
                  <a:gd name="T1" fmla="*/ 608 h 608"/>
                  <a:gd name="T2" fmla="*/ 1160 w 1210"/>
                  <a:gd name="T3" fmla="*/ 608 h 608"/>
                  <a:gd name="T4" fmla="*/ 1210 w 1210"/>
                  <a:gd name="T5" fmla="*/ 558 h 608"/>
                  <a:gd name="T6" fmla="*/ 1210 w 1210"/>
                  <a:gd name="T7" fmla="*/ 51 h 608"/>
                  <a:gd name="T8" fmla="*/ 1160 w 1210"/>
                  <a:gd name="T9" fmla="*/ 0 h 608"/>
                  <a:gd name="T10" fmla="*/ 51 w 1210"/>
                  <a:gd name="T11" fmla="*/ 0 h 608"/>
                  <a:gd name="T12" fmla="*/ 0 w 1210"/>
                  <a:gd name="T13" fmla="*/ 51 h 608"/>
                  <a:gd name="T14" fmla="*/ 0 w 1210"/>
                  <a:gd name="T15" fmla="*/ 558 h 608"/>
                  <a:gd name="T16" fmla="*/ 51 w 1210"/>
                  <a:gd name="T17" fmla="*/ 6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608">
                    <a:moveTo>
                      <a:pt x="51" y="608"/>
                    </a:moveTo>
                    <a:lnTo>
                      <a:pt x="1160" y="608"/>
                    </a:lnTo>
                    <a:cubicBezTo>
                      <a:pt x="1188" y="608"/>
                      <a:pt x="1210" y="586"/>
                      <a:pt x="1210" y="558"/>
                    </a:cubicBezTo>
                    <a:lnTo>
                      <a:pt x="1210" y="51"/>
                    </a:lnTo>
                    <a:cubicBezTo>
                      <a:pt x="1210" y="23"/>
                      <a:pt x="1188" y="0"/>
                      <a:pt x="1160" y="0"/>
                    </a:cubicBezTo>
                    <a:lnTo>
                      <a:pt x="51" y="0"/>
                    </a:lnTo>
                    <a:cubicBezTo>
                      <a:pt x="23" y="0"/>
                      <a:pt x="0" y="23"/>
                      <a:pt x="0" y="51"/>
                    </a:cubicBezTo>
                    <a:lnTo>
                      <a:pt x="0" y="558"/>
                    </a:lnTo>
                    <a:cubicBezTo>
                      <a:pt x="0" y="586"/>
                      <a:pt x="23" y="608"/>
                      <a:pt x="51" y="608"/>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54">
                <a:extLst>
                  <a:ext uri="{FF2B5EF4-FFF2-40B4-BE49-F238E27FC236}">
                    <a16:creationId xmlns:a16="http://schemas.microsoft.com/office/drawing/2014/main" id="{14475C1E-AB48-4760-8F8C-E5B165F3E744}"/>
                  </a:ext>
                </a:extLst>
              </p:cNvPr>
              <p:cNvSpPr>
                <a:spLocks noEditPoints="1"/>
              </p:cNvSpPr>
              <p:nvPr/>
            </p:nvSpPr>
            <p:spPr bwMode="auto">
              <a:xfrm>
                <a:off x="2769955" y="1836738"/>
                <a:ext cx="1287463" cy="647700"/>
              </a:xfrm>
              <a:custGeom>
                <a:avLst/>
                <a:gdLst>
                  <a:gd name="T0" fmla="*/ 51 w 811"/>
                  <a:gd name="T1" fmla="*/ 408 h 408"/>
                  <a:gd name="T2" fmla="*/ 93 w 811"/>
                  <a:gd name="T3" fmla="*/ 405 h 408"/>
                  <a:gd name="T4" fmla="*/ 136 w 811"/>
                  <a:gd name="T5" fmla="*/ 405 h 408"/>
                  <a:gd name="T6" fmla="*/ 179 w 811"/>
                  <a:gd name="T7" fmla="*/ 405 h 408"/>
                  <a:gd name="T8" fmla="*/ 221 w 811"/>
                  <a:gd name="T9" fmla="*/ 405 h 408"/>
                  <a:gd name="T10" fmla="*/ 264 w 811"/>
                  <a:gd name="T11" fmla="*/ 405 h 408"/>
                  <a:gd name="T12" fmla="*/ 307 w 811"/>
                  <a:gd name="T13" fmla="*/ 405 h 408"/>
                  <a:gd name="T14" fmla="*/ 350 w 811"/>
                  <a:gd name="T15" fmla="*/ 405 h 408"/>
                  <a:gd name="T16" fmla="*/ 392 w 811"/>
                  <a:gd name="T17" fmla="*/ 405 h 408"/>
                  <a:gd name="T18" fmla="*/ 435 w 811"/>
                  <a:gd name="T19" fmla="*/ 405 h 408"/>
                  <a:gd name="T20" fmla="*/ 478 w 811"/>
                  <a:gd name="T21" fmla="*/ 405 h 408"/>
                  <a:gd name="T22" fmla="*/ 520 w 811"/>
                  <a:gd name="T23" fmla="*/ 405 h 408"/>
                  <a:gd name="T24" fmla="*/ 563 w 811"/>
                  <a:gd name="T25" fmla="*/ 405 h 408"/>
                  <a:gd name="T26" fmla="*/ 606 w 811"/>
                  <a:gd name="T27" fmla="*/ 405 h 408"/>
                  <a:gd name="T28" fmla="*/ 649 w 811"/>
                  <a:gd name="T29" fmla="*/ 405 h 408"/>
                  <a:gd name="T30" fmla="*/ 691 w 811"/>
                  <a:gd name="T31" fmla="*/ 405 h 408"/>
                  <a:gd name="T32" fmla="*/ 734 w 811"/>
                  <a:gd name="T33" fmla="*/ 405 h 408"/>
                  <a:gd name="T34" fmla="*/ 775 w 811"/>
                  <a:gd name="T35" fmla="*/ 405 h 408"/>
                  <a:gd name="T36" fmla="*/ 748 w 811"/>
                  <a:gd name="T37" fmla="*/ 408 h 408"/>
                  <a:gd name="T38" fmla="*/ 805 w 811"/>
                  <a:gd name="T39" fmla="*/ 385 h 408"/>
                  <a:gd name="T40" fmla="*/ 801 w 811"/>
                  <a:gd name="T41" fmla="*/ 398 h 408"/>
                  <a:gd name="T42" fmla="*/ 811 w 811"/>
                  <a:gd name="T43" fmla="*/ 339 h 408"/>
                  <a:gd name="T44" fmla="*/ 811 w 811"/>
                  <a:gd name="T45" fmla="*/ 297 h 408"/>
                  <a:gd name="T46" fmla="*/ 811 w 811"/>
                  <a:gd name="T47" fmla="*/ 254 h 408"/>
                  <a:gd name="T48" fmla="*/ 811 w 811"/>
                  <a:gd name="T49" fmla="*/ 212 h 408"/>
                  <a:gd name="T50" fmla="*/ 811 w 811"/>
                  <a:gd name="T51" fmla="*/ 169 h 408"/>
                  <a:gd name="T52" fmla="*/ 811 w 811"/>
                  <a:gd name="T53" fmla="*/ 126 h 408"/>
                  <a:gd name="T54" fmla="*/ 811 w 811"/>
                  <a:gd name="T55" fmla="*/ 84 h 408"/>
                  <a:gd name="T56" fmla="*/ 811 w 811"/>
                  <a:gd name="T57" fmla="*/ 41 h 408"/>
                  <a:gd name="T58" fmla="*/ 805 w 811"/>
                  <a:gd name="T59" fmla="*/ 23 h 408"/>
                  <a:gd name="T60" fmla="*/ 801 w 811"/>
                  <a:gd name="T61" fmla="*/ 11 h 408"/>
                  <a:gd name="T62" fmla="*/ 775 w 811"/>
                  <a:gd name="T63" fmla="*/ 3 h 408"/>
                  <a:gd name="T64" fmla="*/ 777 w 811"/>
                  <a:gd name="T65" fmla="*/ 0 h 408"/>
                  <a:gd name="T66" fmla="*/ 734 w 811"/>
                  <a:gd name="T67" fmla="*/ 0 h 408"/>
                  <a:gd name="T68" fmla="*/ 691 w 811"/>
                  <a:gd name="T69" fmla="*/ 0 h 408"/>
                  <a:gd name="T70" fmla="*/ 649 w 811"/>
                  <a:gd name="T71" fmla="*/ 0 h 408"/>
                  <a:gd name="T72" fmla="*/ 606 w 811"/>
                  <a:gd name="T73" fmla="*/ 0 h 408"/>
                  <a:gd name="T74" fmla="*/ 563 w 811"/>
                  <a:gd name="T75" fmla="*/ 0 h 408"/>
                  <a:gd name="T76" fmla="*/ 520 w 811"/>
                  <a:gd name="T77" fmla="*/ 0 h 408"/>
                  <a:gd name="T78" fmla="*/ 478 w 811"/>
                  <a:gd name="T79" fmla="*/ 0 h 408"/>
                  <a:gd name="T80" fmla="*/ 435 w 811"/>
                  <a:gd name="T81" fmla="*/ 0 h 408"/>
                  <a:gd name="T82" fmla="*/ 392 w 811"/>
                  <a:gd name="T83" fmla="*/ 0 h 408"/>
                  <a:gd name="T84" fmla="*/ 350 w 811"/>
                  <a:gd name="T85" fmla="*/ 0 h 408"/>
                  <a:gd name="T86" fmla="*/ 307 w 811"/>
                  <a:gd name="T87" fmla="*/ 0 h 408"/>
                  <a:gd name="T88" fmla="*/ 264 w 811"/>
                  <a:gd name="T89" fmla="*/ 0 h 408"/>
                  <a:gd name="T90" fmla="*/ 221 w 811"/>
                  <a:gd name="T91" fmla="*/ 0 h 408"/>
                  <a:gd name="T92" fmla="*/ 179 w 811"/>
                  <a:gd name="T93" fmla="*/ 0 h 408"/>
                  <a:gd name="T94" fmla="*/ 136 w 811"/>
                  <a:gd name="T95" fmla="*/ 0 h 408"/>
                  <a:gd name="T96" fmla="*/ 93 w 811"/>
                  <a:gd name="T97" fmla="*/ 0 h 408"/>
                  <a:gd name="T98" fmla="*/ 23 w 811"/>
                  <a:gd name="T99" fmla="*/ 6 h 408"/>
                  <a:gd name="T100" fmla="*/ 13 w 811"/>
                  <a:gd name="T101" fmla="*/ 13 h 408"/>
                  <a:gd name="T102" fmla="*/ 3 w 811"/>
                  <a:gd name="T103" fmla="*/ 38 h 408"/>
                  <a:gd name="T104" fmla="*/ 13 w 811"/>
                  <a:gd name="T105" fmla="*/ 13 h 408"/>
                  <a:gd name="T106" fmla="*/ 3 w 811"/>
                  <a:gd name="T107" fmla="*/ 52 h 408"/>
                  <a:gd name="T108" fmla="*/ 3 w 811"/>
                  <a:gd name="T109" fmla="*/ 95 h 408"/>
                  <a:gd name="T110" fmla="*/ 3 w 811"/>
                  <a:gd name="T111" fmla="*/ 138 h 408"/>
                  <a:gd name="T112" fmla="*/ 3 w 811"/>
                  <a:gd name="T113" fmla="*/ 180 h 408"/>
                  <a:gd name="T114" fmla="*/ 3 w 811"/>
                  <a:gd name="T115" fmla="*/ 223 h 408"/>
                  <a:gd name="T116" fmla="*/ 3 w 811"/>
                  <a:gd name="T117" fmla="*/ 265 h 408"/>
                  <a:gd name="T118" fmla="*/ 3 w 811"/>
                  <a:gd name="T119" fmla="*/ 308 h 408"/>
                  <a:gd name="T120" fmla="*/ 1 w 811"/>
                  <a:gd name="T121" fmla="*/ 379 h 408"/>
                  <a:gd name="T122" fmla="*/ 13 w 811"/>
                  <a:gd name="T123" fmla="*/ 396 h 408"/>
                  <a:gd name="T124" fmla="*/ 7 w 811"/>
                  <a:gd name="T125" fmla="*/ 39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1" h="408">
                    <a:moveTo>
                      <a:pt x="23" y="402"/>
                    </a:moveTo>
                    <a:lnTo>
                      <a:pt x="36" y="405"/>
                    </a:lnTo>
                    <a:lnTo>
                      <a:pt x="35" y="405"/>
                    </a:lnTo>
                    <a:lnTo>
                      <a:pt x="51" y="405"/>
                    </a:lnTo>
                    <a:lnTo>
                      <a:pt x="51" y="408"/>
                    </a:lnTo>
                    <a:lnTo>
                      <a:pt x="35" y="408"/>
                    </a:lnTo>
                    <a:lnTo>
                      <a:pt x="22" y="405"/>
                    </a:lnTo>
                    <a:lnTo>
                      <a:pt x="23" y="402"/>
                    </a:lnTo>
                    <a:close/>
                    <a:moveTo>
                      <a:pt x="65" y="405"/>
                    </a:moveTo>
                    <a:lnTo>
                      <a:pt x="93" y="405"/>
                    </a:lnTo>
                    <a:lnTo>
                      <a:pt x="93" y="408"/>
                    </a:lnTo>
                    <a:lnTo>
                      <a:pt x="65" y="408"/>
                    </a:lnTo>
                    <a:lnTo>
                      <a:pt x="65" y="405"/>
                    </a:lnTo>
                    <a:close/>
                    <a:moveTo>
                      <a:pt x="107" y="405"/>
                    </a:moveTo>
                    <a:lnTo>
                      <a:pt x="136" y="405"/>
                    </a:lnTo>
                    <a:lnTo>
                      <a:pt x="136" y="408"/>
                    </a:lnTo>
                    <a:lnTo>
                      <a:pt x="107" y="408"/>
                    </a:lnTo>
                    <a:lnTo>
                      <a:pt x="107" y="405"/>
                    </a:lnTo>
                    <a:close/>
                    <a:moveTo>
                      <a:pt x="150" y="405"/>
                    </a:moveTo>
                    <a:lnTo>
                      <a:pt x="179" y="405"/>
                    </a:lnTo>
                    <a:lnTo>
                      <a:pt x="179" y="408"/>
                    </a:lnTo>
                    <a:lnTo>
                      <a:pt x="150" y="408"/>
                    </a:lnTo>
                    <a:lnTo>
                      <a:pt x="150" y="405"/>
                    </a:lnTo>
                    <a:close/>
                    <a:moveTo>
                      <a:pt x="193" y="405"/>
                    </a:moveTo>
                    <a:lnTo>
                      <a:pt x="221" y="405"/>
                    </a:lnTo>
                    <a:lnTo>
                      <a:pt x="221" y="408"/>
                    </a:lnTo>
                    <a:lnTo>
                      <a:pt x="193" y="408"/>
                    </a:lnTo>
                    <a:lnTo>
                      <a:pt x="193" y="405"/>
                    </a:lnTo>
                    <a:close/>
                    <a:moveTo>
                      <a:pt x="235" y="405"/>
                    </a:moveTo>
                    <a:lnTo>
                      <a:pt x="264" y="405"/>
                    </a:lnTo>
                    <a:lnTo>
                      <a:pt x="264" y="408"/>
                    </a:lnTo>
                    <a:lnTo>
                      <a:pt x="235" y="408"/>
                    </a:lnTo>
                    <a:lnTo>
                      <a:pt x="235" y="405"/>
                    </a:lnTo>
                    <a:close/>
                    <a:moveTo>
                      <a:pt x="278" y="405"/>
                    </a:moveTo>
                    <a:lnTo>
                      <a:pt x="307" y="405"/>
                    </a:lnTo>
                    <a:lnTo>
                      <a:pt x="307" y="408"/>
                    </a:lnTo>
                    <a:lnTo>
                      <a:pt x="278" y="408"/>
                    </a:lnTo>
                    <a:lnTo>
                      <a:pt x="278" y="405"/>
                    </a:lnTo>
                    <a:close/>
                    <a:moveTo>
                      <a:pt x="321" y="405"/>
                    </a:moveTo>
                    <a:lnTo>
                      <a:pt x="350" y="405"/>
                    </a:lnTo>
                    <a:lnTo>
                      <a:pt x="350" y="408"/>
                    </a:lnTo>
                    <a:lnTo>
                      <a:pt x="321" y="408"/>
                    </a:lnTo>
                    <a:lnTo>
                      <a:pt x="321" y="405"/>
                    </a:lnTo>
                    <a:close/>
                    <a:moveTo>
                      <a:pt x="364" y="405"/>
                    </a:moveTo>
                    <a:lnTo>
                      <a:pt x="392" y="405"/>
                    </a:lnTo>
                    <a:lnTo>
                      <a:pt x="392" y="408"/>
                    </a:lnTo>
                    <a:lnTo>
                      <a:pt x="364" y="408"/>
                    </a:lnTo>
                    <a:lnTo>
                      <a:pt x="364" y="405"/>
                    </a:lnTo>
                    <a:close/>
                    <a:moveTo>
                      <a:pt x="406" y="405"/>
                    </a:moveTo>
                    <a:lnTo>
                      <a:pt x="435" y="405"/>
                    </a:lnTo>
                    <a:lnTo>
                      <a:pt x="435" y="408"/>
                    </a:lnTo>
                    <a:lnTo>
                      <a:pt x="406" y="408"/>
                    </a:lnTo>
                    <a:lnTo>
                      <a:pt x="406" y="405"/>
                    </a:lnTo>
                    <a:close/>
                    <a:moveTo>
                      <a:pt x="449" y="405"/>
                    </a:moveTo>
                    <a:lnTo>
                      <a:pt x="478" y="405"/>
                    </a:lnTo>
                    <a:lnTo>
                      <a:pt x="478" y="408"/>
                    </a:lnTo>
                    <a:lnTo>
                      <a:pt x="449" y="408"/>
                    </a:lnTo>
                    <a:lnTo>
                      <a:pt x="449" y="405"/>
                    </a:lnTo>
                    <a:close/>
                    <a:moveTo>
                      <a:pt x="492" y="405"/>
                    </a:moveTo>
                    <a:lnTo>
                      <a:pt x="520" y="405"/>
                    </a:lnTo>
                    <a:lnTo>
                      <a:pt x="520" y="408"/>
                    </a:lnTo>
                    <a:lnTo>
                      <a:pt x="492" y="408"/>
                    </a:lnTo>
                    <a:lnTo>
                      <a:pt x="492" y="405"/>
                    </a:lnTo>
                    <a:close/>
                    <a:moveTo>
                      <a:pt x="534" y="405"/>
                    </a:moveTo>
                    <a:lnTo>
                      <a:pt x="563" y="405"/>
                    </a:lnTo>
                    <a:lnTo>
                      <a:pt x="563" y="408"/>
                    </a:lnTo>
                    <a:lnTo>
                      <a:pt x="534" y="408"/>
                    </a:lnTo>
                    <a:lnTo>
                      <a:pt x="534" y="405"/>
                    </a:lnTo>
                    <a:close/>
                    <a:moveTo>
                      <a:pt x="577" y="405"/>
                    </a:moveTo>
                    <a:lnTo>
                      <a:pt x="606" y="405"/>
                    </a:lnTo>
                    <a:lnTo>
                      <a:pt x="606" y="408"/>
                    </a:lnTo>
                    <a:lnTo>
                      <a:pt x="577" y="408"/>
                    </a:lnTo>
                    <a:lnTo>
                      <a:pt x="577" y="405"/>
                    </a:lnTo>
                    <a:close/>
                    <a:moveTo>
                      <a:pt x="620" y="405"/>
                    </a:moveTo>
                    <a:lnTo>
                      <a:pt x="649" y="405"/>
                    </a:lnTo>
                    <a:lnTo>
                      <a:pt x="649" y="408"/>
                    </a:lnTo>
                    <a:lnTo>
                      <a:pt x="620" y="408"/>
                    </a:lnTo>
                    <a:lnTo>
                      <a:pt x="620" y="405"/>
                    </a:lnTo>
                    <a:close/>
                    <a:moveTo>
                      <a:pt x="663" y="405"/>
                    </a:moveTo>
                    <a:lnTo>
                      <a:pt x="691" y="405"/>
                    </a:lnTo>
                    <a:lnTo>
                      <a:pt x="691" y="408"/>
                    </a:lnTo>
                    <a:lnTo>
                      <a:pt x="663" y="408"/>
                    </a:lnTo>
                    <a:lnTo>
                      <a:pt x="663" y="405"/>
                    </a:lnTo>
                    <a:close/>
                    <a:moveTo>
                      <a:pt x="705" y="405"/>
                    </a:moveTo>
                    <a:lnTo>
                      <a:pt x="734" y="405"/>
                    </a:lnTo>
                    <a:lnTo>
                      <a:pt x="734" y="408"/>
                    </a:lnTo>
                    <a:lnTo>
                      <a:pt x="705" y="408"/>
                    </a:lnTo>
                    <a:lnTo>
                      <a:pt x="705" y="405"/>
                    </a:lnTo>
                    <a:close/>
                    <a:moveTo>
                      <a:pt x="748" y="405"/>
                    </a:moveTo>
                    <a:lnTo>
                      <a:pt x="775" y="405"/>
                    </a:lnTo>
                    <a:lnTo>
                      <a:pt x="775" y="405"/>
                    </a:lnTo>
                    <a:lnTo>
                      <a:pt x="776" y="405"/>
                    </a:lnTo>
                    <a:lnTo>
                      <a:pt x="777" y="408"/>
                    </a:lnTo>
                    <a:lnTo>
                      <a:pt x="776" y="408"/>
                    </a:lnTo>
                    <a:lnTo>
                      <a:pt x="748" y="408"/>
                    </a:lnTo>
                    <a:lnTo>
                      <a:pt x="748" y="405"/>
                    </a:lnTo>
                    <a:close/>
                    <a:moveTo>
                      <a:pt x="789" y="401"/>
                    </a:moveTo>
                    <a:lnTo>
                      <a:pt x="799" y="395"/>
                    </a:lnTo>
                    <a:lnTo>
                      <a:pt x="798" y="396"/>
                    </a:lnTo>
                    <a:lnTo>
                      <a:pt x="805" y="385"/>
                    </a:lnTo>
                    <a:lnTo>
                      <a:pt x="805" y="386"/>
                    </a:lnTo>
                    <a:lnTo>
                      <a:pt x="805" y="381"/>
                    </a:lnTo>
                    <a:lnTo>
                      <a:pt x="809" y="382"/>
                    </a:lnTo>
                    <a:lnTo>
                      <a:pt x="808" y="387"/>
                    </a:lnTo>
                    <a:lnTo>
                      <a:pt x="801" y="398"/>
                    </a:lnTo>
                    <a:lnTo>
                      <a:pt x="791" y="405"/>
                    </a:lnTo>
                    <a:lnTo>
                      <a:pt x="789" y="401"/>
                    </a:lnTo>
                    <a:close/>
                    <a:moveTo>
                      <a:pt x="807" y="367"/>
                    </a:moveTo>
                    <a:lnTo>
                      <a:pt x="807" y="339"/>
                    </a:lnTo>
                    <a:lnTo>
                      <a:pt x="811" y="339"/>
                    </a:lnTo>
                    <a:lnTo>
                      <a:pt x="811" y="367"/>
                    </a:lnTo>
                    <a:lnTo>
                      <a:pt x="807" y="367"/>
                    </a:lnTo>
                    <a:close/>
                    <a:moveTo>
                      <a:pt x="807" y="325"/>
                    </a:moveTo>
                    <a:lnTo>
                      <a:pt x="807" y="297"/>
                    </a:lnTo>
                    <a:lnTo>
                      <a:pt x="811" y="297"/>
                    </a:lnTo>
                    <a:lnTo>
                      <a:pt x="811" y="325"/>
                    </a:lnTo>
                    <a:lnTo>
                      <a:pt x="807" y="325"/>
                    </a:lnTo>
                    <a:close/>
                    <a:moveTo>
                      <a:pt x="807" y="282"/>
                    </a:moveTo>
                    <a:lnTo>
                      <a:pt x="807" y="254"/>
                    </a:lnTo>
                    <a:lnTo>
                      <a:pt x="811" y="254"/>
                    </a:lnTo>
                    <a:lnTo>
                      <a:pt x="811" y="282"/>
                    </a:lnTo>
                    <a:lnTo>
                      <a:pt x="807" y="282"/>
                    </a:lnTo>
                    <a:close/>
                    <a:moveTo>
                      <a:pt x="807" y="239"/>
                    </a:moveTo>
                    <a:lnTo>
                      <a:pt x="807" y="212"/>
                    </a:lnTo>
                    <a:lnTo>
                      <a:pt x="811" y="212"/>
                    </a:lnTo>
                    <a:lnTo>
                      <a:pt x="811" y="239"/>
                    </a:lnTo>
                    <a:lnTo>
                      <a:pt x="807" y="239"/>
                    </a:lnTo>
                    <a:close/>
                    <a:moveTo>
                      <a:pt x="807" y="197"/>
                    </a:moveTo>
                    <a:lnTo>
                      <a:pt x="807" y="169"/>
                    </a:lnTo>
                    <a:lnTo>
                      <a:pt x="811" y="169"/>
                    </a:lnTo>
                    <a:lnTo>
                      <a:pt x="811" y="197"/>
                    </a:lnTo>
                    <a:lnTo>
                      <a:pt x="807" y="197"/>
                    </a:lnTo>
                    <a:close/>
                    <a:moveTo>
                      <a:pt x="807" y="154"/>
                    </a:moveTo>
                    <a:lnTo>
                      <a:pt x="807" y="126"/>
                    </a:lnTo>
                    <a:lnTo>
                      <a:pt x="811" y="126"/>
                    </a:lnTo>
                    <a:lnTo>
                      <a:pt x="811" y="154"/>
                    </a:lnTo>
                    <a:lnTo>
                      <a:pt x="807" y="154"/>
                    </a:lnTo>
                    <a:close/>
                    <a:moveTo>
                      <a:pt x="807" y="112"/>
                    </a:moveTo>
                    <a:lnTo>
                      <a:pt x="807" y="84"/>
                    </a:lnTo>
                    <a:lnTo>
                      <a:pt x="811" y="84"/>
                    </a:lnTo>
                    <a:lnTo>
                      <a:pt x="811" y="112"/>
                    </a:lnTo>
                    <a:lnTo>
                      <a:pt x="807" y="112"/>
                    </a:lnTo>
                    <a:close/>
                    <a:moveTo>
                      <a:pt x="807" y="69"/>
                    </a:moveTo>
                    <a:lnTo>
                      <a:pt x="807" y="41"/>
                    </a:lnTo>
                    <a:lnTo>
                      <a:pt x="811" y="41"/>
                    </a:lnTo>
                    <a:lnTo>
                      <a:pt x="811" y="69"/>
                    </a:lnTo>
                    <a:lnTo>
                      <a:pt x="807" y="69"/>
                    </a:lnTo>
                    <a:close/>
                    <a:moveTo>
                      <a:pt x="805" y="27"/>
                    </a:moveTo>
                    <a:lnTo>
                      <a:pt x="805" y="23"/>
                    </a:lnTo>
                    <a:lnTo>
                      <a:pt x="805" y="23"/>
                    </a:lnTo>
                    <a:lnTo>
                      <a:pt x="798" y="13"/>
                    </a:lnTo>
                    <a:lnTo>
                      <a:pt x="799" y="13"/>
                    </a:lnTo>
                    <a:lnTo>
                      <a:pt x="789" y="7"/>
                    </a:lnTo>
                    <a:lnTo>
                      <a:pt x="791" y="4"/>
                    </a:lnTo>
                    <a:lnTo>
                      <a:pt x="801" y="11"/>
                    </a:lnTo>
                    <a:lnTo>
                      <a:pt x="808" y="21"/>
                    </a:lnTo>
                    <a:lnTo>
                      <a:pt x="809" y="27"/>
                    </a:lnTo>
                    <a:lnTo>
                      <a:pt x="805" y="27"/>
                    </a:lnTo>
                    <a:close/>
                    <a:moveTo>
                      <a:pt x="777" y="3"/>
                    </a:moveTo>
                    <a:lnTo>
                      <a:pt x="775" y="3"/>
                    </a:lnTo>
                    <a:lnTo>
                      <a:pt x="775" y="3"/>
                    </a:lnTo>
                    <a:lnTo>
                      <a:pt x="749" y="3"/>
                    </a:lnTo>
                    <a:lnTo>
                      <a:pt x="749" y="0"/>
                    </a:lnTo>
                    <a:lnTo>
                      <a:pt x="776" y="0"/>
                    </a:lnTo>
                    <a:lnTo>
                      <a:pt x="777" y="0"/>
                    </a:lnTo>
                    <a:lnTo>
                      <a:pt x="777" y="3"/>
                    </a:lnTo>
                    <a:close/>
                    <a:moveTo>
                      <a:pt x="734" y="3"/>
                    </a:moveTo>
                    <a:lnTo>
                      <a:pt x="706" y="3"/>
                    </a:lnTo>
                    <a:lnTo>
                      <a:pt x="706" y="0"/>
                    </a:lnTo>
                    <a:lnTo>
                      <a:pt x="734" y="0"/>
                    </a:lnTo>
                    <a:lnTo>
                      <a:pt x="734" y="3"/>
                    </a:lnTo>
                    <a:close/>
                    <a:moveTo>
                      <a:pt x="691" y="3"/>
                    </a:moveTo>
                    <a:lnTo>
                      <a:pt x="663" y="3"/>
                    </a:lnTo>
                    <a:lnTo>
                      <a:pt x="663" y="0"/>
                    </a:lnTo>
                    <a:lnTo>
                      <a:pt x="691" y="0"/>
                    </a:lnTo>
                    <a:lnTo>
                      <a:pt x="691" y="3"/>
                    </a:lnTo>
                    <a:close/>
                    <a:moveTo>
                      <a:pt x="649" y="3"/>
                    </a:moveTo>
                    <a:lnTo>
                      <a:pt x="621" y="3"/>
                    </a:lnTo>
                    <a:lnTo>
                      <a:pt x="621" y="0"/>
                    </a:lnTo>
                    <a:lnTo>
                      <a:pt x="649" y="0"/>
                    </a:lnTo>
                    <a:lnTo>
                      <a:pt x="649" y="3"/>
                    </a:lnTo>
                    <a:close/>
                    <a:moveTo>
                      <a:pt x="606" y="3"/>
                    </a:moveTo>
                    <a:lnTo>
                      <a:pt x="578" y="3"/>
                    </a:lnTo>
                    <a:lnTo>
                      <a:pt x="578" y="0"/>
                    </a:lnTo>
                    <a:lnTo>
                      <a:pt x="606" y="0"/>
                    </a:lnTo>
                    <a:lnTo>
                      <a:pt x="606" y="3"/>
                    </a:lnTo>
                    <a:close/>
                    <a:moveTo>
                      <a:pt x="563" y="3"/>
                    </a:moveTo>
                    <a:lnTo>
                      <a:pt x="535" y="3"/>
                    </a:lnTo>
                    <a:lnTo>
                      <a:pt x="535" y="0"/>
                    </a:lnTo>
                    <a:lnTo>
                      <a:pt x="563" y="0"/>
                    </a:lnTo>
                    <a:lnTo>
                      <a:pt x="563" y="3"/>
                    </a:lnTo>
                    <a:close/>
                    <a:moveTo>
                      <a:pt x="520" y="3"/>
                    </a:moveTo>
                    <a:lnTo>
                      <a:pt x="492" y="3"/>
                    </a:lnTo>
                    <a:lnTo>
                      <a:pt x="492" y="0"/>
                    </a:lnTo>
                    <a:lnTo>
                      <a:pt x="520" y="0"/>
                    </a:lnTo>
                    <a:lnTo>
                      <a:pt x="520" y="3"/>
                    </a:lnTo>
                    <a:close/>
                    <a:moveTo>
                      <a:pt x="478" y="3"/>
                    </a:moveTo>
                    <a:lnTo>
                      <a:pt x="450" y="3"/>
                    </a:lnTo>
                    <a:lnTo>
                      <a:pt x="450" y="0"/>
                    </a:lnTo>
                    <a:lnTo>
                      <a:pt x="478" y="0"/>
                    </a:lnTo>
                    <a:lnTo>
                      <a:pt x="478" y="3"/>
                    </a:lnTo>
                    <a:close/>
                    <a:moveTo>
                      <a:pt x="435" y="3"/>
                    </a:moveTo>
                    <a:lnTo>
                      <a:pt x="407" y="3"/>
                    </a:lnTo>
                    <a:lnTo>
                      <a:pt x="407" y="0"/>
                    </a:lnTo>
                    <a:lnTo>
                      <a:pt x="435" y="0"/>
                    </a:lnTo>
                    <a:lnTo>
                      <a:pt x="435" y="3"/>
                    </a:lnTo>
                    <a:close/>
                    <a:moveTo>
                      <a:pt x="392" y="3"/>
                    </a:moveTo>
                    <a:lnTo>
                      <a:pt x="364" y="3"/>
                    </a:lnTo>
                    <a:lnTo>
                      <a:pt x="364" y="0"/>
                    </a:lnTo>
                    <a:lnTo>
                      <a:pt x="392" y="0"/>
                    </a:lnTo>
                    <a:lnTo>
                      <a:pt x="392" y="3"/>
                    </a:lnTo>
                    <a:close/>
                    <a:moveTo>
                      <a:pt x="350" y="3"/>
                    </a:moveTo>
                    <a:lnTo>
                      <a:pt x="322" y="3"/>
                    </a:lnTo>
                    <a:lnTo>
                      <a:pt x="322" y="0"/>
                    </a:lnTo>
                    <a:lnTo>
                      <a:pt x="350" y="0"/>
                    </a:lnTo>
                    <a:lnTo>
                      <a:pt x="350" y="3"/>
                    </a:lnTo>
                    <a:close/>
                    <a:moveTo>
                      <a:pt x="307" y="3"/>
                    </a:moveTo>
                    <a:lnTo>
                      <a:pt x="279" y="3"/>
                    </a:lnTo>
                    <a:lnTo>
                      <a:pt x="279" y="0"/>
                    </a:lnTo>
                    <a:lnTo>
                      <a:pt x="307" y="0"/>
                    </a:lnTo>
                    <a:lnTo>
                      <a:pt x="307" y="3"/>
                    </a:lnTo>
                    <a:close/>
                    <a:moveTo>
                      <a:pt x="264" y="3"/>
                    </a:moveTo>
                    <a:lnTo>
                      <a:pt x="236" y="3"/>
                    </a:lnTo>
                    <a:lnTo>
                      <a:pt x="236" y="0"/>
                    </a:lnTo>
                    <a:lnTo>
                      <a:pt x="264" y="0"/>
                    </a:lnTo>
                    <a:lnTo>
                      <a:pt x="264" y="3"/>
                    </a:lnTo>
                    <a:close/>
                    <a:moveTo>
                      <a:pt x="221" y="3"/>
                    </a:moveTo>
                    <a:lnTo>
                      <a:pt x="193" y="3"/>
                    </a:lnTo>
                    <a:lnTo>
                      <a:pt x="193" y="0"/>
                    </a:lnTo>
                    <a:lnTo>
                      <a:pt x="221" y="0"/>
                    </a:lnTo>
                    <a:lnTo>
                      <a:pt x="221" y="3"/>
                    </a:lnTo>
                    <a:close/>
                    <a:moveTo>
                      <a:pt x="179" y="3"/>
                    </a:moveTo>
                    <a:lnTo>
                      <a:pt x="151" y="3"/>
                    </a:lnTo>
                    <a:lnTo>
                      <a:pt x="151" y="0"/>
                    </a:lnTo>
                    <a:lnTo>
                      <a:pt x="179" y="0"/>
                    </a:lnTo>
                    <a:lnTo>
                      <a:pt x="179" y="3"/>
                    </a:lnTo>
                    <a:close/>
                    <a:moveTo>
                      <a:pt x="136" y="3"/>
                    </a:moveTo>
                    <a:lnTo>
                      <a:pt x="108" y="3"/>
                    </a:lnTo>
                    <a:lnTo>
                      <a:pt x="108" y="0"/>
                    </a:lnTo>
                    <a:lnTo>
                      <a:pt x="136" y="0"/>
                    </a:lnTo>
                    <a:lnTo>
                      <a:pt x="136" y="3"/>
                    </a:lnTo>
                    <a:close/>
                    <a:moveTo>
                      <a:pt x="93" y="3"/>
                    </a:moveTo>
                    <a:lnTo>
                      <a:pt x="65" y="3"/>
                    </a:lnTo>
                    <a:lnTo>
                      <a:pt x="65" y="0"/>
                    </a:lnTo>
                    <a:lnTo>
                      <a:pt x="93" y="0"/>
                    </a:lnTo>
                    <a:lnTo>
                      <a:pt x="93" y="3"/>
                    </a:lnTo>
                    <a:close/>
                    <a:moveTo>
                      <a:pt x="51" y="3"/>
                    </a:moveTo>
                    <a:lnTo>
                      <a:pt x="35" y="3"/>
                    </a:lnTo>
                    <a:lnTo>
                      <a:pt x="36" y="3"/>
                    </a:lnTo>
                    <a:lnTo>
                      <a:pt x="23" y="6"/>
                    </a:lnTo>
                    <a:lnTo>
                      <a:pt x="23" y="3"/>
                    </a:lnTo>
                    <a:lnTo>
                      <a:pt x="35" y="0"/>
                    </a:lnTo>
                    <a:lnTo>
                      <a:pt x="51" y="0"/>
                    </a:lnTo>
                    <a:lnTo>
                      <a:pt x="51" y="3"/>
                    </a:lnTo>
                    <a:close/>
                    <a:moveTo>
                      <a:pt x="13" y="13"/>
                    </a:moveTo>
                    <a:lnTo>
                      <a:pt x="6" y="23"/>
                    </a:lnTo>
                    <a:lnTo>
                      <a:pt x="6" y="23"/>
                    </a:lnTo>
                    <a:lnTo>
                      <a:pt x="3" y="36"/>
                    </a:lnTo>
                    <a:lnTo>
                      <a:pt x="3" y="35"/>
                    </a:lnTo>
                    <a:lnTo>
                      <a:pt x="3" y="38"/>
                    </a:lnTo>
                    <a:lnTo>
                      <a:pt x="0" y="38"/>
                    </a:lnTo>
                    <a:lnTo>
                      <a:pt x="0" y="35"/>
                    </a:lnTo>
                    <a:lnTo>
                      <a:pt x="3" y="21"/>
                    </a:lnTo>
                    <a:lnTo>
                      <a:pt x="10" y="11"/>
                    </a:lnTo>
                    <a:lnTo>
                      <a:pt x="13" y="13"/>
                    </a:lnTo>
                    <a:close/>
                    <a:moveTo>
                      <a:pt x="3" y="52"/>
                    </a:moveTo>
                    <a:lnTo>
                      <a:pt x="3" y="81"/>
                    </a:lnTo>
                    <a:lnTo>
                      <a:pt x="0" y="81"/>
                    </a:lnTo>
                    <a:lnTo>
                      <a:pt x="0" y="52"/>
                    </a:lnTo>
                    <a:lnTo>
                      <a:pt x="3" y="52"/>
                    </a:lnTo>
                    <a:close/>
                    <a:moveTo>
                      <a:pt x="3" y="95"/>
                    </a:moveTo>
                    <a:lnTo>
                      <a:pt x="3" y="124"/>
                    </a:lnTo>
                    <a:lnTo>
                      <a:pt x="0" y="124"/>
                    </a:lnTo>
                    <a:lnTo>
                      <a:pt x="0" y="95"/>
                    </a:lnTo>
                    <a:lnTo>
                      <a:pt x="3" y="95"/>
                    </a:lnTo>
                    <a:close/>
                    <a:moveTo>
                      <a:pt x="3" y="138"/>
                    </a:moveTo>
                    <a:lnTo>
                      <a:pt x="3" y="166"/>
                    </a:lnTo>
                    <a:lnTo>
                      <a:pt x="0" y="166"/>
                    </a:lnTo>
                    <a:lnTo>
                      <a:pt x="0" y="138"/>
                    </a:lnTo>
                    <a:lnTo>
                      <a:pt x="3" y="138"/>
                    </a:lnTo>
                    <a:close/>
                    <a:moveTo>
                      <a:pt x="3" y="180"/>
                    </a:moveTo>
                    <a:lnTo>
                      <a:pt x="3" y="209"/>
                    </a:lnTo>
                    <a:lnTo>
                      <a:pt x="0" y="209"/>
                    </a:lnTo>
                    <a:lnTo>
                      <a:pt x="0" y="180"/>
                    </a:lnTo>
                    <a:lnTo>
                      <a:pt x="3" y="180"/>
                    </a:lnTo>
                    <a:close/>
                    <a:moveTo>
                      <a:pt x="3" y="223"/>
                    </a:moveTo>
                    <a:lnTo>
                      <a:pt x="3" y="251"/>
                    </a:lnTo>
                    <a:lnTo>
                      <a:pt x="0" y="251"/>
                    </a:lnTo>
                    <a:lnTo>
                      <a:pt x="0" y="223"/>
                    </a:lnTo>
                    <a:lnTo>
                      <a:pt x="3" y="223"/>
                    </a:lnTo>
                    <a:close/>
                    <a:moveTo>
                      <a:pt x="3" y="265"/>
                    </a:moveTo>
                    <a:lnTo>
                      <a:pt x="3" y="294"/>
                    </a:lnTo>
                    <a:lnTo>
                      <a:pt x="0" y="294"/>
                    </a:lnTo>
                    <a:lnTo>
                      <a:pt x="0" y="265"/>
                    </a:lnTo>
                    <a:lnTo>
                      <a:pt x="3" y="265"/>
                    </a:lnTo>
                    <a:close/>
                    <a:moveTo>
                      <a:pt x="3" y="308"/>
                    </a:moveTo>
                    <a:lnTo>
                      <a:pt x="3" y="337"/>
                    </a:lnTo>
                    <a:lnTo>
                      <a:pt x="0" y="337"/>
                    </a:lnTo>
                    <a:lnTo>
                      <a:pt x="0" y="308"/>
                    </a:lnTo>
                    <a:lnTo>
                      <a:pt x="3" y="308"/>
                    </a:lnTo>
                    <a:close/>
                    <a:moveTo>
                      <a:pt x="3" y="351"/>
                    </a:moveTo>
                    <a:lnTo>
                      <a:pt x="3" y="373"/>
                    </a:lnTo>
                    <a:lnTo>
                      <a:pt x="3" y="373"/>
                    </a:lnTo>
                    <a:lnTo>
                      <a:pt x="5" y="379"/>
                    </a:lnTo>
                    <a:lnTo>
                      <a:pt x="1" y="379"/>
                    </a:lnTo>
                    <a:lnTo>
                      <a:pt x="0" y="373"/>
                    </a:lnTo>
                    <a:lnTo>
                      <a:pt x="0" y="351"/>
                    </a:lnTo>
                    <a:lnTo>
                      <a:pt x="3" y="351"/>
                    </a:lnTo>
                    <a:close/>
                    <a:moveTo>
                      <a:pt x="9" y="391"/>
                    </a:moveTo>
                    <a:lnTo>
                      <a:pt x="13" y="396"/>
                    </a:lnTo>
                    <a:lnTo>
                      <a:pt x="13" y="395"/>
                    </a:lnTo>
                    <a:lnTo>
                      <a:pt x="23" y="402"/>
                    </a:lnTo>
                    <a:lnTo>
                      <a:pt x="21" y="405"/>
                    </a:lnTo>
                    <a:lnTo>
                      <a:pt x="11" y="398"/>
                    </a:lnTo>
                    <a:lnTo>
                      <a:pt x="7" y="393"/>
                    </a:lnTo>
                    <a:lnTo>
                      <a:pt x="9" y="391"/>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Rectangle 55">
                <a:extLst>
                  <a:ext uri="{FF2B5EF4-FFF2-40B4-BE49-F238E27FC236}">
                    <a16:creationId xmlns:a16="http://schemas.microsoft.com/office/drawing/2014/main" id="{6543C1B4-571D-48C8-97BB-E81BC8413425}"/>
                  </a:ext>
                </a:extLst>
              </p:cNvPr>
              <p:cNvSpPr>
                <a:spLocks noChangeArrowheads="1"/>
              </p:cNvSpPr>
              <p:nvPr/>
            </p:nvSpPr>
            <p:spPr bwMode="auto">
              <a:xfrm>
                <a:off x="3112855" y="1897063"/>
                <a:ext cx="814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Query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8" name="Rectangle 56">
                <a:extLst>
                  <a:ext uri="{FF2B5EF4-FFF2-40B4-BE49-F238E27FC236}">
                    <a16:creationId xmlns:a16="http://schemas.microsoft.com/office/drawing/2014/main" id="{89368D91-DDFE-4421-979E-6B2D8FF9898D}"/>
                  </a:ext>
                </a:extLst>
              </p:cNvPr>
              <p:cNvSpPr>
                <a:spLocks noChangeArrowheads="1"/>
              </p:cNvSpPr>
              <p:nvPr/>
            </p:nvSpPr>
            <p:spPr bwMode="auto">
              <a:xfrm>
                <a:off x="3082693" y="2170113"/>
                <a:ext cx="81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engine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331" name="Group 330">
              <a:extLst>
                <a:ext uri="{FF2B5EF4-FFF2-40B4-BE49-F238E27FC236}">
                  <a16:creationId xmlns:a16="http://schemas.microsoft.com/office/drawing/2014/main" id="{645C5AAC-0DD4-4865-9415-327C4AD342FC}"/>
                </a:ext>
              </a:extLst>
            </p:cNvPr>
            <p:cNvGrpSpPr/>
            <p:nvPr/>
          </p:nvGrpSpPr>
          <p:grpSpPr>
            <a:xfrm>
              <a:off x="6295497" y="2291322"/>
              <a:ext cx="1422400" cy="3379782"/>
              <a:chOff x="5565777" y="2679706"/>
              <a:chExt cx="1422400" cy="3379782"/>
            </a:xfrm>
          </p:grpSpPr>
          <p:sp>
            <p:nvSpPr>
              <p:cNvPr id="371" name="Line 22">
                <a:extLst>
                  <a:ext uri="{FF2B5EF4-FFF2-40B4-BE49-F238E27FC236}">
                    <a16:creationId xmlns:a16="http://schemas.microsoft.com/office/drawing/2014/main" id="{FE08A867-9D94-4963-B803-4FF7FA2D8561}"/>
                  </a:ext>
                </a:extLst>
              </p:cNvPr>
              <p:cNvSpPr>
                <a:spLocks noChangeShapeType="1"/>
              </p:cNvSpPr>
              <p:nvPr/>
            </p:nvSpPr>
            <p:spPr bwMode="auto">
              <a:xfrm flipH="1">
                <a:off x="5565777" y="6059488"/>
                <a:ext cx="14224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27">
                <a:extLst>
                  <a:ext uri="{FF2B5EF4-FFF2-40B4-BE49-F238E27FC236}">
                    <a16:creationId xmlns:a16="http://schemas.microsoft.com/office/drawing/2014/main" id="{C3A63397-3618-49AE-BA6C-A7BE9F37752B}"/>
                  </a:ext>
                </a:extLst>
              </p:cNvPr>
              <p:cNvSpPr>
                <a:spLocks noChangeShapeType="1"/>
              </p:cNvSpPr>
              <p:nvPr/>
            </p:nvSpPr>
            <p:spPr bwMode="auto">
              <a:xfrm flipH="1">
                <a:off x="5573712" y="4948236"/>
                <a:ext cx="1409681" cy="3176"/>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32">
                <a:extLst>
                  <a:ext uri="{FF2B5EF4-FFF2-40B4-BE49-F238E27FC236}">
                    <a16:creationId xmlns:a16="http://schemas.microsoft.com/office/drawing/2014/main" id="{C7DF8BC9-39B3-4EFC-9817-08B7D805C04F}"/>
                  </a:ext>
                </a:extLst>
              </p:cNvPr>
              <p:cNvSpPr>
                <a:spLocks noChangeShapeType="1"/>
              </p:cNvSpPr>
              <p:nvPr/>
            </p:nvSpPr>
            <p:spPr bwMode="auto">
              <a:xfrm flipH="1">
                <a:off x="5565777" y="3797300"/>
                <a:ext cx="140969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41">
                <a:extLst>
                  <a:ext uri="{FF2B5EF4-FFF2-40B4-BE49-F238E27FC236}">
                    <a16:creationId xmlns:a16="http://schemas.microsoft.com/office/drawing/2014/main" id="{BCE50384-436A-42BD-A4AF-AFC3CC462225}"/>
                  </a:ext>
                </a:extLst>
              </p:cNvPr>
              <p:cNvSpPr>
                <a:spLocks noChangeShapeType="1"/>
              </p:cNvSpPr>
              <p:nvPr/>
            </p:nvSpPr>
            <p:spPr bwMode="auto">
              <a:xfrm flipH="1">
                <a:off x="5565777" y="2679706"/>
                <a:ext cx="1422396" cy="4758"/>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32" name="Line 19">
              <a:extLst>
                <a:ext uri="{FF2B5EF4-FFF2-40B4-BE49-F238E27FC236}">
                  <a16:creationId xmlns:a16="http://schemas.microsoft.com/office/drawing/2014/main" id="{8F8439A5-7B89-4B38-9EA6-221B43117384}"/>
                </a:ext>
              </a:extLst>
            </p:cNvPr>
            <p:cNvSpPr>
              <a:spLocks noChangeShapeType="1"/>
            </p:cNvSpPr>
            <p:nvPr/>
          </p:nvSpPr>
          <p:spPr bwMode="auto">
            <a:xfrm flipH="1">
              <a:off x="2677880" y="3872466"/>
              <a:ext cx="289083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33" name="Group 332">
              <a:extLst>
                <a:ext uri="{FF2B5EF4-FFF2-40B4-BE49-F238E27FC236}">
                  <a16:creationId xmlns:a16="http://schemas.microsoft.com/office/drawing/2014/main" id="{DD85AC18-BF05-45B6-AD04-FFD6C4BFDAD3}"/>
                </a:ext>
              </a:extLst>
            </p:cNvPr>
            <p:cNvGrpSpPr/>
            <p:nvPr/>
          </p:nvGrpSpPr>
          <p:grpSpPr>
            <a:xfrm>
              <a:off x="5802080" y="1936750"/>
              <a:ext cx="1119188" cy="4070350"/>
              <a:chOff x="5799139" y="2330450"/>
              <a:chExt cx="1119188" cy="4070350"/>
            </a:xfrm>
          </p:grpSpPr>
          <p:sp>
            <p:nvSpPr>
              <p:cNvPr id="345" name="Freeform 57">
                <a:extLst>
                  <a:ext uri="{FF2B5EF4-FFF2-40B4-BE49-F238E27FC236}">
                    <a16:creationId xmlns:a16="http://schemas.microsoft.com/office/drawing/2014/main" id="{031492AE-F153-4396-9448-CC05064DD06E}"/>
                  </a:ext>
                </a:extLst>
              </p:cNvPr>
              <p:cNvSpPr>
                <a:spLocks/>
              </p:cNvSpPr>
              <p:nvPr/>
            </p:nvSpPr>
            <p:spPr bwMode="auto">
              <a:xfrm>
                <a:off x="5813427" y="2330450"/>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58">
                <a:extLst>
                  <a:ext uri="{FF2B5EF4-FFF2-40B4-BE49-F238E27FC236}">
                    <a16:creationId xmlns:a16="http://schemas.microsoft.com/office/drawing/2014/main" id="{25829D4E-E399-46CB-B6A6-EBBB168BD8C2}"/>
                  </a:ext>
                </a:extLst>
              </p:cNvPr>
              <p:cNvSpPr>
                <a:spLocks/>
              </p:cNvSpPr>
              <p:nvPr/>
            </p:nvSpPr>
            <p:spPr bwMode="auto">
              <a:xfrm>
                <a:off x="5813427" y="2330450"/>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Rectangle 59">
                <a:extLst>
                  <a:ext uri="{FF2B5EF4-FFF2-40B4-BE49-F238E27FC236}">
                    <a16:creationId xmlns:a16="http://schemas.microsoft.com/office/drawing/2014/main" id="{2CAED0C2-0B39-486F-81FC-872CEA00E0C9}"/>
                  </a:ext>
                </a:extLst>
              </p:cNvPr>
              <p:cNvSpPr>
                <a:spLocks noChangeArrowheads="1"/>
              </p:cNvSpPr>
              <p:nvPr/>
            </p:nvSpPr>
            <p:spPr bwMode="auto">
              <a:xfrm>
                <a:off x="5935664" y="2420938"/>
                <a:ext cx="982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8" name="Rectangle 60">
                <a:extLst>
                  <a:ext uri="{FF2B5EF4-FFF2-40B4-BE49-F238E27FC236}">
                    <a16:creationId xmlns:a16="http://schemas.microsoft.com/office/drawing/2014/main" id="{976A701A-50DC-4082-8D9D-80E0A2952867}"/>
                  </a:ext>
                </a:extLst>
              </p:cNvPr>
              <p:cNvSpPr>
                <a:spLocks noChangeArrowheads="1"/>
              </p:cNvSpPr>
              <p:nvPr/>
            </p:nvSpPr>
            <p:spPr bwMode="auto">
              <a:xfrm>
                <a:off x="6067427" y="2689225"/>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9" name="Rectangle 61">
                <a:extLst>
                  <a:ext uri="{FF2B5EF4-FFF2-40B4-BE49-F238E27FC236}">
                    <a16:creationId xmlns:a16="http://schemas.microsoft.com/office/drawing/2014/main" id="{639E8DFC-E022-416E-9140-77C4AA9D4635}"/>
                  </a:ext>
                </a:extLst>
              </p:cNvPr>
              <p:cNvSpPr>
                <a:spLocks noChangeArrowheads="1"/>
              </p:cNvSpPr>
              <p:nvPr/>
            </p:nvSpPr>
            <p:spPr bwMode="auto">
              <a:xfrm>
                <a:off x="6445252" y="268922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0" name="Rectangle 62">
                <a:extLst>
                  <a:ext uri="{FF2B5EF4-FFF2-40B4-BE49-F238E27FC236}">
                    <a16:creationId xmlns:a16="http://schemas.microsoft.com/office/drawing/2014/main" id="{F1BD72CC-F2C0-47AF-9728-D418BCA30D98}"/>
                  </a:ext>
                </a:extLst>
              </p:cNvPr>
              <p:cNvSpPr>
                <a:spLocks noChangeArrowheads="1"/>
              </p:cNvSpPr>
              <p:nvPr/>
            </p:nvSpPr>
            <p:spPr bwMode="auto">
              <a:xfrm>
                <a:off x="6519864" y="2689225"/>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1" name="Freeform 63">
                <a:extLst>
                  <a:ext uri="{FF2B5EF4-FFF2-40B4-BE49-F238E27FC236}">
                    <a16:creationId xmlns:a16="http://schemas.microsoft.com/office/drawing/2014/main" id="{39D89AF1-80D0-42F8-9F04-855969FE081D}"/>
                  </a:ext>
                </a:extLst>
              </p:cNvPr>
              <p:cNvSpPr>
                <a:spLocks/>
              </p:cNvSpPr>
              <p:nvPr/>
            </p:nvSpPr>
            <p:spPr bwMode="auto">
              <a:xfrm>
                <a:off x="5813427" y="3446463"/>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64">
                <a:extLst>
                  <a:ext uri="{FF2B5EF4-FFF2-40B4-BE49-F238E27FC236}">
                    <a16:creationId xmlns:a16="http://schemas.microsoft.com/office/drawing/2014/main" id="{05DC41DF-1D97-47D0-99E9-30AE35DEB86A}"/>
                  </a:ext>
                </a:extLst>
              </p:cNvPr>
              <p:cNvSpPr>
                <a:spLocks/>
              </p:cNvSpPr>
              <p:nvPr/>
            </p:nvSpPr>
            <p:spPr bwMode="auto">
              <a:xfrm>
                <a:off x="5813427" y="3446463"/>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Rectangle 65">
                <a:extLst>
                  <a:ext uri="{FF2B5EF4-FFF2-40B4-BE49-F238E27FC236}">
                    <a16:creationId xmlns:a16="http://schemas.microsoft.com/office/drawing/2014/main" id="{55F7644A-244F-42F5-95FA-5AC932BADD5E}"/>
                  </a:ext>
                </a:extLst>
              </p:cNvPr>
              <p:cNvSpPr>
                <a:spLocks noChangeArrowheads="1"/>
              </p:cNvSpPr>
              <p:nvPr/>
            </p:nvSpPr>
            <p:spPr bwMode="auto">
              <a:xfrm>
                <a:off x="5935664" y="3533775"/>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4" name="Rectangle 66">
                <a:extLst>
                  <a:ext uri="{FF2B5EF4-FFF2-40B4-BE49-F238E27FC236}">
                    <a16:creationId xmlns:a16="http://schemas.microsoft.com/office/drawing/2014/main" id="{6C7DD55C-256B-4775-A97A-FD7AAD8028DB}"/>
                  </a:ext>
                </a:extLst>
              </p:cNvPr>
              <p:cNvSpPr>
                <a:spLocks noChangeArrowheads="1"/>
              </p:cNvSpPr>
              <p:nvPr/>
            </p:nvSpPr>
            <p:spPr bwMode="auto">
              <a:xfrm>
                <a:off x="6067427" y="3806825"/>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5" name="Rectangle 67">
                <a:extLst>
                  <a:ext uri="{FF2B5EF4-FFF2-40B4-BE49-F238E27FC236}">
                    <a16:creationId xmlns:a16="http://schemas.microsoft.com/office/drawing/2014/main" id="{D900EB39-514B-44B6-8AA4-7777D0D5E274}"/>
                  </a:ext>
                </a:extLst>
              </p:cNvPr>
              <p:cNvSpPr>
                <a:spLocks noChangeArrowheads="1"/>
              </p:cNvSpPr>
              <p:nvPr/>
            </p:nvSpPr>
            <p:spPr bwMode="auto">
              <a:xfrm>
                <a:off x="6445252" y="380682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6" name="Rectangle 68">
                <a:extLst>
                  <a:ext uri="{FF2B5EF4-FFF2-40B4-BE49-F238E27FC236}">
                    <a16:creationId xmlns:a16="http://schemas.microsoft.com/office/drawing/2014/main" id="{B3E9F72E-DA95-4402-8A6B-11D0CEC4F9EF}"/>
                  </a:ext>
                </a:extLst>
              </p:cNvPr>
              <p:cNvSpPr>
                <a:spLocks noChangeArrowheads="1"/>
              </p:cNvSpPr>
              <p:nvPr/>
            </p:nvSpPr>
            <p:spPr bwMode="auto">
              <a:xfrm>
                <a:off x="6519864" y="3806825"/>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7" name="Freeform 69">
                <a:extLst>
                  <a:ext uri="{FF2B5EF4-FFF2-40B4-BE49-F238E27FC236}">
                    <a16:creationId xmlns:a16="http://schemas.microsoft.com/office/drawing/2014/main" id="{64F6EC57-5BF6-4A14-99E5-FE25BF761C3E}"/>
                  </a:ext>
                </a:extLst>
              </p:cNvPr>
              <p:cNvSpPr>
                <a:spLocks/>
              </p:cNvSpPr>
              <p:nvPr/>
            </p:nvSpPr>
            <p:spPr bwMode="auto">
              <a:xfrm>
                <a:off x="5799139" y="458787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70">
                <a:extLst>
                  <a:ext uri="{FF2B5EF4-FFF2-40B4-BE49-F238E27FC236}">
                    <a16:creationId xmlns:a16="http://schemas.microsoft.com/office/drawing/2014/main" id="{081AFD89-BB3E-437D-823B-98E901A42AEE}"/>
                  </a:ext>
                </a:extLst>
              </p:cNvPr>
              <p:cNvSpPr>
                <a:spLocks/>
              </p:cNvSpPr>
              <p:nvPr/>
            </p:nvSpPr>
            <p:spPr bwMode="auto">
              <a:xfrm>
                <a:off x="5799139" y="4587875"/>
                <a:ext cx="1071563" cy="700088"/>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Rectangle 71">
                <a:extLst>
                  <a:ext uri="{FF2B5EF4-FFF2-40B4-BE49-F238E27FC236}">
                    <a16:creationId xmlns:a16="http://schemas.microsoft.com/office/drawing/2014/main" id="{B9A652E4-D9AF-4620-BAF9-94B05483E079}"/>
                  </a:ext>
                </a:extLst>
              </p:cNvPr>
              <p:cNvSpPr>
                <a:spLocks noChangeArrowheads="1"/>
              </p:cNvSpPr>
              <p:nvPr/>
            </p:nvSpPr>
            <p:spPr bwMode="auto">
              <a:xfrm>
                <a:off x="5922964" y="4675188"/>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0" name="Rectangle 72">
                <a:extLst>
                  <a:ext uri="{FF2B5EF4-FFF2-40B4-BE49-F238E27FC236}">
                    <a16:creationId xmlns:a16="http://schemas.microsoft.com/office/drawing/2014/main" id="{3D67076A-0593-4575-9307-CD9261A92C28}"/>
                  </a:ext>
                </a:extLst>
              </p:cNvPr>
              <p:cNvSpPr>
                <a:spLocks noChangeArrowheads="1"/>
              </p:cNvSpPr>
              <p:nvPr/>
            </p:nvSpPr>
            <p:spPr bwMode="auto">
              <a:xfrm>
                <a:off x="6054727" y="4945063"/>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1" name="Rectangle 73">
                <a:extLst>
                  <a:ext uri="{FF2B5EF4-FFF2-40B4-BE49-F238E27FC236}">
                    <a16:creationId xmlns:a16="http://schemas.microsoft.com/office/drawing/2014/main" id="{82D32476-4DB1-4C5F-BE41-3CC4C8F2F069}"/>
                  </a:ext>
                </a:extLst>
              </p:cNvPr>
              <p:cNvSpPr>
                <a:spLocks noChangeArrowheads="1"/>
              </p:cNvSpPr>
              <p:nvPr/>
            </p:nvSpPr>
            <p:spPr bwMode="auto">
              <a:xfrm>
                <a:off x="6430964" y="4945063"/>
                <a:ext cx="187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2" name="Rectangle 74">
                <a:extLst>
                  <a:ext uri="{FF2B5EF4-FFF2-40B4-BE49-F238E27FC236}">
                    <a16:creationId xmlns:a16="http://schemas.microsoft.com/office/drawing/2014/main" id="{E6A0210F-2BDF-4489-804B-5EA3784EF79E}"/>
                  </a:ext>
                </a:extLst>
              </p:cNvPr>
              <p:cNvSpPr>
                <a:spLocks noChangeArrowheads="1"/>
              </p:cNvSpPr>
              <p:nvPr/>
            </p:nvSpPr>
            <p:spPr bwMode="auto">
              <a:xfrm>
                <a:off x="6507164" y="4945063"/>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3" name="Freeform 75">
                <a:extLst>
                  <a:ext uri="{FF2B5EF4-FFF2-40B4-BE49-F238E27FC236}">
                    <a16:creationId xmlns:a16="http://schemas.microsoft.com/office/drawing/2014/main" id="{0FDB3D14-466D-4977-B983-3E7199968750}"/>
                  </a:ext>
                </a:extLst>
              </p:cNvPr>
              <p:cNvSpPr>
                <a:spLocks/>
              </p:cNvSpPr>
              <p:nvPr/>
            </p:nvSpPr>
            <p:spPr bwMode="auto">
              <a:xfrm>
                <a:off x="5799139" y="569912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solidFill>
                <a:srgbClr val="C5E0B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76">
                <a:extLst>
                  <a:ext uri="{FF2B5EF4-FFF2-40B4-BE49-F238E27FC236}">
                    <a16:creationId xmlns:a16="http://schemas.microsoft.com/office/drawing/2014/main" id="{2370BDD5-AA03-46F8-88AC-7778B90CC475}"/>
                  </a:ext>
                </a:extLst>
              </p:cNvPr>
              <p:cNvSpPr>
                <a:spLocks/>
              </p:cNvSpPr>
              <p:nvPr/>
            </p:nvSpPr>
            <p:spPr bwMode="auto">
              <a:xfrm>
                <a:off x="5799139" y="569912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Rectangle 77">
                <a:extLst>
                  <a:ext uri="{FF2B5EF4-FFF2-40B4-BE49-F238E27FC236}">
                    <a16:creationId xmlns:a16="http://schemas.microsoft.com/office/drawing/2014/main" id="{31443E50-0E5E-4A9D-85B5-217DCADE5862}"/>
                  </a:ext>
                </a:extLst>
              </p:cNvPr>
              <p:cNvSpPr>
                <a:spLocks noChangeArrowheads="1"/>
              </p:cNvSpPr>
              <p:nvPr/>
            </p:nvSpPr>
            <p:spPr bwMode="auto">
              <a:xfrm>
                <a:off x="5922964" y="5786438"/>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6" name="Rectangle 78">
                <a:extLst>
                  <a:ext uri="{FF2B5EF4-FFF2-40B4-BE49-F238E27FC236}">
                    <a16:creationId xmlns:a16="http://schemas.microsoft.com/office/drawing/2014/main" id="{B877893D-9178-4C79-AA95-FA180670FCF5}"/>
                  </a:ext>
                </a:extLst>
              </p:cNvPr>
              <p:cNvSpPr>
                <a:spLocks noChangeArrowheads="1"/>
              </p:cNvSpPr>
              <p:nvPr/>
            </p:nvSpPr>
            <p:spPr bwMode="auto">
              <a:xfrm>
                <a:off x="6035677" y="6059488"/>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7" name="Rectangle 79">
                <a:extLst>
                  <a:ext uri="{FF2B5EF4-FFF2-40B4-BE49-F238E27FC236}">
                    <a16:creationId xmlns:a16="http://schemas.microsoft.com/office/drawing/2014/main" id="{36F2ADA6-57EC-4759-AD26-0D304A1F0A88}"/>
                  </a:ext>
                </a:extLst>
              </p:cNvPr>
              <p:cNvSpPr>
                <a:spLocks noChangeArrowheads="1"/>
              </p:cNvSpPr>
              <p:nvPr/>
            </p:nvSpPr>
            <p:spPr bwMode="auto">
              <a:xfrm>
                <a:off x="6411914" y="6059488"/>
                <a:ext cx="187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8" name="Rectangle 80">
                <a:extLst>
                  <a:ext uri="{FF2B5EF4-FFF2-40B4-BE49-F238E27FC236}">
                    <a16:creationId xmlns:a16="http://schemas.microsoft.com/office/drawing/2014/main" id="{446D0554-6AB2-464B-AB3E-43FC26A85AEF}"/>
                  </a:ext>
                </a:extLst>
              </p:cNvPr>
              <p:cNvSpPr>
                <a:spLocks noChangeArrowheads="1"/>
              </p:cNvSpPr>
              <p:nvPr/>
            </p:nvSpPr>
            <p:spPr bwMode="auto">
              <a:xfrm>
                <a:off x="6488114" y="6059488"/>
                <a:ext cx="271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9" name="Rectangle 199">
                <a:extLst>
                  <a:ext uri="{FF2B5EF4-FFF2-40B4-BE49-F238E27FC236}">
                    <a16:creationId xmlns:a16="http://schemas.microsoft.com/office/drawing/2014/main" id="{C9716AE4-62BC-4864-9502-A50DA769983E}"/>
                  </a:ext>
                </a:extLst>
              </p:cNvPr>
              <p:cNvSpPr>
                <a:spLocks noChangeArrowheads="1"/>
              </p:cNvSpPr>
              <p:nvPr/>
            </p:nvSpPr>
            <p:spPr bwMode="auto">
              <a:xfrm>
                <a:off x="6592889" y="3049588"/>
                <a:ext cx="3063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334" name="Rectangle: Rounded Corners 333">
              <a:extLst>
                <a:ext uri="{FF2B5EF4-FFF2-40B4-BE49-F238E27FC236}">
                  <a16:creationId xmlns:a16="http://schemas.microsoft.com/office/drawing/2014/main" id="{B6210332-A915-4156-AD45-5B3F1948D2BE}"/>
                </a:ext>
              </a:extLst>
            </p:cNvPr>
            <p:cNvSpPr/>
            <p:nvPr/>
          </p:nvSpPr>
          <p:spPr>
            <a:xfrm>
              <a:off x="7189308" y="1935255"/>
              <a:ext cx="3786194"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- 0</a:t>
              </a:r>
            </a:p>
          </p:txBody>
        </p:sp>
        <p:sp>
          <p:nvSpPr>
            <p:cNvPr id="335" name="Rectangle: Rounded Corners 334">
              <a:extLst>
                <a:ext uri="{FF2B5EF4-FFF2-40B4-BE49-F238E27FC236}">
                  <a16:creationId xmlns:a16="http://schemas.microsoft.com/office/drawing/2014/main" id="{E46B37D4-CE42-4CD1-8AB5-689EDAD828CC}"/>
                </a:ext>
              </a:extLst>
            </p:cNvPr>
            <p:cNvSpPr/>
            <p:nvPr/>
          </p:nvSpPr>
          <p:spPr>
            <a:xfrm>
              <a:off x="7189308" y="3034507"/>
              <a:ext cx="3786194"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- 1</a:t>
              </a:r>
            </a:p>
          </p:txBody>
        </p:sp>
        <p:sp>
          <p:nvSpPr>
            <p:cNvPr id="336" name="Rectangle: Rounded Corners 335">
              <a:extLst>
                <a:ext uri="{FF2B5EF4-FFF2-40B4-BE49-F238E27FC236}">
                  <a16:creationId xmlns:a16="http://schemas.microsoft.com/office/drawing/2014/main" id="{0C098321-F2FA-46D8-9EC0-AD718BCA9C08}"/>
                </a:ext>
              </a:extLst>
            </p:cNvPr>
            <p:cNvSpPr/>
            <p:nvPr/>
          </p:nvSpPr>
          <p:spPr>
            <a:xfrm>
              <a:off x="7189308" y="4185777"/>
              <a:ext cx="3786194"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- 2</a:t>
              </a:r>
            </a:p>
          </p:txBody>
        </p:sp>
        <p:sp>
          <p:nvSpPr>
            <p:cNvPr id="337" name="Rectangle: Rounded Corners 336">
              <a:extLst>
                <a:ext uri="{FF2B5EF4-FFF2-40B4-BE49-F238E27FC236}">
                  <a16:creationId xmlns:a16="http://schemas.microsoft.com/office/drawing/2014/main" id="{1310A19F-E3B5-42ED-B586-681FADDB7A38}"/>
                </a:ext>
              </a:extLst>
            </p:cNvPr>
            <p:cNvSpPr/>
            <p:nvPr/>
          </p:nvSpPr>
          <p:spPr>
            <a:xfrm>
              <a:off x="7189308" y="5271166"/>
              <a:ext cx="3786194"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N</a:t>
              </a:r>
            </a:p>
          </p:txBody>
        </p:sp>
        <p:sp>
          <p:nvSpPr>
            <p:cNvPr id="338" name="Rectangle: Rounded Corners 337">
              <a:extLst>
                <a:ext uri="{FF2B5EF4-FFF2-40B4-BE49-F238E27FC236}">
                  <a16:creationId xmlns:a16="http://schemas.microsoft.com/office/drawing/2014/main" id="{45B045C3-C36A-4F04-9302-0763A35D883D}"/>
                </a:ext>
              </a:extLst>
            </p:cNvPr>
            <p:cNvSpPr/>
            <p:nvPr/>
          </p:nvSpPr>
          <p:spPr>
            <a:xfrm>
              <a:off x="1770321" y="1350335"/>
              <a:ext cx="10143460" cy="5454502"/>
            </a:xfrm>
            <a:prstGeom prst="roundRect">
              <a:avLst>
                <a:gd name="adj" fmla="val 2340"/>
              </a:avLst>
            </a:prstGeom>
            <a:noFill/>
            <a:ln w="381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Line 43">
              <a:extLst>
                <a:ext uri="{FF2B5EF4-FFF2-40B4-BE49-F238E27FC236}">
                  <a16:creationId xmlns:a16="http://schemas.microsoft.com/office/drawing/2014/main" id="{D8AC2E0A-B144-4A9C-A26C-AACE1D58F6F1}"/>
                </a:ext>
              </a:extLst>
            </p:cNvPr>
            <p:cNvSpPr>
              <a:spLocks noChangeShapeType="1"/>
            </p:cNvSpPr>
            <p:nvPr/>
          </p:nvSpPr>
          <p:spPr bwMode="auto">
            <a:xfrm>
              <a:off x="1455505" y="3867150"/>
              <a:ext cx="53498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Freeform 44">
              <a:extLst>
                <a:ext uri="{FF2B5EF4-FFF2-40B4-BE49-F238E27FC236}">
                  <a16:creationId xmlns:a16="http://schemas.microsoft.com/office/drawing/2014/main" id="{066D3B2C-39F0-4855-AB89-42127518486A}"/>
                </a:ext>
              </a:extLst>
            </p:cNvPr>
            <p:cNvSpPr>
              <a:spLocks/>
            </p:cNvSpPr>
            <p:nvPr/>
          </p:nvSpPr>
          <p:spPr bwMode="auto">
            <a:xfrm>
              <a:off x="1303105" y="3811588"/>
              <a:ext cx="166688" cy="111125"/>
            </a:xfrm>
            <a:custGeom>
              <a:avLst/>
              <a:gdLst>
                <a:gd name="T0" fmla="*/ 105 w 105"/>
                <a:gd name="T1" fmla="*/ 70 h 70"/>
                <a:gd name="T2" fmla="*/ 0 w 105"/>
                <a:gd name="T3" fmla="*/ 35 h 70"/>
                <a:gd name="T4" fmla="*/ 105 w 105"/>
                <a:gd name="T5" fmla="*/ 0 h 70"/>
                <a:gd name="T6" fmla="*/ 105 w 105"/>
                <a:gd name="T7" fmla="*/ 70 h 70"/>
              </a:gdLst>
              <a:ahLst/>
              <a:cxnLst>
                <a:cxn ang="0">
                  <a:pos x="T0" y="T1"/>
                </a:cxn>
                <a:cxn ang="0">
                  <a:pos x="T2" y="T3"/>
                </a:cxn>
                <a:cxn ang="0">
                  <a:pos x="T4" y="T5"/>
                </a:cxn>
                <a:cxn ang="0">
                  <a:pos x="T6" y="T7"/>
                </a:cxn>
              </a:cxnLst>
              <a:rect l="0" t="0" r="r" b="b"/>
              <a:pathLst>
                <a:path w="105" h="70">
                  <a:moveTo>
                    <a:pt x="105" y="70"/>
                  </a:moveTo>
                  <a:lnTo>
                    <a:pt x="0" y="35"/>
                  </a:lnTo>
                  <a:lnTo>
                    <a:pt x="105" y="0"/>
                  </a:lnTo>
                  <a:lnTo>
                    <a:pt x="105"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45">
              <a:extLst>
                <a:ext uri="{FF2B5EF4-FFF2-40B4-BE49-F238E27FC236}">
                  <a16:creationId xmlns:a16="http://schemas.microsoft.com/office/drawing/2014/main" id="{399E6BBD-EEC5-4543-AEF7-0667A257407D}"/>
                </a:ext>
              </a:extLst>
            </p:cNvPr>
            <p:cNvSpPr>
              <a:spLocks/>
            </p:cNvSpPr>
            <p:nvPr/>
          </p:nvSpPr>
          <p:spPr bwMode="auto">
            <a:xfrm>
              <a:off x="1977793" y="3811588"/>
              <a:ext cx="165100" cy="111125"/>
            </a:xfrm>
            <a:custGeom>
              <a:avLst/>
              <a:gdLst>
                <a:gd name="T0" fmla="*/ 0 w 104"/>
                <a:gd name="T1" fmla="*/ 0 h 70"/>
                <a:gd name="T2" fmla="*/ 104 w 104"/>
                <a:gd name="T3" fmla="*/ 35 h 70"/>
                <a:gd name="T4" fmla="*/ 0 w 104"/>
                <a:gd name="T5" fmla="*/ 70 h 70"/>
                <a:gd name="T6" fmla="*/ 0 w 104"/>
                <a:gd name="T7" fmla="*/ 0 h 70"/>
              </a:gdLst>
              <a:ahLst/>
              <a:cxnLst>
                <a:cxn ang="0">
                  <a:pos x="T0" y="T1"/>
                </a:cxn>
                <a:cxn ang="0">
                  <a:pos x="T2" y="T3"/>
                </a:cxn>
                <a:cxn ang="0">
                  <a:pos x="T4" y="T5"/>
                </a:cxn>
                <a:cxn ang="0">
                  <a:pos x="T6" y="T7"/>
                </a:cxn>
              </a:cxnLst>
              <a:rect l="0" t="0" r="r" b="b"/>
              <a:pathLst>
                <a:path w="104" h="70">
                  <a:moveTo>
                    <a:pt x="0" y="0"/>
                  </a:moveTo>
                  <a:lnTo>
                    <a:pt x="104" y="35"/>
                  </a:lnTo>
                  <a:lnTo>
                    <a:pt x="0" y="7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343">
              <a:extLst>
                <a:ext uri="{FF2B5EF4-FFF2-40B4-BE49-F238E27FC236}">
                  <a16:creationId xmlns:a16="http://schemas.microsoft.com/office/drawing/2014/main" id="{5FC0C8EB-1AE1-4020-9D56-39FCE0B1331B}"/>
                </a:ext>
              </a:extLst>
            </p:cNvPr>
            <p:cNvSpPr/>
            <p:nvPr/>
          </p:nvSpPr>
          <p:spPr>
            <a:xfrm>
              <a:off x="10975501" y="3758146"/>
              <a:ext cx="1946216" cy="419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solidFill>
                    <a:schemeClr val="tx1"/>
                  </a:solidFill>
                  <a:latin typeface="Arial "/>
                </a:rPr>
                <a:t>DeepStore</a:t>
              </a:r>
            </a:p>
          </p:txBody>
        </p:sp>
      </p:grpSp>
      <p:sp>
        <p:nvSpPr>
          <p:cNvPr id="9" name="Text Placeholder 8">
            <a:extLst>
              <a:ext uri="{FF2B5EF4-FFF2-40B4-BE49-F238E27FC236}">
                <a16:creationId xmlns:a16="http://schemas.microsoft.com/office/drawing/2014/main" id="{F90B2BEC-3979-4216-825D-267C04F7B96E}"/>
              </a:ext>
            </a:extLst>
          </p:cNvPr>
          <p:cNvSpPr>
            <a:spLocks noGrp="1"/>
          </p:cNvSpPr>
          <p:nvPr>
            <p:ph type="body" sz="quarter" idx="10"/>
          </p:nvPr>
        </p:nvSpPr>
        <p:spPr/>
        <p:txBody>
          <a:bodyPr/>
          <a:lstStyle/>
          <a:p>
            <a:r>
              <a:rPr lang="en-US"/>
              <a:t>Putting It All Together</a:t>
            </a:r>
          </a:p>
        </p:txBody>
      </p:sp>
      <p:sp>
        <p:nvSpPr>
          <p:cNvPr id="5" name="Rectangle: Rounded Corners 4">
            <a:extLst>
              <a:ext uri="{FF2B5EF4-FFF2-40B4-BE49-F238E27FC236}">
                <a16:creationId xmlns:a16="http://schemas.microsoft.com/office/drawing/2014/main" id="{CD0B77B7-DAB0-47B8-A84D-ADA6F3A3BED1}"/>
              </a:ext>
            </a:extLst>
          </p:cNvPr>
          <p:cNvSpPr/>
          <p:nvPr/>
        </p:nvSpPr>
        <p:spPr>
          <a:xfrm>
            <a:off x="570492" y="3879328"/>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382" name="Freeform 53">
            <a:extLst>
              <a:ext uri="{FF2B5EF4-FFF2-40B4-BE49-F238E27FC236}">
                <a16:creationId xmlns:a16="http://schemas.microsoft.com/office/drawing/2014/main" id="{12A1E6A1-119F-4832-B08B-2E1BAB1DBFEB}"/>
              </a:ext>
            </a:extLst>
          </p:cNvPr>
          <p:cNvSpPr>
            <a:spLocks/>
          </p:cNvSpPr>
          <p:nvPr/>
        </p:nvSpPr>
        <p:spPr bwMode="auto">
          <a:xfrm>
            <a:off x="4533570" y="1836147"/>
            <a:ext cx="1103365" cy="642938"/>
          </a:xfrm>
          <a:custGeom>
            <a:avLst/>
            <a:gdLst>
              <a:gd name="T0" fmla="*/ 51 w 1210"/>
              <a:gd name="T1" fmla="*/ 608 h 608"/>
              <a:gd name="T2" fmla="*/ 1160 w 1210"/>
              <a:gd name="T3" fmla="*/ 608 h 608"/>
              <a:gd name="T4" fmla="*/ 1210 w 1210"/>
              <a:gd name="T5" fmla="*/ 558 h 608"/>
              <a:gd name="T6" fmla="*/ 1210 w 1210"/>
              <a:gd name="T7" fmla="*/ 51 h 608"/>
              <a:gd name="T8" fmla="*/ 1160 w 1210"/>
              <a:gd name="T9" fmla="*/ 0 h 608"/>
              <a:gd name="T10" fmla="*/ 51 w 1210"/>
              <a:gd name="T11" fmla="*/ 0 h 608"/>
              <a:gd name="T12" fmla="*/ 0 w 1210"/>
              <a:gd name="T13" fmla="*/ 51 h 608"/>
              <a:gd name="T14" fmla="*/ 0 w 1210"/>
              <a:gd name="T15" fmla="*/ 558 h 608"/>
              <a:gd name="T16" fmla="*/ 51 w 1210"/>
              <a:gd name="T17" fmla="*/ 6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608">
                <a:moveTo>
                  <a:pt x="51" y="608"/>
                </a:moveTo>
                <a:lnTo>
                  <a:pt x="1160" y="608"/>
                </a:lnTo>
                <a:cubicBezTo>
                  <a:pt x="1188" y="608"/>
                  <a:pt x="1210" y="586"/>
                  <a:pt x="1210" y="558"/>
                </a:cubicBezTo>
                <a:lnTo>
                  <a:pt x="1210" y="51"/>
                </a:lnTo>
                <a:cubicBezTo>
                  <a:pt x="1210" y="23"/>
                  <a:pt x="1188" y="0"/>
                  <a:pt x="1160" y="0"/>
                </a:cubicBezTo>
                <a:lnTo>
                  <a:pt x="51" y="0"/>
                </a:lnTo>
                <a:cubicBezTo>
                  <a:pt x="23" y="0"/>
                  <a:pt x="0" y="23"/>
                  <a:pt x="0" y="51"/>
                </a:cubicBezTo>
                <a:lnTo>
                  <a:pt x="0" y="558"/>
                </a:lnTo>
                <a:cubicBezTo>
                  <a:pt x="0" y="586"/>
                  <a:pt x="23" y="608"/>
                  <a:pt x="51" y="608"/>
                </a:cubicBezTo>
                <a:close/>
              </a:path>
            </a:pathLst>
          </a:custGeom>
          <a:solidFill>
            <a:srgbClr val="C5E0B3"/>
          </a:solidFill>
          <a:ln w="1270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pPr algn="ctr"/>
            <a:r>
              <a:rPr lang="en-US" sz="1700">
                <a:latin typeface="Arial "/>
              </a:rPr>
              <a:t>Query Cache</a:t>
            </a:r>
          </a:p>
        </p:txBody>
      </p:sp>
      <p:sp>
        <p:nvSpPr>
          <p:cNvPr id="6" name="Flowchart: Document 5">
            <a:extLst>
              <a:ext uri="{FF2B5EF4-FFF2-40B4-BE49-F238E27FC236}">
                <a16:creationId xmlns:a16="http://schemas.microsoft.com/office/drawing/2014/main" id="{0FEE87E8-2D21-401A-9155-6BA4134A1763}"/>
              </a:ext>
            </a:extLst>
          </p:cNvPr>
          <p:cNvSpPr/>
          <p:nvPr/>
        </p:nvSpPr>
        <p:spPr>
          <a:xfrm>
            <a:off x="3935991" y="1642542"/>
            <a:ext cx="1028700" cy="635000"/>
          </a:xfrm>
          <a:prstGeom prst="flowChartDocumen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SCN Model</a:t>
            </a:r>
          </a:p>
        </p:txBody>
      </p:sp>
      <p:sp>
        <p:nvSpPr>
          <p:cNvPr id="7" name="TextBox 6">
            <a:extLst>
              <a:ext uri="{FF2B5EF4-FFF2-40B4-BE49-F238E27FC236}">
                <a16:creationId xmlns:a16="http://schemas.microsoft.com/office/drawing/2014/main" id="{F9202FAA-C070-4EDB-84CE-9B204CF99189}"/>
              </a:ext>
            </a:extLst>
          </p:cNvPr>
          <p:cNvSpPr txBox="1"/>
          <p:nvPr/>
        </p:nvSpPr>
        <p:spPr>
          <a:xfrm flipH="1">
            <a:off x="4940218" y="7107639"/>
            <a:ext cx="3053139" cy="400110"/>
          </a:xfrm>
          <a:prstGeom prst="rect">
            <a:avLst/>
          </a:prstGeom>
          <a:noFill/>
        </p:spPr>
        <p:txBody>
          <a:bodyPr wrap="square" rtlCol="0">
            <a:spAutoFit/>
          </a:bodyPr>
          <a:lstStyle/>
          <a:p>
            <a:r>
              <a:rPr lang="en-US"/>
              <a:t>QFV: Query Feature Vector</a:t>
            </a:r>
          </a:p>
        </p:txBody>
      </p:sp>
      <p:sp>
        <p:nvSpPr>
          <p:cNvPr id="12" name="Rectangle: Rounded Corners 11">
            <a:extLst>
              <a:ext uri="{FF2B5EF4-FFF2-40B4-BE49-F238E27FC236}">
                <a16:creationId xmlns:a16="http://schemas.microsoft.com/office/drawing/2014/main" id="{FAE31383-FEDB-4942-A40E-D39CC792E754}"/>
              </a:ext>
            </a:extLst>
          </p:cNvPr>
          <p:cNvSpPr/>
          <p:nvPr/>
        </p:nvSpPr>
        <p:spPr>
          <a:xfrm>
            <a:off x="3095978" y="1703890"/>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13" name="Rectangle: Rounded Corners 12">
            <a:extLst>
              <a:ext uri="{FF2B5EF4-FFF2-40B4-BE49-F238E27FC236}">
                <a16:creationId xmlns:a16="http://schemas.microsoft.com/office/drawing/2014/main" id="{B6B220C2-B2B6-4754-BDD6-A7CA91C961B5}"/>
              </a:ext>
            </a:extLst>
          </p:cNvPr>
          <p:cNvSpPr/>
          <p:nvPr/>
        </p:nvSpPr>
        <p:spPr>
          <a:xfrm>
            <a:off x="3095978" y="1703890"/>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14" name="Rectangle: Rounded Corners 13">
            <a:extLst>
              <a:ext uri="{FF2B5EF4-FFF2-40B4-BE49-F238E27FC236}">
                <a16:creationId xmlns:a16="http://schemas.microsoft.com/office/drawing/2014/main" id="{E6EBF51E-34BD-488B-AA8E-9B4778225199}"/>
              </a:ext>
            </a:extLst>
          </p:cNvPr>
          <p:cNvSpPr/>
          <p:nvPr/>
        </p:nvSpPr>
        <p:spPr>
          <a:xfrm>
            <a:off x="3095977" y="1703890"/>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15" name="Rectangle: Rounded Corners 14">
            <a:extLst>
              <a:ext uri="{FF2B5EF4-FFF2-40B4-BE49-F238E27FC236}">
                <a16:creationId xmlns:a16="http://schemas.microsoft.com/office/drawing/2014/main" id="{2281B517-C6A6-4639-8ACD-64795935DE76}"/>
              </a:ext>
            </a:extLst>
          </p:cNvPr>
          <p:cNvSpPr/>
          <p:nvPr/>
        </p:nvSpPr>
        <p:spPr>
          <a:xfrm>
            <a:off x="3095976" y="1703890"/>
            <a:ext cx="840015" cy="468086"/>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QFV</a:t>
            </a:r>
          </a:p>
        </p:txBody>
      </p:sp>
      <p:sp>
        <p:nvSpPr>
          <p:cNvPr id="16" name="Explosion: 8 Points 15">
            <a:extLst>
              <a:ext uri="{FF2B5EF4-FFF2-40B4-BE49-F238E27FC236}">
                <a16:creationId xmlns:a16="http://schemas.microsoft.com/office/drawing/2014/main" id="{A7D09A70-1A87-4634-9D31-C830120D15A0}"/>
              </a:ext>
            </a:extLst>
          </p:cNvPr>
          <p:cNvSpPr/>
          <p:nvPr/>
        </p:nvSpPr>
        <p:spPr>
          <a:xfrm>
            <a:off x="6044189" y="1586692"/>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17" name="Explosion: 8 Points 16">
            <a:extLst>
              <a:ext uri="{FF2B5EF4-FFF2-40B4-BE49-F238E27FC236}">
                <a16:creationId xmlns:a16="http://schemas.microsoft.com/office/drawing/2014/main" id="{0DFCF601-3140-414C-9BCB-E7459BF14029}"/>
              </a:ext>
            </a:extLst>
          </p:cNvPr>
          <p:cNvSpPr/>
          <p:nvPr/>
        </p:nvSpPr>
        <p:spPr>
          <a:xfrm>
            <a:off x="6044189" y="2797614"/>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18" name="Explosion: 8 Points 17">
            <a:extLst>
              <a:ext uri="{FF2B5EF4-FFF2-40B4-BE49-F238E27FC236}">
                <a16:creationId xmlns:a16="http://schemas.microsoft.com/office/drawing/2014/main" id="{6C191E3B-0D09-4AA3-9F9A-E0BA0CC46F5D}"/>
              </a:ext>
            </a:extLst>
          </p:cNvPr>
          <p:cNvSpPr/>
          <p:nvPr/>
        </p:nvSpPr>
        <p:spPr>
          <a:xfrm>
            <a:off x="6044189" y="3975853"/>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19" name="Explosion: 8 Points 18">
            <a:extLst>
              <a:ext uri="{FF2B5EF4-FFF2-40B4-BE49-F238E27FC236}">
                <a16:creationId xmlns:a16="http://schemas.microsoft.com/office/drawing/2014/main" id="{D464A36C-6982-4AF5-8EDF-84AB211FD13A}"/>
              </a:ext>
            </a:extLst>
          </p:cNvPr>
          <p:cNvSpPr/>
          <p:nvPr/>
        </p:nvSpPr>
        <p:spPr>
          <a:xfrm>
            <a:off x="6044188" y="5218381"/>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SCN</a:t>
            </a:r>
          </a:p>
        </p:txBody>
      </p:sp>
      <p:sp>
        <p:nvSpPr>
          <p:cNvPr id="20" name="Explosion: 8 Points 19">
            <a:extLst>
              <a:ext uri="{FF2B5EF4-FFF2-40B4-BE49-F238E27FC236}">
                <a16:creationId xmlns:a16="http://schemas.microsoft.com/office/drawing/2014/main" id="{E1724270-1A0E-4465-A8ED-1020436F1F7B}"/>
              </a:ext>
            </a:extLst>
          </p:cNvPr>
          <p:cNvSpPr/>
          <p:nvPr/>
        </p:nvSpPr>
        <p:spPr>
          <a:xfrm>
            <a:off x="6044189" y="1586696"/>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err="1">
                <a:solidFill>
                  <a:schemeClr val="tx1"/>
                </a:solidFill>
              </a:rPr>
              <a:t>TopK</a:t>
            </a:r>
            <a:endParaRPr lang="en-US" sz="1800">
              <a:solidFill>
                <a:schemeClr val="tx1"/>
              </a:solidFill>
            </a:endParaRPr>
          </a:p>
        </p:txBody>
      </p:sp>
      <p:sp>
        <p:nvSpPr>
          <p:cNvPr id="21" name="Explosion: 8 Points 20">
            <a:extLst>
              <a:ext uri="{FF2B5EF4-FFF2-40B4-BE49-F238E27FC236}">
                <a16:creationId xmlns:a16="http://schemas.microsoft.com/office/drawing/2014/main" id="{E5FBFE15-DBD1-473E-8983-30C9D38BF05B}"/>
              </a:ext>
            </a:extLst>
          </p:cNvPr>
          <p:cNvSpPr/>
          <p:nvPr/>
        </p:nvSpPr>
        <p:spPr>
          <a:xfrm>
            <a:off x="6044189" y="2797618"/>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err="1">
                <a:solidFill>
                  <a:schemeClr val="tx1"/>
                </a:solidFill>
              </a:rPr>
              <a:t>TopK</a:t>
            </a:r>
            <a:endParaRPr lang="en-US" sz="1800">
              <a:solidFill>
                <a:schemeClr val="tx1"/>
              </a:solidFill>
            </a:endParaRPr>
          </a:p>
        </p:txBody>
      </p:sp>
      <p:sp>
        <p:nvSpPr>
          <p:cNvPr id="22" name="Explosion: 8 Points 21">
            <a:extLst>
              <a:ext uri="{FF2B5EF4-FFF2-40B4-BE49-F238E27FC236}">
                <a16:creationId xmlns:a16="http://schemas.microsoft.com/office/drawing/2014/main" id="{BC8C580F-562C-4E51-A805-637183407921}"/>
              </a:ext>
            </a:extLst>
          </p:cNvPr>
          <p:cNvSpPr/>
          <p:nvPr/>
        </p:nvSpPr>
        <p:spPr>
          <a:xfrm>
            <a:off x="6044189" y="3975857"/>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err="1">
                <a:solidFill>
                  <a:schemeClr val="tx1"/>
                </a:solidFill>
              </a:rPr>
              <a:t>TopK</a:t>
            </a:r>
            <a:endParaRPr lang="en-US" sz="1800">
              <a:solidFill>
                <a:schemeClr val="tx1"/>
              </a:solidFill>
            </a:endParaRPr>
          </a:p>
        </p:txBody>
      </p:sp>
      <p:sp>
        <p:nvSpPr>
          <p:cNvPr id="23" name="Explosion: 8 Points 22">
            <a:extLst>
              <a:ext uri="{FF2B5EF4-FFF2-40B4-BE49-F238E27FC236}">
                <a16:creationId xmlns:a16="http://schemas.microsoft.com/office/drawing/2014/main" id="{20544BD3-02D1-47C8-B9C5-0F20F3E9F3EC}"/>
              </a:ext>
            </a:extLst>
          </p:cNvPr>
          <p:cNvSpPr/>
          <p:nvPr/>
        </p:nvSpPr>
        <p:spPr>
          <a:xfrm>
            <a:off x="6044189" y="5205530"/>
            <a:ext cx="1219199" cy="109168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err="1">
                <a:solidFill>
                  <a:schemeClr val="tx1"/>
                </a:solidFill>
              </a:rPr>
              <a:t>TopK</a:t>
            </a:r>
            <a:endParaRPr lang="en-US" sz="1800">
              <a:solidFill>
                <a:schemeClr val="tx1"/>
              </a:solidFill>
            </a:endParaRPr>
          </a:p>
        </p:txBody>
      </p:sp>
      <p:sp>
        <p:nvSpPr>
          <p:cNvPr id="379" name="Explosion: 8 Points 378">
            <a:extLst>
              <a:ext uri="{FF2B5EF4-FFF2-40B4-BE49-F238E27FC236}">
                <a16:creationId xmlns:a16="http://schemas.microsoft.com/office/drawing/2014/main" id="{461CF490-64A2-491D-AA16-3CC34D0B76AA}"/>
              </a:ext>
            </a:extLst>
          </p:cNvPr>
          <p:cNvSpPr/>
          <p:nvPr/>
        </p:nvSpPr>
        <p:spPr>
          <a:xfrm>
            <a:off x="5085141" y="1233602"/>
            <a:ext cx="1210530" cy="1057720"/>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Hit</a:t>
            </a:r>
          </a:p>
        </p:txBody>
      </p:sp>
      <p:sp>
        <p:nvSpPr>
          <p:cNvPr id="380" name="Explosion: 8 Points 379">
            <a:extLst>
              <a:ext uri="{FF2B5EF4-FFF2-40B4-BE49-F238E27FC236}">
                <a16:creationId xmlns:a16="http://schemas.microsoft.com/office/drawing/2014/main" id="{885DE1CC-5FA1-4E25-91CE-501AC53C9DD6}"/>
              </a:ext>
            </a:extLst>
          </p:cNvPr>
          <p:cNvSpPr/>
          <p:nvPr/>
        </p:nvSpPr>
        <p:spPr>
          <a:xfrm>
            <a:off x="5084005" y="1220751"/>
            <a:ext cx="1210530" cy="1057720"/>
          </a:xfrm>
          <a:prstGeom prst="irregularSeal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Miss</a:t>
            </a:r>
          </a:p>
        </p:txBody>
      </p:sp>
      <p:sp>
        <p:nvSpPr>
          <p:cNvPr id="381" name="Flowchart: Document 380">
            <a:extLst>
              <a:ext uri="{FF2B5EF4-FFF2-40B4-BE49-F238E27FC236}">
                <a16:creationId xmlns:a16="http://schemas.microsoft.com/office/drawing/2014/main" id="{5C4704FA-E4A2-4F3F-8536-EEF6D7D06300}"/>
              </a:ext>
            </a:extLst>
          </p:cNvPr>
          <p:cNvSpPr/>
          <p:nvPr/>
        </p:nvSpPr>
        <p:spPr>
          <a:xfrm>
            <a:off x="500624" y="3773806"/>
            <a:ext cx="1028700" cy="635000"/>
          </a:xfrm>
          <a:prstGeom prst="flowChartDocumen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SCN Model</a:t>
            </a:r>
          </a:p>
        </p:txBody>
      </p:sp>
      <p:sp>
        <p:nvSpPr>
          <p:cNvPr id="98" name="Line 18">
            <a:extLst>
              <a:ext uri="{FF2B5EF4-FFF2-40B4-BE49-F238E27FC236}">
                <a16:creationId xmlns:a16="http://schemas.microsoft.com/office/drawing/2014/main" id="{F0466A23-FAD1-4FCB-9270-084A90B18BE8}"/>
              </a:ext>
            </a:extLst>
          </p:cNvPr>
          <p:cNvSpPr>
            <a:spLocks noChangeShapeType="1"/>
          </p:cNvSpPr>
          <p:nvPr/>
        </p:nvSpPr>
        <p:spPr bwMode="auto">
          <a:xfrm>
            <a:off x="5822720" y="2300841"/>
            <a:ext cx="0" cy="337026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22">
            <a:extLst>
              <a:ext uri="{FF2B5EF4-FFF2-40B4-BE49-F238E27FC236}">
                <a16:creationId xmlns:a16="http://schemas.microsoft.com/office/drawing/2014/main" id="{568F10BD-E0CF-49F9-B629-E556C46FD266}"/>
              </a:ext>
            </a:extLst>
          </p:cNvPr>
          <p:cNvSpPr>
            <a:spLocks noChangeShapeType="1"/>
          </p:cNvSpPr>
          <p:nvPr/>
        </p:nvSpPr>
        <p:spPr bwMode="auto">
          <a:xfrm flipH="1" flipV="1">
            <a:off x="5822720" y="5671102"/>
            <a:ext cx="225464" cy="1032"/>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41">
            <a:extLst>
              <a:ext uri="{FF2B5EF4-FFF2-40B4-BE49-F238E27FC236}">
                <a16:creationId xmlns:a16="http://schemas.microsoft.com/office/drawing/2014/main" id="{0EB7953D-F5AA-4347-B321-CDA68556E581}"/>
              </a:ext>
            </a:extLst>
          </p:cNvPr>
          <p:cNvSpPr>
            <a:spLocks noChangeShapeType="1"/>
          </p:cNvSpPr>
          <p:nvPr/>
        </p:nvSpPr>
        <p:spPr bwMode="auto">
          <a:xfrm flipH="1">
            <a:off x="5822719" y="2295525"/>
            <a:ext cx="244427" cy="55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41">
            <a:extLst>
              <a:ext uri="{FF2B5EF4-FFF2-40B4-BE49-F238E27FC236}">
                <a16:creationId xmlns:a16="http://schemas.microsoft.com/office/drawing/2014/main" id="{9C0B76EA-34D3-4F7D-BBEB-7097394B9F3F}"/>
              </a:ext>
            </a:extLst>
          </p:cNvPr>
          <p:cNvSpPr>
            <a:spLocks noChangeShapeType="1"/>
          </p:cNvSpPr>
          <p:nvPr/>
        </p:nvSpPr>
        <p:spPr bwMode="auto">
          <a:xfrm flipH="1">
            <a:off x="5837005" y="3398844"/>
            <a:ext cx="222206" cy="55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41">
            <a:extLst>
              <a:ext uri="{FF2B5EF4-FFF2-40B4-BE49-F238E27FC236}">
                <a16:creationId xmlns:a16="http://schemas.microsoft.com/office/drawing/2014/main" id="{F2A4D944-43E8-478F-865A-2EF7F8501107}"/>
              </a:ext>
            </a:extLst>
          </p:cNvPr>
          <p:cNvSpPr>
            <a:spLocks noChangeShapeType="1"/>
          </p:cNvSpPr>
          <p:nvPr/>
        </p:nvSpPr>
        <p:spPr bwMode="auto">
          <a:xfrm flipH="1">
            <a:off x="5828775" y="4549870"/>
            <a:ext cx="222206" cy="55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Rectangle 46">
            <a:extLst>
              <a:ext uri="{FF2B5EF4-FFF2-40B4-BE49-F238E27FC236}">
                <a16:creationId xmlns:a16="http://schemas.microsoft.com/office/drawing/2014/main" id="{1468813C-7AB2-4A3A-B1D9-0A0F6B7C6576}"/>
              </a:ext>
            </a:extLst>
          </p:cNvPr>
          <p:cNvSpPr>
            <a:spLocks noChangeArrowheads="1"/>
          </p:cNvSpPr>
          <p:nvPr/>
        </p:nvSpPr>
        <p:spPr bwMode="auto">
          <a:xfrm>
            <a:off x="1448216" y="3095626"/>
            <a:ext cx="1046761" cy="64633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Query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100">
                <a:solidFill>
                  <a:srgbClr val="000000"/>
                </a:solidFill>
              </a:rPr>
              <a:t>Interface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3" name="Explosion: 8 Points 382">
            <a:extLst>
              <a:ext uri="{FF2B5EF4-FFF2-40B4-BE49-F238E27FC236}">
                <a16:creationId xmlns:a16="http://schemas.microsoft.com/office/drawing/2014/main" id="{F169C5BB-6338-48E2-8D2E-808BB7DFABF4}"/>
              </a:ext>
            </a:extLst>
          </p:cNvPr>
          <p:cNvSpPr/>
          <p:nvPr/>
        </p:nvSpPr>
        <p:spPr>
          <a:xfrm>
            <a:off x="4268832" y="2259948"/>
            <a:ext cx="1536703" cy="1091689"/>
          </a:xfrm>
          <a:prstGeom prst="irregularSeal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bg1"/>
                </a:solidFill>
              </a:rPr>
              <a:t>TopK</a:t>
            </a:r>
            <a:endParaRPr lang="en-US">
              <a:solidFill>
                <a:schemeClr val="bg1"/>
              </a:solidFill>
            </a:endParaRPr>
          </a:p>
        </p:txBody>
      </p:sp>
      <p:sp>
        <p:nvSpPr>
          <p:cNvPr id="94" name="Explosion: 8 Points 93">
            <a:extLst>
              <a:ext uri="{FF2B5EF4-FFF2-40B4-BE49-F238E27FC236}">
                <a16:creationId xmlns:a16="http://schemas.microsoft.com/office/drawing/2014/main" id="{A5BDB30E-285C-4201-9A52-0F639FE55A92}"/>
              </a:ext>
            </a:extLst>
          </p:cNvPr>
          <p:cNvSpPr/>
          <p:nvPr/>
        </p:nvSpPr>
        <p:spPr>
          <a:xfrm>
            <a:off x="4266188" y="2251773"/>
            <a:ext cx="1536703" cy="1091689"/>
          </a:xfrm>
          <a:prstGeom prst="irregularSeal1">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solidFill>
                  <a:schemeClr val="bg1"/>
                </a:solidFill>
              </a:rPr>
              <a:t>TopK</a:t>
            </a:r>
            <a:endParaRPr lang="en-US">
              <a:solidFill>
                <a:schemeClr val="bg1"/>
              </a:solidFill>
            </a:endParaRPr>
          </a:p>
        </p:txBody>
      </p:sp>
      <p:sp>
        <p:nvSpPr>
          <p:cNvPr id="96" name="TextBox 95">
            <a:extLst>
              <a:ext uri="{FF2B5EF4-FFF2-40B4-BE49-F238E27FC236}">
                <a16:creationId xmlns:a16="http://schemas.microsoft.com/office/drawing/2014/main" id="{D2081973-7829-470E-81D4-CAB73918BE31}"/>
              </a:ext>
            </a:extLst>
          </p:cNvPr>
          <p:cNvSpPr txBox="1"/>
          <p:nvPr/>
        </p:nvSpPr>
        <p:spPr>
          <a:xfrm>
            <a:off x="-38911" y="7299960"/>
            <a:ext cx="680937" cy="404346"/>
          </a:xfrm>
          <a:prstGeom prst="rect">
            <a:avLst/>
          </a:prstGeom>
          <a:noFill/>
        </p:spPr>
        <p:txBody>
          <a:bodyPr wrap="square" rtlCol="0">
            <a:spAutoFit/>
          </a:bodyPr>
          <a:lstStyle/>
          <a:p>
            <a:pPr algn="ctr"/>
            <a:r>
              <a:rPr lang="en-US"/>
              <a:t>15</a:t>
            </a:r>
          </a:p>
        </p:txBody>
      </p:sp>
    </p:spTree>
    <p:extLst>
      <p:ext uri="{BB962C8B-B14F-4D97-AF65-F5344CB8AC3E}">
        <p14:creationId xmlns:p14="http://schemas.microsoft.com/office/powerpoint/2010/main" val="347768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par>
                          <p:cTn id="8" fill="hold">
                            <p:stCondLst>
                              <p:cond delay="500"/>
                            </p:stCondLst>
                            <p:childTnLst>
                              <p:par>
                                <p:cTn id="9" presetID="43" presetClass="path" presetSubtype="0" accel="50000" decel="50000" fill="hold" grpId="0" nodeType="afterEffect">
                                  <p:stCondLst>
                                    <p:cond delay="0"/>
                                  </p:stCondLst>
                                  <p:childTnLst>
                                    <p:animMotion origin="layout" path="M -0.00115 0.00041 L 0.12385 0.00041 C 0.1798 0.00041 0.24885 -0.07578 0.24885 -0.13746 L 0.24885 -0.27472 " pathEditMode="relative" rAng="0" ptsTypes="AAAA">
                                      <p:cBhvr>
                                        <p:cTn id="10" dur="1000" fill="hold"/>
                                        <p:tgtEl>
                                          <p:spTgt spid="381"/>
                                        </p:tgtEl>
                                        <p:attrNameLst>
                                          <p:attrName>ppt_x</p:attrName>
                                          <p:attrName>ppt_y</p:attrName>
                                        </p:attrNameLst>
                                      </p:cBhvr>
                                      <p:rCtr x="12500" y="-13766"/>
                                    </p:animMotion>
                                  </p:childTnLst>
                                </p:cTn>
                              </p:par>
                            </p:childTnLst>
                          </p:cTn>
                        </p:par>
                        <p:par>
                          <p:cTn id="11" fill="hold">
                            <p:stCondLst>
                              <p:cond delay="1500"/>
                            </p:stCondLst>
                            <p:childTnLst>
                              <p:par>
                                <p:cTn id="12" presetID="10" presetClass="exit" presetSubtype="0" fill="hold" grpId="2" nodeType="afterEffect">
                                  <p:stCondLst>
                                    <p:cond delay="0"/>
                                  </p:stCondLst>
                                  <p:childTnLst>
                                    <p:animEffect transition="out" filter="fade">
                                      <p:cBhvr>
                                        <p:cTn id="13" dur="500"/>
                                        <p:tgtEl>
                                          <p:spTgt spid="381"/>
                                        </p:tgtEl>
                                      </p:cBhvr>
                                    </p:animEffect>
                                    <p:set>
                                      <p:cBhvr>
                                        <p:cTn id="14" dur="1" fill="hold">
                                          <p:stCondLst>
                                            <p:cond delay="499"/>
                                          </p:stCondLst>
                                        </p:cTn>
                                        <p:tgtEl>
                                          <p:spTgt spid="3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50" presetClass="path" presetSubtype="0" accel="50000" decel="50000" fill="hold" grpId="0" nodeType="afterEffect">
                                  <p:stCondLst>
                                    <p:cond delay="0"/>
                                  </p:stCondLst>
                                  <p:childTnLst>
                                    <p:animMotion origin="layout" path="M 0.00023 -0.00266 L 0.09134 -0.00266 C 0.13213 -0.00266 0.18279 -0.07966 0.18279 -0.14175 L 0.18279 -0.28003 " pathEditMode="relative" rAng="0" ptsTypes="AAAA">
                                      <p:cBhvr>
                                        <p:cTn id="22" dur="2000" fill="hold"/>
                                        <p:tgtEl>
                                          <p:spTgt spid="5"/>
                                        </p:tgtEl>
                                        <p:attrNameLst>
                                          <p:attrName>ppt_x</p:attrName>
                                          <p:attrName>ppt_y</p:attrName>
                                        </p:attrNameLst>
                                      </p:cBhvr>
                                      <p:rCtr x="9122" y="-13868"/>
                                    </p:animMotion>
                                  </p:childTnLst>
                                </p:cTn>
                              </p:par>
                            </p:childTnLst>
                          </p:cTn>
                        </p:par>
                        <p:par>
                          <p:cTn id="23" fill="hold">
                            <p:stCondLst>
                              <p:cond delay="2500"/>
                            </p:stCondLst>
                            <p:childTnLst>
                              <p:par>
                                <p:cTn id="24" presetID="10" presetClass="exit" presetSubtype="0" fill="hold" grpId="1" nodeType="after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9"/>
                                        </p:tgtEl>
                                        <p:attrNameLst>
                                          <p:attrName>style.visibility</p:attrName>
                                        </p:attrNameLst>
                                      </p:cBhvr>
                                      <p:to>
                                        <p:strVal val="visible"/>
                                      </p:to>
                                    </p:set>
                                    <p:animEffect transition="in" filter="fade">
                                      <p:cBhvr>
                                        <p:cTn id="31" dur="500"/>
                                        <p:tgtEl>
                                          <p:spTgt spid="379"/>
                                        </p:tgtEl>
                                      </p:cBhvr>
                                    </p:animEffect>
                                  </p:childTnLst>
                                </p:cTn>
                              </p:par>
                            </p:childTnLst>
                          </p:cTn>
                        </p:par>
                        <p:par>
                          <p:cTn id="32" fill="hold">
                            <p:stCondLst>
                              <p:cond delay="500"/>
                            </p:stCondLst>
                            <p:childTnLst>
                              <p:par>
                                <p:cTn id="33" presetID="10" presetClass="entr" presetSubtype="0" fill="hold" grpId="0" nodeType="afterEffect">
                                  <p:stCondLst>
                                    <p:cond delay="1000"/>
                                  </p:stCondLst>
                                  <p:childTnLst>
                                    <p:set>
                                      <p:cBhvr>
                                        <p:cTn id="34" dur="1" fill="hold">
                                          <p:stCondLst>
                                            <p:cond delay="0"/>
                                          </p:stCondLst>
                                        </p:cTn>
                                        <p:tgtEl>
                                          <p:spTgt spid="383"/>
                                        </p:tgtEl>
                                        <p:attrNameLst>
                                          <p:attrName>style.visibility</p:attrName>
                                        </p:attrNameLst>
                                      </p:cBhvr>
                                      <p:to>
                                        <p:strVal val="visible"/>
                                      </p:to>
                                    </p:set>
                                    <p:animEffect transition="in" filter="fade">
                                      <p:cBhvr>
                                        <p:cTn id="35" dur="500"/>
                                        <p:tgtEl>
                                          <p:spTgt spid="383"/>
                                        </p:tgtEl>
                                      </p:cBhvr>
                                    </p:animEffect>
                                  </p:childTnLst>
                                </p:cTn>
                              </p:par>
                            </p:childTnLst>
                          </p:cTn>
                        </p:par>
                        <p:par>
                          <p:cTn id="36" fill="hold">
                            <p:stCondLst>
                              <p:cond delay="2000"/>
                            </p:stCondLst>
                            <p:childTnLst>
                              <p:par>
                                <p:cTn id="37" presetID="36" presetClass="path" presetSubtype="0" accel="50000" decel="50000" fill="hold" grpId="1" nodeType="afterEffect">
                                  <p:stCondLst>
                                    <p:cond delay="0"/>
                                  </p:stCondLst>
                                  <p:childTnLst>
                                    <p:animMotion origin="layout" path="M 0.00413 3.13725E-6 L 0.00413 0.06005 C 0.00413 0.08701 -0.06767 0.1203 -0.12569 0.1203 L -0.25552 0.1203 " pathEditMode="relative" rAng="0" ptsTypes="AAAA">
                                      <p:cBhvr>
                                        <p:cTn id="38" dur="1500" fill="hold"/>
                                        <p:tgtEl>
                                          <p:spTgt spid="383"/>
                                        </p:tgtEl>
                                        <p:attrNameLst>
                                          <p:attrName>ppt_x</p:attrName>
                                          <p:attrName>ppt_y</p:attrName>
                                        </p:attrNameLst>
                                      </p:cBhvr>
                                      <p:rCtr x="-12983" y="6005"/>
                                    </p:animMotion>
                                  </p:childTnLst>
                                </p:cTn>
                              </p:par>
                            </p:childTnLst>
                          </p:cTn>
                        </p:par>
                        <p:par>
                          <p:cTn id="39" fill="hold">
                            <p:stCondLst>
                              <p:cond delay="3500"/>
                            </p:stCondLst>
                            <p:childTnLst>
                              <p:par>
                                <p:cTn id="40" presetID="10" presetClass="exit" presetSubtype="0" fill="hold" grpId="1" nodeType="afterEffect">
                                  <p:stCondLst>
                                    <p:cond delay="1000"/>
                                  </p:stCondLst>
                                  <p:childTnLst>
                                    <p:animEffect transition="out" filter="fade">
                                      <p:cBhvr>
                                        <p:cTn id="41" dur="500"/>
                                        <p:tgtEl>
                                          <p:spTgt spid="379"/>
                                        </p:tgtEl>
                                      </p:cBhvr>
                                    </p:animEffect>
                                    <p:set>
                                      <p:cBhvr>
                                        <p:cTn id="42" dur="1" fill="hold">
                                          <p:stCondLst>
                                            <p:cond delay="499"/>
                                          </p:stCondLst>
                                        </p:cTn>
                                        <p:tgtEl>
                                          <p:spTgt spid="379"/>
                                        </p:tgtEl>
                                        <p:attrNameLst>
                                          <p:attrName>style.visibility</p:attrName>
                                        </p:attrNameLst>
                                      </p:cBhvr>
                                      <p:to>
                                        <p:strVal val="hidden"/>
                                      </p:to>
                                    </p:set>
                                  </p:childTnLst>
                                </p:cTn>
                              </p:par>
                              <p:par>
                                <p:cTn id="43" presetID="10" presetClass="exit" presetSubtype="0" fill="hold" grpId="2" nodeType="withEffect">
                                  <p:stCondLst>
                                    <p:cond delay="1000"/>
                                  </p:stCondLst>
                                  <p:childTnLst>
                                    <p:animEffect transition="out" filter="fade">
                                      <p:cBhvr>
                                        <p:cTn id="44" dur="500"/>
                                        <p:tgtEl>
                                          <p:spTgt spid="383"/>
                                        </p:tgtEl>
                                      </p:cBhvr>
                                    </p:animEffect>
                                    <p:set>
                                      <p:cBhvr>
                                        <p:cTn id="45" dur="1" fill="hold">
                                          <p:stCondLst>
                                            <p:cond delay="499"/>
                                          </p:stCondLst>
                                        </p:cTn>
                                        <p:tgtEl>
                                          <p:spTgt spid="38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0"/>
                                        </p:tgtEl>
                                        <p:attrNameLst>
                                          <p:attrName>style.visibility</p:attrName>
                                        </p:attrNameLst>
                                      </p:cBhvr>
                                      <p:to>
                                        <p:strVal val="visible"/>
                                      </p:to>
                                    </p:set>
                                    <p:animEffect transition="in" filter="fade">
                                      <p:cBhvr>
                                        <p:cTn id="50" dur="500"/>
                                        <p:tgtEl>
                                          <p:spTgt spid="380"/>
                                        </p:tgtEl>
                                      </p:cBhvr>
                                    </p:animEffect>
                                  </p:childTnLst>
                                </p:cTn>
                              </p:par>
                            </p:childTnLst>
                          </p:cTn>
                        </p:par>
                        <p:par>
                          <p:cTn id="51" fill="hold">
                            <p:stCondLst>
                              <p:cond delay="500"/>
                            </p:stCondLst>
                            <p:childTnLst>
                              <p:par>
                                <p:cTn id="52" presetID="10" presetClass="exit" presetSubtype="0" fill="hold" grpId="1" nodeType="afterEffect">
                                  <p:stCondLst>
                                    <p:cond delay="500"/>
                                  </p:stCondLst>
                                  <p:childTnLst>
                                    <p:animEffect transition="out" filter="fade">
                                      <p:cBhvr>
                                        <p:cTn id="53" dur="500"/>
                                        <p:tgtEl>
                                          <p:spTgt spid="380"/>
                                        </p:tgtEl>
                                      </p:cBhvr>
                                    </p:animEffect>
                                    <p:set>
                                      <p:cBhvr>
                                        <p:cTn id="54" dur="1" fill="hold">
                                          <p:stCondLst>
                                            <p:cond delay="499"/>
                                          </p:stCondLst>
                                        </p:cTn>
                                        <p:tgtEl>
                                          <p:spTgt spid="380"/>
                                        </p:tgtEl>
                                        <p:attrNameLst>
                                          <p:attrName>style.visibility</p:attrName>
                                        </p:attrNameLst>
                                      </p:cBhvr>
                                      <p:to>
                                        <p:strVal val="hidden"/>
                                      </p:to>
                                    </p:set>
                                  </p:childTnLst>
                                </p:cTn>
                              </p:par>
                            </p:childTnLst>
                          </p:cTn>
                        </p:par>
                        <p:par>
                          <p:cTn id="55" fill="hold">
                            <p:stCondLst>
                              <p:cond delay="1500"/>
                            </p:stCondLst>
                            <p:childTnLst>
                              <p:par>
                                <p:cTn id="56" presetID="10" presetClass="entr" presetSubtype="0" fill="hold" grpId="1"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42" presetClass="path" presetSubtype="0" accel="50000" decel="50000" fill="hold" grpId="1" nodeType="withEffect">
                                  <p:stCondLst>
                                    <p:cond delay="0"/>
                                  </p:stCondLst>
                                  <p:childTnLst>
                                    <p:animMotion origin="layout" path="M -1.39706E-6 3.26797E-6 L 0.04826 0.09967 " pathEditMode="relative" rAng="0" ptsTypes="AA">
                                      <p:cBhvr>
                                        <p:cTn id="72" dur="2000" fill="hold"/>
                                        <p:tgtEl>
                                          <p:spTgt spid="6"/>
                                        </p:tgtEl>
                                        <p:attrNameLst>
                                          <p:attrName>ppt_x</p:attrName>
                                          <p:attrName>ppt_y</p:attrName>
                                        </p:attrNameLst>
                                      </p:cBhvr>
                                      <p:rCtr x="2413" y="4984"/>
                                    </p:animMotion>
                                  </p:childTnLst>
                                </p:cTn>
                              </p:par>
                            </p:childTnLst>
                          </p:cTn>
                        </p:par>
                        <p:par>
                          <p:cTn id="73" fill="hold">
                            <p:stCondLst>
                              <p:cond delay="3500"/>
                            </p:stCondLst>
                            <p:childTnLst>
                              <p:par>
                                <p:cTn id="74" presetID="36" presetClass="path" presetSubtype="0" accel="50000" decel="50000" fill="hold" grpId="0" nodeType="afterEffect">
                                  <p:stCondLst>
                                    <p:cond delay="0"/>
                                  </p:stCondLst>
                                  <p:childTnLst>
                                    <p:animMotion origin="layout" path="M 4.19118E-6 -3.00654E-6 L 4.19118E-6 0.09518 C 4.19118E-6 0.13787 0.06123 0.19077 0.11109 0.19077 L 0.22219 0.19077 " pathEditMode="relative" rAng="0" ptsTypes="AAAA">
                                      <p:cBhvr>
                                        <p:cTn id="75" dur="2000" fill="hold"/>
                                        <p:tgtEl>
                                          <p:spTgt spid="12"/>
                                        </p:tgtEl>
                                        <p:attrNameLst>
                                          <p:attrName>ppt_x</p:attrName>
                                          <p:attrName>ppt_y</p:attrName>
                                        </p:attrNameLst>
                                      </p:cBhvr>
                                      <p:rCtr x="11110" y="9538"/>
                                    </p:animMotion>
                                  </p:childTnLst>
                                </p:cTn>
                              </p:par>
                              <p:par>
                                <p:cTn id="76" presetID="36" presetClass="path" presetSubtype="0" accel="50000" decel="50000" fill="hold" grpId="0" nodeType="withEffect">
                                  <p:stCondLst>
                                    <p:cond delay="0"/>
                                  </p:stCondLst>
                                  <p:childTnLst>
                                    <p:animMotion origin="layout" path="M 4.19118E-6 -3.00654E-6 L 4.19118E-6 0.02084 C 4.19118E-6 0.03023 0.06146 0.04249 0.11144 0.04249 L 0.22288 0.04249 " pathEditMode="relative" rAng="0" ptsTypes="AAAA">
                                      <p:cBhvr>
                                        <p:cTn id="77" dur="2000" fill="hold"/>
                                        <p:tgtEl>
                                          <p:spTgt spid="13"/>
                                        </p:tgtEl>
                                        <p:attrNameLst>
                                          <p:attrName>ppt_x</p:attrName>
                                          <p:attrName>ppt_y</p:attrName>
                                        </p:attrNameLst>
                                      </p:cBhvr>
                                      <p:rCtr x="11144" y="2124"/>
                                    </p:animMotion>
                                  </p:childTnLst>
                                </p:cTn>
                              </p:par>
                              <p:par>
                                <p:cTn id="78" presetID="36" presetClass="path" presetSubtype="0" accel="50000" decel="50000" fill="hold" grpId="0" nodeType="withEffect">
                                  <p:stCondLst>
                                    <p:cond delay="0"/>
                                  </p:stCondLst>
                                  <p:childTnLst>
                                    <p:animMotion origin="layout" path="M 4.19118E-6 -3.00654E-6 L 4.19118E-6 0.16708 C 4.19118E-6 0.24367 0.061 0.33783 0.11086 0.33783 L 0.22185 0.33783 " pathEditMode="relative" rAng="0" ptsTypes="AAAA">
                                      <p:cBhvr>
                                        <p:cTn id="79" dur="2000" fill="hold"/>
                                        <p:tgtEl>
                                          <p:spTgt spid="14"/>
                                        </p:tgtEl>
                                        <p:attrNameLst>
                                          <p:attrName>ppt_x</p:attrName>
                                          <p:attrName>ppt_y</p:attrName>
                                        </p:attrNameLst>
                                      </p:cBhvr>
                                      <p:rCtr x="11087" y="16891"/>
                                    </p:animMotion>
                                  </p:childTnLst>
                                </p:cTn>
                              </p:par>
                              <p:par>
                                <p:cTn id="80" presetID="36" presetClass="path" presetSubtype="0" accel="50000" decel="50000" fill="hold" grpId="0" nodeType="withEffect">
                                  <p:stCondLst>
                                    <p:cond delay="0"/>
                                  </p:stCondLst>
                                  <p:childTnLst>
                                    <p:animMotion origin="layout" path="M 4.19118E-6 -3.00654E-6 L 4.19118E-6 0.23754 C 4.19118E-6 0.34641 0.06089 0.47978 0.11029 0.47978 L 0.22093 0.47978 " pathEditMode="relative" rAng="0" ptsTypes="AAAA">
                                      <p:cBhvr>
                                        <p:cTn id="81" dur="2000" fill="hold"/>
                                        <p:tgtEl>
                                          <p:spTgt spid="15"/>
                                        </p:tgtEl>
                                        <p:attrNameLst>
                                          <p:attrName>ppt_x</p:attrName>
                                          <p:attrName>ppt_y</p:attrName>
                                        </p:attrNameLst>
                                      </p:cBhvr>
                                      <p:rCtr x="11041" y="23979"/>
                                    </p:animMotion>
                                  </p:childTnLst>
                                </p:cTn>
                              </p:par>
                            </p:childTnLst>
                          </p:cTn>
                        </p:par>
                        <p:par>
                          <p:cTn id="82" fill="hold">
                            <p:stCondLst>
                              <p:cond delay="5500"/>
                            </p:stCondLst>
                            <p:childTnLst>
                              <p:par>
                                <p:cTn id="83" presetID="10" presetClass="entr" presetSubtype="0"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par>
                          <p:cTn id="95" fill="hold">
                            <p:stCondLst>
                              <p:cond delay="6000"/>
                            </p:stCondLst>
                            <p:childTnLst>
                              <p:par>
                                <p:cTn id="96" presetID="10" presetClass="entr" presetSubtype="0" fill="hold" grpId="1" nodeType="after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par>
                          <p:cTn id="108" fill="hold">
                            <p:stCondLst>
                              <p:cond delay="6500"/>
                            </p:stCondLst>
                            <p:childTnLst>
                              <p:par>
                                <p:cTn id="109" presetID="50" presetClass="path" presetSubtype="0" accel="50000" decel="50000" fill="hold" grpId="0" nodeType="afterEffect">
                                  <p:stCondLst>
                                    <p:cond delay="0"/>
                                  </p:stCondLst>
                                  <p:childTnLst>
                                    <p:animMotion origin="layout" path="M 1.69118E-6 4.44444E-6 L -0.06342 4.44444E-6 C -0.09191 4.44444E-6 -0.12684 0.02348 -0.12684 0.04268 L -0.12684 0.08558 " pathEditMode="relative" rAng="0" ptsTypes="AAAA">
                                      <p:cBhvr>
                                        <p:cTn id="110" dur="2000" fill="hold"/>
                                        <p:tgtEl>
                                          <p:spTgt spid="20"/>
                                        </p:tgtEl>
                                        <p:attrNameLst>
                                          <p:attrName>ppt_x</p:attrName>
                                          <p:attrName>ppt_y</p:attrName>
                                        </p:attrNameLst>
                                      </p:cBhvr>
                                      <p:rCtr x="-6342" y="4269"/>
                                    </p:animMotion>
                                  </p:childTnLst>
                                </p:cTn>
                              </p:par>
                              <p:par>
                                <p:cTn id="111" presetID="50" presetClass="path" presetSubtype="0" accel="50000" decel="50000" fill="hold" grpId="0" nodeType="withEffect">
                                  <p:stCondLst>
                                    <p:cond delay="0"/>
                                  </p:stCondLst>
                                  <p:childTnLst>
                                    <p:animMotion origin="layout" path="M 1.69118E-6 2.94118E-6 L -0.05974 2.94118E-6 C -0.08651 2.94118E-6 -0.11949 -0.01839 -0.11949 -0.03309 L -0.11949 -0.06618 " pathEditMode="relative" rAng="0" ptsTypes="AAAA">
                                      <p:cBhvr>
                                        <p:cTn id="112" dur="2000" fill="hold"/>
                                        <p:tgtEl>
                                          <p:spTgt spid="21"/>
                                        </p:tgtEl>
                                        <p:attrNameLst>
                                          <p:attrName>ppt_x</p:attrName>
                                          <p:attrName>ppt_y</p:attrName>
                                        </p:attrNameLst>
                                      </p:cBhvr>
                                      <p:rCtr x="-5974" y="-3309"/>
                                    </p:animMotion>
                                  </p:childTnLst>
                                </p:cTn>
                              </p:par>
                              <p:par>
                                <p:cTn id="113" presetID="50" presetClass="path" presetSubtype="0" accel="50000" decel="50000" fill="hold" grpId="0" nodeType="withEffect">
                                  <p:stCondLst>
                                    <p:cond delay="0"/>
                                  </p:stCondLst>
                                  <p:childTnLst>
                                    <p:animMotion origin="layout" path="M 1.69118E-6 6.53595E-7 L -0.05791 6.53595E-7 C -0.08387 6.53595E-7 -0.11581 -0.06128 -0.11581 -0.11091 L -0.11581 -0.22181 " pathEditMode="relative" rAng="0" ptsTypes="AAAA">
                                      <p:cBhvr>
                                        <p:cTn id="114" dur="2000" fill="hold"/>
                                        <p:tgtEl>
                                          <p:spTgt spid="22"/>
                                        </p:tgtEl>
                                        <p:attrNameLst>
                                          <p:attrName>ppt_x</p:attrName>
                                          <p:attrName>ppt_y</p:attrName>
                                        </p:attrNameLst>
                                      </p:cBhvr>
                                      <p:rCtr x="-5790" y="-11091"/>
                                    </p:animMotion>
                                  </p:childTnLst>
                                </p:cTn>
                              </p:par>
                              <p:par>
                                <p:cTn id="115" presetID="50" presetClass="path" presetSubtype="0" accel="50000" decel="50000" fill="hold" grpId="0" nodeType="withEffect">
                                  <p:stCondLst>
                                    <p:cond delay="0"/>
                                  </p:stCondLst>
                                  <p:childTnLst>
                                    <p:animMotion origin="layout" path="M 1.69118E-6 -1.83007E-6 L -0.06112 -1.83007E-6 C -0.08858 -1.83007E-6 -0.12224 -0.10171 -0.12224 -0.18382 L -0.12224 -0.36765 " pathEditMode="relative" rAng="0" ptsTypes="AAAA">
                                      <p:cBhvr>
                                        <p:cTn id="116" dur="2000" fill="hold"/>
                                        <p:tgtEl>
                                          <p:spTgt spid="23"/>
                                        </p:tgtEl>
                                        <p:attrNameLst>
                                          <p:attrName>ppt_x</p:attrName>
                                          <p:attrName>ppt_y</p:attrName>
                                        </p:attrNameLst>
                                      </p:cBhvr>
                                      <p:rCtr x="-6112" y="-18382"/>
                                    </p:animMotion>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94"/>
                                        </p:tgtEl>
                                        <p:attrNameLst>
                                          <p:attrName>style.visibility</p:attrName>
                                        </p:attrNameLst>
                                      </p:cBhvr>
                                      <p:to>
                                        <p:strVal val="visible"/>
                                      </p:to>
                                    </p:set>
                                    <p:animEffect transition="in" filter="fade">
                                      <p:cBhvr>
                                        <p:cTn id="121" dur="500"/>
                                        <p:tgtEl>
                                          <p:spTgt spid="94"/>
                                        </p:tgtEl>
                                      </p:cBhvr>
                                    </p:animEffect>
                                  </p:childTnLst>
                                </p:cTn>
                              </p:par>
                            </p:childTnLst>
                          </p:cTn>
                        </p:par>
                        <p:par>
                          <p:cTn id="122" fill="hold">
                            <p:stCondLst>
                              <p:cond delay="500"/>
                            </p:stCondLst>
                            <p:childTnLst>
                              <p:par>
                                <p:cTn id="123" presetID="36" presetClass="path" presetSubtype="0" accel="50000" decel="50000" fill="hold" grpId="1" nodeType="afterEffect">
                                  <p:stCondLst>
                                    <p:cond delay="0"/>
                                  </p:stCondLst>
                                  <p:childTnLst>
                                    <p:animMotion origin="layout" path="M 0.00414 4.37908E-6 L 0.00414 0.06004 C 0.00414 0.08701 -0.06767 0.1203 -0.12569 0.1203 L -0.25551 0.1203 " pathEditMode="relative" rAng="0" ptsTypes="AAAA">
                                      <p:cBhvr>
                                        <p:cTn id="124" dur="2000" fill="hold"/>
                                        <p:tgtEl>
                                          <p:spTgt spid="94"/>
                                        </p:tgtEl>
                                        <p:attrNameLst>
                                          <p:attrName>ppt_x</p:attrName>
                                          <p:attrName>ppt_y</p:attrName>
                                        </p:attrNameLst>
                                      </p:cBhvr>
                                      <p:rCtr x="-12983" y="6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P spid="20" grpId="1" animBg="1"/>
      <p:bldP spid="21" grpId="0" animBg="1"/>
      <p:bldP spid="21" grpId="1" animBg="1"/>
      <p:bldP spid="22" grpId="0" animBg="1"/>
      <p:bldP spid="22" grpId="1" animBg="1"/>
      <p:bldP spid="23" grpId="0" animBg="1"/>
      <p:bldP spid="23" grpId="1" animBg="1"/>
      <p:bldP spid="379" grpId="0" animBg="1"/>
      <p:bldP spid="379" grpId="1" animBg="1"/>
      <p:bldP spid="380" grpId="0" animBg="1"/>
      <p:bldP spid="380" grpId="1" animBg="1"/>
      <p:bldP spid="381" grpId="0" animBg="1"/>
      <p:bldP spid="381" grpId="1" animBg="1"/>
      <p:bldP spid="381" grpId="2" animBg="1"/>
      <p:bldP spid="383" grpId="0" animBg="1"/>
      <p:bldP spid="383" grpId="1" animBg="1"/>
      <p:bldP spid="383" grpId="2" animBg="1"/>
      <p:bldP spid="94" grpId="0" animBg="1"/>
      <p:bldP spid="9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4EFC3B-D343-4240-9B60-68C1E1B099CA}"/>
              </a:ext>
            </a:extLst>
          </p:cNvPr>
          <p:cNvSpPr>
            <a:spLocks noGrp="1"/>
          </p:cNvSpPr>
          <p:nvPr>
            <p:ph type="body" sz="quarter" idx="10"/>
          </p:nvPr>
        </p:nvSpPr>
        <p:spPr>
          <a:xfrm>
            <a:off x="669073" y="2932221"/>
            <a:ext cx="4759801" cy="1032021"/>
          </a:xfrm>
        </p:spPr>
        <p:txBody>
          <a:bodyPr/>
          <a:lstStyle/>
          <a:p>
            <a:r>
              <a:rPr lang="en-US"/>
              <a:t>Experimental Setup</a:t>
            </a:r>
          </a:p>
        </p:txBody>
      </p:sp>
      <p:sp>
        <p:nvSpPr>
          <p:cNvPr id="5" name="Text Placeholder 4">
            <a:extLst>
              <a:ext uri="{FF2B5EF4-FFF2-40B4-BE49-F238E27FC236}">
                <a16:creationId xmlns:a16="http://schemas.microsoft.com/office/drawing/2014/main" id="{CAFD7932-A14D-4FBD-9068-7C9CE8547187}"/>
              </a:ext>
            </a:extLst>
          </p:cNvPr>
          <p:cNvSpPr>
            <a:spLocks noGrp="1"/>
          </p:cNvSpPr>
          <p:nvPr>
            <p:ph type="body" sz="quarter" idx="16"/>
          </p:nvPr>
        </p:nvSpPr>
        <p:spPr>
          <a:xfrm>
            <a:off x="6908799" y="768738"/>
            <a:ext cx="6766561" cy="2223382"/>
          </a:xfrm>
        </p:spPr>
        <p:txBody>
          <a:bodyPr vert="horz" anchor="t"/>
          <a:lstStyle/>
          <a:p>
            <a:r>
              <a:rPr lang="en-US" sz="3550" b="1" dirty="0">
                <a:latin typeface="Arial"/>
                <a:cs typeface="Arial"/>
              </a:rPr>
              <a:t>Comparison</a:t>
            </a:r>
            <a:r>
              <a:rPr lang="en-US" sz="3550" dirty="0">
                <a:latin typeface="Arial"/>
                <a:cs typeface="Arial"/>
              </a:rPr>
              <a:t> </a:t>
            </a:r>
            <a:endParaRPr lang="en-US" dirty="0"/>
          </a:p>
          <a:p>
            <a:pPr marL="342900" indent="-342900">
              <a:buFont typeface="Wingdings" panose="05000000000000000000" pitchFamily="2" charset="2"/>
              <a:buChar char="§"/>
            </a:pPr>
            <a:r>
              <a:rPr lang="en-US" sz="2400" dirty="0">
                <a:solidFill>
                  <a:srgbClr val="E84A27"/>
                </a:solidFill>
                <a:latin typeface="Arial"/>
                <a:cs typeface="Arial"/>
              </a:rPr>
              <a:t>Volta GPU+SSD System (Traditional)</a:t>
            </a:r>
          </a:p>
          <a:p>
            <a:pPr marL="342900" indent="-342900">
              <a:buFont typeface="Wingdings" panose="05000000000000000000" pitchFamily="2" charset="2"/>
              <a:buChar char="§"/>
            </a:pPr>
            <a:r>
              <a:rPr lang="en-US" sz="2400" dirty="0">
                <a:latin typeface="Arial"/>
                <a:cs typeface="Arial"/>
              </a:rPr>
              <a:t>SSD Wimpy cores (8-core A57 ARM)</a:t>
            </a:r>
            <a:endParaRPr lang="en-US" sz="2400" dirty="0"/>
          </a:p>
          <a:p>
            <a:pPr marL="342900" indent="-342900">
              <a:buFont typeface="Wingdings" panose="05000000000000000000" pitchFamily="2" charset="2"/>
              <a:buChar char="§"/>
            </a:pPr>
            <a:r>
              <a:rPr lang="en-US" sz="2400" dirty="0">
                <a:latin typeface="Arial"/>
                <a:cs typeface="Arial"/>
              </a:rPr>
              <a:t>Channel-level accelerator design (DeepStore)</a:t>
            </a:r>
          </a:p>
        </p:txBody>
      </p:sp>
      <p:sp>
        <p:nvSpPr>
          <p:cNvPr id="6" name="Text Placeholder 5">
            <a:extLst>
              <a:ext uri="{FF2B5EF4-FFF2-40B4-BE49-F238E27FC236}">
                <a16:creationId xmlns:a16="http://schemas.microsoft.com/office/drawing/2014/main" id="{0F13F88F-816D-417C-80FC-BA5BD20DE5EA}"/>
              </a:ext>
            </a:extLst>
          </p:cNvPr>
          <p:cNvSpPr>
            <a:spLocks noGrp="1"/>
          </p:cNvSpPr>
          <p:nvPr>
            <p:ph type="body" sz="quarter" idx="17"/>
          </p:nvPr>
        </p:nvSpPr>
        <p:spPr>
          <a:xfrm>
            <a:off x="6908798" y="3383870"/>
            <a:ext cx="6144645" cy="3619792"/>
          </a:xfrm>
        </p:spPr>
        <p:txBody>
          <a:bodyPr/>
          <a:lstStyle/>
          <a:p>
            <a:r>
              <a:rPr lang="en-US" b="1"/>
              <a:t>Workloads</a:t>
            </a:r>
          </a:p>
          <a:p>
            <a:pPr marL="342900" indent="-342900">
              <a:buFont typeface="Wingdings" panose="05000000000000000000" pitchFamily="2" charset="2"/>
              <a:buChar char="§"/>
            </a:pPr>
            <a:r>
              <a:rPr lang="en-US" sz="2400" b="1">
                <a:solidFill>
                  <a:srgbClr val="00B0F0"/>
                </a:solidFill>
              </a:rPr>
              <a:t>Visual</a:t>
            </a:r>
          </a:p>
          <a:p>
            <a:pPr marL="1170557" lvl="1" indent="-342900">
              <a:buFont typeface="Wingdings" panose="05000000000000000000" pitchFamily="2" charset="2"/>
              <a:buChar char="§"/>
            </a:pPr>
            <a:r>
              <a:rPr lang="en-US" sz="1900">
                <a:latin typeface="Arial" panose="020B0604020202020204" pitchFamily="34" charset="0"/>
                <a:cs typeface="Arial" panose="020B0604020202020204" pitchFamily="34" charset="0"/>
              </a:rPr>
              <a:t>Person Reidentification (</a:t>
            </a:r>
            <a:r>
              <a:rPr lang="en-US" sz="1900" err="1">
                <a:latin typeface="Arial" panose="020B0604020202020204" pitchFamily="34" charset="0"/>
                <a:cs typeface="Arial" panose="020B0604020202020204" pitchFamily="34" charset="0"/>
              </a:rPr>
              <a:t>ReID</a:t>
            </a:r>
            <a:r>
              <a:rPr lang="en-US" sz="1900">
                <a:latin typeface="Arial" panose="020B0604020202020204" pitchFamily="34" charset="0"/>
                <a:cs typeface="Arial" panose="020B0604020202020204" pitchFamily="34" charset="0"/>
              </a:rPr>
              <a:t>)</a:t>
            </a:r>
          </a:p>
          <a:p>
            <a:pPr marL="1170557" lvl="1" indent="-342900">
              <a:buFont typeface="Wingdings" panose="05000000000000000000" pitchFamily="2" charset="2"/>
              <a:buChar char="§"/>
            </a:pPr>
            <a:r>
              <a:rPr lang="en-US" sz="1900">
                <a:latin typeface="Arial" panose="020B0604020202020204" pitchFamily="34" charset="0"/>
                <a:cs typeface="Arial" panose="020B0604020202020204" pitchFamily="34" charset="0"/>
              </a:rPr>
              <a:t>Exact Street to Shop (ESTP)</a:t>
            </a:r>
          </a:p>
          <a:p>
            <a:pPr marL="342900" indent="-342900">
              <a:buFont typeface="Wingdings" panose="05000000000000000000" pitchFamily="2" charset="2"/>
              <a:buChar char="§"/>
            </a:pPr>
            <a:r>
              <a:rPr lang="en-US" sz="2400" b="1">
                <a:solidFill>
                  <a:srgbClr val="00B0F0"/>
                </a:solidFill>
              </a:rPr>
              <a:t>Audio</a:t>
            </a:r>
          </a:p>
          <a:p>
            <a:pPr marL="1170557" lvl="1" indent="-342900">
              <a:buFont typeface="Wingdings" panose="05000000000000000000" pitchFamily="2" charset="2"/>
              <a:buChar char="§"/>
            </a:pPr>
            <a:r>
              <a:rPr lang="en-US" sz="1900">
                <a:latin typeface="Arial" panose="020B0604020202020204" pitchFamily="34" charset="0"/>
                <a:cs typeface="Arial" panose="020B0604020202020204" pitchFamily="34" charset="0"/>
              </a:rPr>
              <a:t>Music Information Retrieval (MIR)</a:t>
            </a:r>
          </a:p>
          <a:p>
            <a:pPr marL="342900" indent="-342900">
              <a:buFont typeface="Wingdings" panose="05000000000000000000" pitchFamily="2" charset="2"/>
              <a:buChar char="§"/>
            </a:pPr>
            <a:r>
              <a:rPr lang="en-US" sz="2400" b="1">
                <a:solidFill>
                  <a:srgbClr val="00B0F0"/>
                </a:solidFill>
              </a:rPr>
              <a:t>Text</a:t>
            </a:r>
          </a:p>
          <a:p>
            <a:pPr marL="1170557" lvl="1" indent="-342900">
              <a:buFont typeface="Wingdings" panose="05000000000000000000" pitchFamily="2" charset="2"/>
              <a:buChar char="§"/>
            </a:pPr>
            <a:r>
              <a:rPr lang="en-US" sz="1900">
                <a:latin typeface="Arial" panose="020B0604020202020204" pitchFamily="34" charset="0"/>
                <a:cs typeface="Arial" panose="020B0604020202020204" pitchFamily="34" charset="0"/>
              </a:rPr>
              <a:t>Text-based Image Retrieval (TIR)</a:t>
            </a:r>
          </a:p>
          <a:p>
            <a:pPr marL="1170557" lvl="1" indent="-342900">
              <a:buFont typeface="Wingdings" panose="05000000000000000000" pitchFamily="2" charset="2"/>
              <a:buChar char="§"/>
            </a:pPr>
            <a:r>
              <a:rPr lang="en-US" sz="1900">
                <a:latin typeface="Arial" panose="020B0604020202020204" pitchFamily="34" charset="0"/>
                <a:cs typeface="Arial" panose="020B0604020202020204" pitchFamily="34" charset="0"/>
              </a:rPr>
              <a:t>Question and Answer (</a:t>
            </a:r>
            <a:r>
              <a:rPr lang="en-US" sz="1900" err="1">
                <a:latin typeface="Arial" panose="020B0604020202020204" pitchFamily="34" charset="0"/>
                <a:cs typeface="Arial" panose="020B0604020202020204" pitchFamily="34" charset="0"/>
              </a:rPr>
              <a:t>TextQA</a:t>
            </a:r>
            <a:r>
              <a:rPr lang="en-US" sz="1900">
                <a:latin typeface="Arial" panose="020B0604020202020204" pitchFamily="34" charset="0"/>
                <a:cs typeface="Arial" panose="020B0604020202020204" pitchFamily="34" charset="0"/>
              </a:rPr>
              <a:t>)</a:t>
            </a:r>
          </a:p>
          <a:p>
            <a:endParaRPr lang="en-US" sz="2400"/>
          </a:p>
          <a:p>
            <a:endParaRPr lang="en-US"/>
          </a:p>
        </p:txBody>
      </p:sp>
      <p:sp>
        <p:nvSpPr>
          <p:cNvPr id="7" name="TextBox 6">
            <a:extLst>
              <a:ext uri="{FF2B5EF4-FFF2-40B4-BE49-F238E27FC236}">
                <a16:creationId xmlns:a16="http://schemas.microsoft.com/office/drawing/2014/main" id="{C27BD576-2F53-45D4-BE55-DF5A8FEB77D5}"/>
              </a:ext>
            </a:extLst>
          </p:cNvPr>
          <p:cNvSpPr txBox="1"/>
          <p:nvPr/>
        </p:nvSpPr>
        <p:spPr>
          <a:xfrm>
            <a:off x="-38911" y="7299960"/>
            <a:ext cx="680937" cy="404346"/>
          </a:xfrm>
          <a:prstGeom prst="rect">
            <a:avLst/>
          </a:prstGeom>
          <a:noFill/>
        </p:spPr>
        <p:txBody>
          <a:bodyPr wrap="square" rtlCol="0">
            <a:spAutoFit/>
          </a:bodyPr>
          <a:lstStyle/>
          <a:p>
            <a:pPr algn="ctr"/>
            <a:r>
              <a:rPr lang="en-US" dirty="0">
                <a:solidFill>
                  <a:schemeClr val="bg1"/>
                </a:solidFill>
              </a:rPr>
              <a:t>16</a:t>
            </a:r>
          </a:p>
        </p:txBody>
      </p:sp>
    </p:spTree>
    <p:extLst>
      <p:ext uri="{BB962C8B-B14F-4D97-AF65-F5344CB8AC3E}">
        <p14:creationId xmlns:p14="http://schemas.microsoft.com/office/powerpoint/2010/main" val="6946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74648F97-6A40-43FD-B529-FE713BF86406}"/>
              </a:ext>
            </a:extLst>
          </p:cNvPr>
          <p:cNvGraphicFramePr>
            <a:graphicFrameLocks/>
          </p:cNvGraphicFramePr>
          <p:nvPr>
            <p:extLst>
              <p:ext uri="{D42A27DB-BD31-4B8C-83A1-F6EECF244321}">
                <p14:modId xmlns:p14="http://schemas.microsoft.com/office/powerpoint/2010/main" val="628765172"/>
              </p:ext>
            </p:extLst>
          </p:nvPr>
        </p:nvGraphicFramePr>
        <p:xfrm>
          <a:off x="1283251" y="1216242"/>
          <a:ext cx="11139181" cy="498424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B685D14A-907D-45D9-BBB2-FC4B80F8E0E7}"/>
              </a:ext>
            </a:extLst>
          </p:cNvPr>
          <p:cNvSpPr>
            <a:spLocks noGrp="1"/>
          </p:cNvSpPr>
          <p:nvPr>
            <p:ph type="body" sz="quarter" idx="10"/>
          </p:nvPr>
        </p:nvSpPr>
        <p:spPr/>
        <p:txBody>
          <a:bodyPr vert="horz" anchor="t"/>
          <a:lstStyle/>
          <a:p>
            <a:r>
              <a:rPr lang="en-US" dirty="0">
                <a:latin typeface="Arial Narrow"/>
              </a:rPr>
              <a:t>Performance Benefit of DeepStore</a:t>
            </a:r>
          </a:p>
        </p:txBody>
      </p:sp>
      <p:sp>
        <p:nvSpPr>
          <p:cNvPr id="12" name="Rectangle: Rounded Corners 11">
            <a:extLst>
              <a:ext uri="{FF2B5EF4-FFF2-40B4-BE49-F238E27FC236}">
                <a16:creationId xmlns:a16="http://schemas.microsoft.com/office/drawing/2014/main" id="{E8F67B5A-0A5C-4185-BF9A-BAB5BDF23164}"/>
              </a:ext>
            </a:extLst>
          </p:cNvPr>
          <p:cNvSpPr/>
          <p:nvPr/>
        </p:nvSpPr>
        <p:spPr>
          <a:xfrm>
            <a:off x="442626" y="5922297"/>
            <a:ext cx="12932348" cy="970321"/>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latin typeface="Arial Narrow"/>
              </a:rPr>
              <a:t>DeepStore performs up to 17x faster due to the removal of I/O bottleneck, </a:t>
            </a:r>
            <a:r>
              <a:rPr lang="en-US" sz="3200" b="1" dirty="0">
                <a:ea typeface="+mn-lt"/>
                <a:cs typeface="+mn-lt"/>
              </a:rPr>
              <a:t>parallelism exploited, </a:t>
            </a:r>
            <a:r>
              <a:rPr lang="en-US" sz="3200" b="1" dirty="0">
                <a:latin typeface="Arial Narrow"/>
              </a:rPr>
              <a:t>and high reuse of weights</a:t>
            </a:r>
            <a:endParaRPr lang="en-US" sz="3200" b="1" dirty="0"/>
          </a:p>
        </p:txBody>
      </p:sp>
      <p:sp>
        <p:nvSpPr>
          <p:cNvPr id="13" name="TextBox 12">
            <a:extLst>
              <a:ext uri="{FF2B5EF4-FFF2-40B4-BE49-F238E27FC236}">
                <a16:creationId xmlns:a16="http://schemas.microsoft.com/office/drawing/2014/main" id="{5874B9BB-C66E-472C-9F34-BDB8289E061D}"/>
              </a:ext>
            </a:extLst>
          </p:cNvPr>
          <p:cNvSpPr txBox="1"/>
          <p:nvPr/>
        </p:nvSpPr>
        <p:spPr>
          <a:xfrm>
            <a:off x="-38911" y="7299960"/>
            <a:ext cx="680937" cy="404346"/>
          </a:xfrm>
          <a:prstGeom prst="rect">
            <a:avLst/>
          </a:prstGeom>
          <a:noFill/>
        </p:spPr>
        <p:txBody>
          <a:bodyPr wrap="square" rtlCol="0">
            <a:spAutoFit/>
          </a:bodyPr>
          <a:lstStyle/>
          <a:p>
            <a:pPr algn="ctr"/>
            <a:r>
              <a:rPr lang="en-US" dirty="0"/>
              <a:t>17</a:t>
            </a:r>
          </a:p>
        </p:txBody>
      </p:sp>
      <p:sp>
        <p:nvSpPr>
          <p:cNvPr id="3" name="TextBox 2">
            <a:extLst>
              <a:ext uri="{FF2B5EF4-FFF2-40B4-BE49-F238E27FC236}">
                <a16:creationId xmlns:a16="http://schemas.microsoft.com/office/drawing/2014/main" id="{1DD1F68A-A36C-4377-A159-A1D661DA382B}"/>
              </a:ext>
            </a:extLst>
          </p:cNvPr>
          <p:cNvSpPr txBox="1"/>
          <p:nvPr/>
        </p:nvSpPr>
        <p:spPr>
          <a:xfrm rot="16200000">
            <a:off x="3400149" y="4873841"/>
            <a:ext cx="63190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0.004</a:t>
            </a:r>
          </a:p>
        </p:txBody>
      </p:sp>
    </p:spTree>
    <p:extLst>
      <p:ext uri="{BB962C8B-B14F-4D97-AF65-F5344CB8AC3E}">
        <p14:creationId xmlns:p14="http://schemas.microsoft.com/office/powerpoint/2010/main" val="49676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500"/>
                                        <p:tgtEl>
                                          <p:spTgt spid="1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fade">
                                      <p:cBhvr>
                                        <p:cTn id="10" dur="500"/>
                                        <p:tgtEl>
                                          <p:spTgt spid="14">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graphicEl>
                                              <a:chart seriesIdx="1" categoryIdx="-4" bldStep="series"/>
                                            </p:graphicEl>
                                          </p:spTgt>
                                        </p:tgtEl>
                                        <p:attrNameLst>
                                          <p:attrName>style.visibility</p:attrName>
                                        </p:attrNameLst>
                                      </p:cBhvr>
                                      <p:to>
                                        <p:strVal val="visible"/>
                                      </p:to>
                                    </p:set>
                                    <p:animEffect transition="in" filter="fade">
                                      <p:cBhvr>
                                        <p:cTn id="15" dur="500"/>
                                        <p:tgtEl>
                                          <p:spTgt spid="14">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graphicEl>
                                              <a:chart seriesIdx="2" categoryIdx="-4" bldStep="series"/>
                                            </p:graphicEl>
                                          </p:spTgt>
                                        </p:tgtEl>
                                        <p:attrNameLst>
                                          <p:attrName>style.visibility</p:attrName>
                                        </p:attrNameLst>
                                      </p:cBhvr>
                                      <p:to>
                                        <p:strVal val="visible"/>
                                      </p:to>
                                    </p:set>
                                    <p:animEffect transition="in" filter="fade">
                                      <p:cBhvr>
                                        <p:cTn id="22" dur="500"/>
                                        <p:tgtEl>
                                          <p:spTgt spid="1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P spid="1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6F0CDE-4610-4194-AED8-740DD850AA34}"/>
              </a:ext>
            </a:extLst>
          </p:cNvPr>
          <p:cNvCxnSpPr>
            <a:cxnSpLocks/>
          </p:cNvCxnSpPr>
          <p:nvPr/>
        </p:nvCxnSpPr>
        <p:spPr>
          <a:xfrm>
            <a:off x="2717800" y="3238500"/>
            <a:ext cx="90932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0" name="Chart 9">
            <a:extLst>
              <a:ext uri="{FF2B5EF4-FFF2-40B4-BE49-F238E27FC236}">
                <a16:creationId xmlns:a16="http://schemas.microsoft.com/office/drawing/2014/main" id="{27ED17ED-74E0-4B91-9A98-E082A2247C74}"/>
              </a:ext>
            </a:extLst>
          </p:cNvPr>
          <p:cNvGraphicFramePr>
            <a:graphicFrameLocks/>
          </p:cNvGraphicFramePr>
          <p:nvPr>
            <p:extLst>
              <p:ext uri="{D42A27DB-BD31-4B8C-83A1-F6EECF244321}">
                <p14:modId xmlns:p14="http://schemas.microsoft.com/office/powerpoint/2010/main" val="4085618107"/>
              </p:ext>
            </p:extLst>
          </p:nvPr>
        </p:nvGraphicFramePr>
        <p:xfrm>
          <a:off x="1208346" y="860875"/>
          <a:ext cx="11139182" cy="543701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7B86FD27-C3A1-4315-AFE7-51D4EB4AF7BE}"/>
              </a:ext>
            </a:extLst>
          </p:cNvPr>
          <p:cNvSpPr>
            <a:spLocks noGrp="1"/>
          </p:cNvSpPr>
          <p:nvPr>
            <p:ph type="body" sz="quarter" idx="10"/>
          </p:nvPr>
        </p:nvSpPr>
        <p:spPr/>
        <p:txBody>
          <a:bodyPr vert="horz" anchor="t"/>
          <a:lstStyle/>
          <a:p>
            <a:r>
              <a:rPr lang="en-US" dirty="0">
                <a:latin typeface="Arial Narrow"/>
              </a:rPr>
              <a:t>Energy Efficiency Benefit of DeepStore</a:t>
            </a:r>
            <a:endParaRPr lang="en-US" dirty="0"/>
          </a:p>
        </p:txBody>
      </p:sp>
      <p:sp>
        <p:nvSpPr>
          <p:cNvPr id="6" name="Rectangle: Rounded Corners 5">
            <a:extLst>
              <a:ext uri="{FF2B5EF4-FFF2-40B4-BE49-F238E27FC236}">
                <a16:creationId xmlns:a16="http://schemas.microsoft.com/office/drawing/2014/main" id="{761F3D6F-5028-4CBA-8BB4-583149F02629}"/>
              </a:ext>
            </a:extLst>
          </p:cNvPr>
          <p:cNvSpPr/>
          <p:nvPr/>
        </p:nvSpPr>
        <p:spPr>
          <a:xfrm>
            <a:off x="442626" y="5963529"/>
            <a:ext cx="12932348" cy="970321"/>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err="1">
                <a:latin typeface="Arial Narrow"/>
              </a:rPr>
              <a:t>DeepStore</a:t>
            </a:r>
            <a:r>
              <a:rPr lang="en-US" sz="3200" b="1">
                <a:latin typeface="Arial Narrow"/>
              </a:rPr>
              <a:t> is up to 78x more efficient than GPU for intelligent queries</a:t>
            </a:r>
          </a:p>
        </p:txBody>
      </p:sp>
      <p:sp>
        <p:nvSpPr>
          <p:cNvPr id="5" name="TextBox 4">
            <a:extLst>
              <a:ext uri="{FF2B5EF4-FFF2-40B4-BE49-F238E27FC236}">
                <a16:creationId xmlns:a16="http://schemas.microsoft.com/office/drawing/2014/main" id="{4385A116-ED0F-4A30-B0FE-A57B8B2C6D69}"/>
              </a:ext>
            </a:extLst>
          </p:cNvPr>
          <p:cNvSpPr txBox="1"/>
          <p:nvPr/>
        </p:nvSpPr>
        <p:spPr>
          <a:xfrm>
            <a:off x="-38911" y="7299960"/>
            <a:ext cx="680937" cy="404346"/>
          </a:xfrm>
          <a:prstGeom prst="rect">
            <a:avLst/>
          </a:prstGeom>
          <a:noFill/>
        </p:spPr>
        <p:txBody>
          <a:bodyPr wrap="square" rtlCol="0">
            <a:spAutoFit/>
          </a:bodyPr>
          <a:lstStyle/>
          <a:p>
            <a:pPr algn="ctr"/>
            <a:r>
              <a:rPr lang="en-US" dirty="0"/>
              <a:t>18</a:t>
            </a:r>
          </a:p>
        </p:txBody>
      </p:sp>
    </p:spTree>
    <p:extLst>
      <p:ext uri="{BB962C8B-B14F-4D97-AF65-F5344CB8AC3E}">
        <p14:creationId xmlns:p14="http://schemas.microsoft.com/office/powerpoint/2010/main" val="795950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500"/>
                                        <p:tgtEl>
                                          <p:spTgt spid="10">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fade">
                                      <p:cBhvr>
                                        <p:cTn id="10" dur="500"/>
                                        <p:tgtEl>
                                          <p:spTgt spid="10">
                                            <p:graphicEl>
                                              <a:chart seriesIdx="0" categoryIdx="-4" bldStep="series"/>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fade">
                                      <p:cBhvr>
                                        <p:cTn id="18" dur="500"/>
                                        <p:tgtEl>
                                          <p:spTgt spid="10">
                                            <p:graphicEl>
                                              <a:chart seriesIdx="1"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fade">
                                      <p:cBhvr>
                                        <p:cTn id="23" dur="500"/>
                                        <p:tgtEl>
                                          <p:spTgt spid="10">
                                            <p:graphicEl>
                                              <a:chart seriesIdx="2"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5B59A89-6F96-4FCB-A318-7BC2F2F14839}"/>
              </a:ext>
            </a:extLst>
          </p:cNvPr>
          <p:cNvGraphicFramePr>
            <a:graphicFrameLocks/>
          </p:cNvGraphicFramePr>
          <p:nvPr>
            <p:extLst>
              <p:ext uri="{D42A27DB-BD31-4B8C-83A1-F6EECF244321}">
                <p14:modId xmlns:p14="http://schemas.microsoft.com/office/powerpoint/2010/main" val="2309796752"/>
              </p:ext>
            </p:extLst>
          </p:nvPr>
        </p:nvGraphicFramePr>
        <p:xfrm>
          <a:off x="1078349" y="1261701"/>
          <a:ext cx="11752361" cy="481950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3450948A-32FE-4184-905E-75C08DDAB417}"/>
              </a:ext>
            </a:extLst>
          </p:cNvPr>
          <p:cNvSpPr>
            <a:spLocks noGrp="1"/>
          </p:cNvSpPr>
          <p:nvPr>
            <p:ph type="body" sz="quarter" idx="10"/>
          </p:nvPr>
        </p:nvSpPr>
        <p:spPr/>
        <p:txBody>
          <a:bodyPr/>
          <a:lstStyle/>
          <a:p>
            <a:r>
              <a:rPr lang="en-US"/>
              <a:t>Query Cache Performance</a:t>
            </a:r>
          </a:p>
        </p:txBody>
      </p:sp>
      <p:sp>
        <p:nvSpPr>
          <p:cNvPr id="5" name="Rectangle: Rounded Corners 4">
            <a:extLst>
              <a:ext uri="{FF2B5EF4-FFF2-40B4-BE49-F238E27FC236}">
                <a16:creationId xmlns:a16="http://schemas.microsoft.com/office/drawing/2014/main" id="{54BBF983-E56A-4D9F-A345-EBAE230C664C}"/>
              </a:ext>
            </a:extLst>
          </p:cNvPr>
          <p:cNvSpPr/>
          <p:nvPr/>
        </p:nvSpPr>
        <p:spPr>
          <a:xfrm>
            <a:off x="442626" y="5948210"/>
            <a:ext cx="12932348" cy="1049933"/>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latin typeface="Arial Narrow"/>
              </a:rPr>
              <a:t>Query Cache in DeepStore can significantly improve </a:t>
            </a:r>
            <a:endParaRPr lang="en-US" sz="3200" b="1">
              <a:latin typeface="Calibri"/>
              <a:cs typeface="Calibri"/>
            </a:endParaRPr>
          </a:p>
          <a:p>
            <a:pPr algn="ctr"/>
            <a:r>
              <a:rPr lang="en-US" sz="3200" b="1">
                <a:latin typeface="Arial Narrow"/>
              </a:rPr>
              <a:t>performance due to DeepStore's lower miss penalty</a:t>
            </a:r>
            <a:endParaRPr lang="en-US" sz="3200" b="1">
              <a:cs typeface="Calibri"/>
            </a:endParaRPr>
          </a:p>
        </p:txBody>
      </p:sp>
      <p:sp>
        <p:nvSpPr>
          <p:cNvPr id="18" name="TextBox 17">
            <a:extLst>
              <a:ext uri="{FF2B5EF4-FFF2-40B4-BE49-F238E27FC236}">
                <a16:creationId xmlns:a16="http://schemas.microsoft.com/office/drawing/2014/main" id="{84DF03DF-A476-4BCF-A7E3-147283CEE714}"/>
              </a:ext>
            </a:extLst>
          </p:cNvPr>
          <p:cNvSpPr txBox="1"/>
          <p:nvPr/>
        </p:nvSpPr>
        <p:spPr>
          <a:xfrm>
            <a:off x="-38911" y="7299960"/>
            <a:ext cx="680937" cy="404346"/>
          </a:xfrm>
          <a:prstGeom prst="rect">
            <a:avLst/>
          </a:prstGeom>
          <a:noFill/>
        </p:spPr>
        <p:txBody>
          <a:bodyPr wrap="square" rtlCol="0">
            <a:spAutoFit/>
          </a:bodyPr>
          <a:lstStyle/>
          <a:p>
            <a:pPr algn="ctr"/>
            <a:r>
              <a:rPr lang="en-US" dirty="0"/>
              <a:t>19</a:t>
            </a:r>
          </a:p>
        </p:txBody>
      </p:sp>
      <p:graphicFrame>
        <p:nvGraphicFramePr>
          <p:cNvPr id="20" name="Chart 19">
            <a:extLst>
              <a:ext uri="{FF2B5EF4-FFF2-40B4-BE49-F238E27FC236}">
                <a16:creationId xmlns:a16="http://schemas.microsoft.com/office/drawing/2014/main" id="{AF442A50-A9B0-49E8-99BA-A6E8846C4956}"/>
              </a:ext>
            </a:extLst>
          </p:cNvPr>
          <p:cNvGraphicFramePr>
            <a:graphicFrameLocks/>
          </p:cNvGraphicFramePr>
          <p:nvPr>
            <p:extLst>
              <p:ext uri="{D42A27DB-BD31-4B8C-83A1-F6EECF244321}">
                <p14:modId xmlns:p14="http://schemas.microsoft.com/office/powerpoint/2010/main" val="39210241"/>
              </p:ext>
            </p:extLst>
          </p:nvPr>
        </p:nvGraphicFramePr>
        <p:xfrm>
          <a:off x="1078348" y="1261701"/>
          <a:ext cx="11752361" cy="48195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191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7" dur="500"/>
                                        <p:tgtEl>
                                          <p:spTgt spid="12">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11" dur="500"/>
                                        <p:tgtEl>
                                          <p:spTgt spid="12">
                                            <p:graphicEl>
                                              <a:chart seriesIdx="0" categoryIdx="-4" bldStep="series"/>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15" dur="500"/>
                                        <p:tgtEl>
                                          <p:spTgt spid="12">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xit" presetSubtype="0" fill="hold" grpId="1" nodeType="withEffect">
                                  <p:stCondLst>
                                    <p:cond delay="0"/>
                                  </p:stCondLst>
                                  <p:childTnLst>
                                    <p:animEffect transition="out" filter="fade">
                                      <p:cBhvr>
                                        <p:cTn id="22" dur="500"/>
                                        <p:tgtEl>
                                          <p:spTgt spid="12">
                                            <p:graphicEl>
                                              <a:chart seriesIdx="1" categoryIdx="-4" bldStep="series"/>
                                            </p:graphicEl>
                                          </p:spTgt>
                                        </p:tgtEl>
                                      </p:cBhvr>
                                    </p:animEffect>
                                    <p:set>
                                      <p:cBhvr>
                                        <p:cTn id="23" dur="1" fill="hold">
                                          <p:stCondLst>
                                            <p:cond delay="499"/>
                                          </p:stCondLst>
                                        </p:cTn>
                                        <p:tgtEl>
                                          <p:spTgt spid="12">
                                            <p:graphicEl>
                                              <a:chart seriesIdx="1" categoryIdx="-4" bldStep="series"/>
                                            </p:graphic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2">
                                            <p:graphicEl>
                                              <a:chart seriesIdx="0" categoryIdx="-4" bldStep="series"/>
                                            </p:graphicEl>
                                          </p:spTgt>
                                        </p:tgtEl>
                                      </p:cBhvr>
                                    </p:animEffect>
                                    <p:set>
                                      <p:cBhvr>
                                        <p:cTn id="26" dur="1" fill="hold">
                                          <p:stCondLst>
                                            <p:cond delay="499"/>
                                          </p:stCondLst>
                                        </p:cTn>
                                        <p:tgtEl>
                                          <p:spTgt spid="12">
                                            <p:graphicEl>
                                              <a:chart seriesIdx="0" categoryIdx="-4" bldStep="series"/>
                                            </p:graphic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2">
                                            <p:graphicEl>
                                              <a:chart seriesIdx="-3" categoryIdx="-3" bldStep="gridLegend"/>
                                            </p:graphicEl>
                                          </p:spTgt>
                                        </p:tgtEl>
                                      </p:cBhvr>
                                    </p:animEffect>
                                    <p:set>
                                      <p:cBhvr>
                                        <p:cTn id="29" dur="1" fill="hold">
                                          <p:stCondLst>
                                            <p:cond delay="499"/>
                                          </p:stCondLst>
                                        </p:cTn>
                                        <p:tgtEl>
                                          <p:spTgt spid="12">
                                            <p:graphicEl>
                                              <a:chart seriesIdx="-3" categoryIdx="-3" bldStep="gridLegend"/>
                                            </p:graphicEl>
                                          </p:spTgt>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Graphic spid="12" grpId="1">
        <p:bldSub>
          <a:bldChart bld="series"/>
        </p:bldSub>
      </p:bldGraphic>
      <p:bldP spid="5" grpId="0" animBg="1"/>
      <p:bldGraphic spid="2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7B9C36E-DBE0-476C-8C95-DA430A6B0747}"/>
              </a:ext>
            </a:extLst>
          </p:cNvPr>
          <p:cNvPicPr>
            <a:picLocks noChangeAspect="1"/>
          </p:cNvPicPr>
          <p:nvPr/>
        </p:nvPicPr>
        <p:blipFill>
          <a:blip r:embed="rId4"/>
          <a:stretch>
            <a:fillRect/>
          </a:stretch>
        </p:blipFill>
        <p:spPr>
          <a:xfrm>
            <a:off x="1247" y="3253134"/>
            <a:ext cx="13816780" cy="4499810"/>
          </a:xfrm>
          <a:prstGeom prst="rect">
            <a:avLst/>
          </a:prstGeom>
        </p:spPr>
      </p:pic>
      <p:sp>
        <p:nvSpPr>
          <p:cNvPr id="16" name="Rectangle: Rounded Corners 15">
            <a:extLst>
              <a:ext uri="{FF2B5EF4-FFF2-40B4-BE49-F238E27FC236}">
                <a16:creationId xmlns:a16="http://schemas.microsoft.com/office/drawing/2014/main" id="{65247E03-04B7-445F-9CA8-4FB7A632BD59}"/>
              </a:ext>
            </a:extLst>
          </p:cNvPr>
          <p:cNvSpPr/>
          <p:nvPr/>
        </p:nvSpPr>
        <p:spPr>
          <a:xfrm>
            <a:off x="1821208" y="5552608"/>
            <a:ext cx="1431375" cy="531938"/>
          </a:xfrm>
          <a:prstGeom prst="roundRect">
            <a:avLst>
              <a:gd name="adj" fmla="val 3680"/>
            </a:avLst>
          </a:prstGeom>
          <a:solidFill>
            <a:srgbClr val="EF5A9D"/>
          </a:solidFill>
          <a:ln>
            <a:solidFill>
              <a:srgbClr val="EF5A9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rebuchet MS" panose="020B0603020202020204" pitchFamily="34" charset="0"/>
              </a:rPr>
              <a:t>Value</a:t>
            </a:r>
          </a:p>
        </p:txBody>
      </p:sp>
      <p:sp>
        <p:nvSpPr>
          <p:cNvPr id="26" name="Rectangle: Rounded Corners 25">
            <a:extLst>
              <a:ext uri="{FF2B5EF4-FFF2-40B4-BE49-F238E27FC236}">
                <a16:creationId xmlns:a16="http://schemas.microsoft.com/office/drawing/2014/main" id="{EDF55E64-E95F-4954-BFB3-DDE72506A477}"/>
              </a:ext>
            </a:extLst>
          </p:cNvPr>
          <p:cNvSpPr/>
          <p:nvPr/>
        </p:nvSpPr>
        <p:spPr>
          <a:xfrm>
            <a:off x="4518025" y="6199534"/>
            <a:ext cx="4375150" cy="94737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a:solidFill>
                  <a:srgbClr val="0880C0"/>
                </a:solidFill>
                <a:latin typeface="Trebuchet MS" panose="020B0603020202020204" pitchFamily="34" charset="0"/>
              </a:rPr>
              <a:t>Data Ocean</a:t>
            </a:r>
          </a:p>
        </p:txBody>
      </p:sp>
      <p:sp>
        <p:nvSpPr>
          <p:cNvPr id="32" name="TextBox 31">
            <a:extLst>
              <a:ext uri="{FF2B5EF4-FFF2-40B4-BE49-F238E27FC236}">
                <a16:creationId xmlns:a16="http://schemas.microsoft.com/office/drawing/2014/main" id="{B315FD8A-3E74-4EDC-8DF6-5A97BA267D72}"/>
              </a:ext>
            </a:extLst>
          </p:cNvPr>
          <p:cNvSpPr txBox="1"/>
          <p:nvPr/>
        </p:nvSpPr>
        <p:spPr>
          <a:xfrm>
            <a:off x="4827333" y="470452"/>
            <a:ext cx="3210018" cy="523220"/>
          </a:xfrm>
          <a:prstGeom prst="rect">
            <a:avLst/>
          </a:prstGeom>
          <a:noFill/>
        </p:spPr>
        <p:txBody>
          <a:bodyPr wrap="square" rtlCol="0">
            <a:spAutoFit/>
          </a:bodyPr>
          <a:lstStyle/>
          <a:p>
            <a:r>
              <a:rPr lang="en-US" sz="2800" b="1">
                <a:solidFill>
                  <a:srgbClr val="FF641A"/>
                </a:solidFill>
                <a:latin typeface="Trebuchet MS" panose="020B0603020202020204" pitchFamily="34" charset="0"/>
              </a:rPr>
              <a:t>Intelligent Query</a:t>
            </a:r>
          </a:p>
        </p:txBody>
      </p:sp>
      <p:sp>
        <p:nvSpPr>
          <p:cNvPr id="33" name="Rectangle: Rounded Corners 32">
            <a:extLst>
              <a:ext uri="{FF2B5EF4-FFF2-40B4-BE49-F238E27FC236}">
                <a16:creationId xmlns:a16="http://schemas.microsoft.com/office/drawing/2014/main" id="{D38434F6-142C-4C98-8829-33D1F79018B4}"/>
              </a:ext>
            </a:extLst>
          </p:cNvPr>
          <p:cNvSpPr/>
          <p:nvPr/>
        </p:nvSpPr>
        <p:spPr>
          <a:xfrm>
            <a:off x="906397" y="915151"/>
            <a:ext cx="914811" cy="508679"/>
          </a:xfrm>
          <a:prstGeom prst="roundRect">
            <a:avLst>
              <a:gd name="adj" fmla="val 3680"/>
            </a:avLst>
          </a:prstGeom>
          <a:solidFill>
            <a:srgbClr val="EF5A9D"/>
          </a:solidFill>
          <a:ln>
            <a:solidFill>
              <a:srgbClr val="EF5A9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rebuchet MS" panose="020B0603020202020204" pitchFamily="34" charset="0"/>
              </a:rPr>
              <a:t>Key</a:t>
            </a:r>
          </a:p>
        </p:txBody>
      </p:sp>
      <p:sp>
        <p:nvSpPr>
          <p:cNvPr id="34" name="Rectangle: Rounded Corners 33">
            <a:extLst>
              <a:ext uri="{FF2B5EF4-FFF2-40B4-BE49-F238E27FC236}">
                <a16:creationId xmlns:a16="http://schemas.microsoft.com/office/drawing/2014/main" id="{582DAAD0-F155-4575-8043-17AC2CC66CBF}"/>
              </a:ext>
            </a:extLst>
          </p:cNvPr>
          <p:cNvSpPr/>
          <p:nvPr/>
        </p:nvSpPr>
        <p:spPr>
          <a:xfrm>
            <a:off x="906397" y="915150"/>
            <a:ext cx="914811" cy="508679"/>
          </a:xfrm>
          <a:prstGeom prst="roundRect">
            <a:avLst>
              <a:gd name="adj" fmla="val 3680"/>
            </a:avLst>
          </a:prstGeom>
          <a:solidFill>
            <a:srgbClr val="EF5A9D"/>
          </a:solidFill>
          <a:ln>
            <a:solidFill>
              <a:srgbClr val="EF5A9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rebuchet MS" panose="020B0603020202020204" pitchFamily="34" charset="0"/>
              </a:rPr>
              <a:t>Key</a:t>
            </a:r>
          </a:p>
        </p:txBody>
      </p:sp>
      <p:pic>
        <p:nvPicPr>
          <p:cNvPr id="1044" name="Picture 20" descr="Related image">
            <a:extLst>
              <a:ext uri="{FF2B5EF4-FFF2-40B4-BE49-F238E27FC236}">
                <a16:creationId xmlns:a16="http://schemas.microsoft.com/office/drawing/2014/main" id="{F4E4FABE-5268-4813-857C-C9E52FFCA2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67664" y="4446716"/>
            <a:ext cx="804861"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4" name="Picture 30" descr="Image result for dolphin">
            <a:extLst>
              <a:ext uri="{FF2B5EF4-FFF2-40B4-BE49-F238E27FC236}">
                <a16:creationId xmlns:a16="http://schemas.microsoft.com/office/drawing/2014/main" id="{822A506C-5E15-4F45-BDD2-7B52D840D6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89" t="22028" r="15418" b="27023"/>
          <a:stretch/>
        </p:blipFill>
        <p:spPr bwMode="auto">
          <a:xfrm flipH="1">
            <a:off x="5739284" y="1012799"/>
            <a:ext cx="832681" cy="83634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60" name="Picture 36" descr="Related image">
            <a:extLst>
              <a:ext uri="{FF2B5EF4-FFF2-40B4-BE49-F238E27FC236}">
                <a16:creationId xmlns:a16="http://schemas.microsoft.com/office/drawing/2014/main" id="{9AA409AB-AE8D-4B60-ADB4-FAB14EA6BB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19351" y="6492596"/>
            <a:ext cx="821281"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5" name="Picture 30" descr="Image result for dolphin">
            <a:extLst>
              <a:ext uri="{FF2B5EF4-FFF2-40B4-BE49-F238E27FC236}">
                <a16:creationId xmlns:a16="http://schemas.microsoft.com/office/drawing/2014/main" id="{6DBE7138-973B-44AD-A97F-4F4BE32099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89" t="22028" r="15418" b="27023"/>
          <a:stretch/>
        </p:blipFill>
        <p:spPr bwMode="auto">
          <a:xfrm flipH="1">
            <a:off x="5739283" y="1012799"/>
            <a:ext cx="832681" cy="83634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8" name="Picture 34" descr="Related image">
            <a:extLst>
              <a:ext uri="{FF2B5EF4-FFF2-40B4-BE49-F238E27FC236}">
                <a16:creationId xmlns:a16="http://schemas.microsoft.com/office/drawing/2014/main" id="{0F1347AB-2AF2-4EBD-8D60-BE92C6A9F0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2534" y="5167251"/>
            <a:ext cx="821281" cy="852486"/>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46" name="Picture 22" descr="Related image">
            <a:extLst>
              <a:ext uri="{FF2B5EF4-FFF2-40B4-BE49-F238E27FC236}">
                <a16:creationId xmlns:a16="http://schemas.microsoft.com/office/drawing/2014/main" id="{7640B315-D4CE-462B-BEDE-E1F1721E4EA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868691" y="5347237"/>
            <a:ext cx="829490"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48" name="Picture 24" descr="Related image">
            <a:extLst>
              <a:ext uri="{FF2B5EF4-FFF2-40B4-BE49-F238E27FC236}">
                <a16:creationId xmlns:a16="http://schemas.microsoft.com/office/drawing/2014/main" id="{07E6178F-74F3-4966-B2C0-6F6BD07DFB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6089" y="4650741"/>
            <a:ext cx="821281"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0" name="Picture 26" descr="Image result for dolphin">
            <a:extLst>
              <a:ext uri="{FF2B5EF4-FFF2-40B4-BE49-F238E27FC236}">
                <a16:creationId xmlns:a16="http://schemas.microsoft.com/office/drawing/2014/main" id="{8B825DD5-89A2-4EB9-9443-3809BCEAD7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81841" y="6294607"/>
            <a:ext cx="832680" cy="852297"/>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6" name="Picture 32" descr="Related image">
            <a:extLst>
              <a:ext uri="{FF2B5EF4-FFF2-40B4-BE49-F238E27FC236}">
                <a16:creationId xmlns:a16="http://schemas.microsoft.com/office/drawing/2014/main" id="{3F73DCF3-9BB8-4177-90F8-E83E867CA52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87337" y="6247070"/>
            <a:ext cx="845509"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52" name="Picture 28" descr="Image result for dolphin">
            <a:extLst>
              <a:ext uri="{FF2B5EF4-FFF2-40B4-BE49-F238E27FC236}">
                <a16:creationId xmlns:a16="http://schemas.microsoft.com/office/drawing/2014/main" id="{E6EF7D38-3DB6-4DF8-91D5-0EF2446E67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94415" y="5232248"/>
            <a:ext cx="864546" cy="852298"/>
          </a:xfrm>
          <a:prstGeom prst="ellipse">
            <a:avLst/>
          </a:prstGeom>
          <a:ln w="3175" cap="rnd">
            <a:solidFill>
              <a:srgbClr val="0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6" name="Rectangle: Rounded Corners 45">
            <a:extLst>
              <a:ext uri="{FF2B5EF4-FFF2-40B4-BE49-F238E27FC236}">
                <a16:creationId xmlns:a16="http://schemas.microsoft.com/office/drawing/2014/main" id="{DAE23EA1-FC7F-4DEB-8144-335099C00FDA}"/>
              </a:ext>
            </a:extLst>
          </p:cNvPr>
          <p:cNvSpPr/>
          <p:nvPr/>
        </p:nvSpPr>
        <p:spPr>
          <a:xfrm>
            <a:off x="247650" y="311296"/>
            <a:ext cx="4059655" cy="2080020"/>
          </a:xfrm>
          <a:prstGeom prst="roundRect">
            <a:avLst>
              <a:gd name="adj" fmla="val 0"/>
            </a:avLst>
          </a:prstGeom>
          <a:solidFill>
            <a:srgbClr val="FFFFFF">
              <a:alpha val="8117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104C8D-3425-4190-9948-27B210B75865}"/>
              </a:ext>
            </a:extLst>
          </p:cNvPr>
          <p:cNvSpPr txBox="1"/>
          <p:nvPr/>
        </p:nvSpPr>
        <p:spPr>
          <a:xfrm>
            <a:off x="27832" y="7299960"/>
            <a:ext cx="614194" cy="400110"/>
          </a:xfrm>
          <a:prstGeom prst="rect">
            <a:avLst/>
          </a:prstGeom>
          <a:noFill/>
        </p:spPr>
        <p:txBody>
          <a:bodyPr wrap="square" rtlCol="0">
            <a:spAutoFit/>
          </a:bodyPr>
          <a:lstStyle/>
          <a:p>
            <a:pPr algn="ctr"/>
            <a:r>
              <a:rPr lang="en-US" dirty="0">
                <a:solidFill>
                  <a:schemeClr val="bg1"/>
                </a:solidFill>
              </a:rPr>
              <a:t>2</a:t>
            </a:r>
          </a:p>
        </p:txBody>
      </p:sp>
    </p:spTree>
    <p:custDataLst>
      <p:tags r:id="rId1"/>
    </p:custDataLst>
    <p:extLst>
      <p:ext uri="{BB962C8B-B14F-4D97-AF65-F5344CB8AC3E}">
        <p14:creationId xmlns:p14="http://schemas.microsoft.com/office/powerpoint/2010/main" val="476993662"/>
      </p:ext>
    </p:extLst>
  </p:cSld>
  <p:clrMapOvr>
    <a:masterClrMapping/>
  </p:clrMapOvr>
  <mc:AlternateContent xmlns:mc="http://schemas.openxmlformats.org/markup-compatibility/2006">
    <mc:Choice xmlns:p14="http://schemas.microsoft.com/office/powerpoint/2010/main" Requires="p14">
      <p:transition spd="slow" p14:dur="2000" advTm="44403"/>
    </mc:Choice>
    <mc:Fallback>
      <p:transition spd="slow" advTm="44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42" presetClass="path" presetSubtype="0" accel="50000" decel="50000" fill="hold" grpId="0" nodeType="afterEffect">
                                  <p:stCondLst>
                                    <p:cond delay="0"/>
                                  </p:stCondLst>
                                  <p:childTnLst>
                                    <p:animMotion origin="layout" path="M -2.57353E-7 3.20261E-6 L 0.07732 0.59497 " pathEditMode="relative" rAng="0" ptsTypes="AA">
                                      <p:cBhvr>
                                        <p:cTn id="13" dur="1000" fill="hold"/>
                                        <p:tgtEl>
                                          <p:spTgt spid="34"/>
                                        </p:tgtEl>
                                        <p:attrNameLst>
                                          <p:attrName>ppt_x</p:attrName>
                                          <p:attrName>ppt_y</p:attrName>
                                        </p:attrNameLst>
                                      </p:cBhvr>
                                      <p:rCtr x="3860" y="29739"/>
                                    </p:animMotion>
                                  </p:childTnLst>
                                </p:cTn>
                              </p:par>
                            </p:childTnLst>
                          </p:cTn>
                        </p:par>
                        <p:par>
                          <p:cTn id="14" fill="hold">
                            <p:stCondLst>
                              <p:cond delay="1500"/>
                            </p:stCondLst>
                            <p:childTnLst>
                              <p:par>
                                <p:cTn id="15" presetID="10" presetClass="exit" presetSubtype="0" fill="hold" grpId="2" nodeType="after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par>
                          <p:cTn id="18" fill="hold">
                            <p:stCondLst>
                              <p:cond delay="2000"/>
                            </p:stCondLst>
                            <p:childTnLst>
                              <p:par>
                                <p:cTn id="19" presetID="10" presetClass="entr" presetSubtype="0" fill="hold" grpId="1"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500"/>
                            </p:stCondLst>
                            <p:childTnLst>
                              <p:par>
                                <p:cTn id="23" presetID="42" presetClass="path" presetSubtype="0" accel="50000" decel="50000" fill="hold" grpId="0" nodeType="afterEffect">
                                  <p:stCondLst>
                                    <p:cond delay="0"/>
                                  </p:stCondLst>
                                  <p:childTnLst>
                                    <p:animMotion origin="layout" path="M -3.75E-6 -2.61438E-7 L 0.02585 -0.59783 " pathEditMode="relative" rAng="0" ptsTypes="AA">
                                      <p:cBhvr>
                                        <p:cTn id="24" dur="1000" fill="hold"/>
                                        <p:tgtEl>
                                          <p:spTgt spid="16"/>
                                        </p:tgtEl>
                                        <p:attrNameLst>
                                          <p:attrName>ppt_x</p:attrName>
                                          <p:attrName>ppt_y</p:attrName>
                                        </p:attrNameLst>
                                      </p:cBhvr>
                                      <p:rCtr x="1287" y="-29902"/>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nodeType="withEffect">
                                  <p:stCondLst>
                                    <p:cond delay="0"/>
                                  </p:stCondLst>
                                  <p:childTnLst>
                                    <p:set>
                                      <p:cBhvr>
                                        <p:cTn id="31" dur="1" fill="hold">
                                          <p:stCondLst>
                                            <p:cond delay="0"/>
                                          </p:stCondLst>
                                        </p:cTn>
                                        <p:tgtEl>
                                          <p:spTgt spid="1054"/>
                                        </p:tgtEl>
                                        <p:attrNameLst>
                                          <p:attrName>style.visibility</p:attrName>
                                        </p:attrNameLst>
                                      </p:cBhvr>
                                      <p:to>
                                        <p:strVal val="visible"/>
                                      </p:to>
                                    </p:set>
                                    <p:animEffect transition="in" filter="fade">
                                      <p:cBhvr>
                                        <p:cTn id="32" dur="500"/>
                                        <p:tgtEl>
                                          <p:spTgt spid="1054"/>
                                        </p:tgtEl>
                                      </p:cBhvr>
                                    </p:animEffect>
                                  </p:childTnLst>
                                </p:cTn>
                              </p:par>
                              <p:par>
                                <p:cTn id="33" presetID="10"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42" presetClass="path" presetSubtype="0" accel="50000" decel="50000" fill="hold" nodeType="afterEffect">
                                  <p:stCondLst>
                                    <p:cond delay="0"/>
                                  </p:stCondLst>
                                  <p:childTnLst>
                                    <p:animMotion origin="layout" path="M 2.61029E-6 2.22222E-6 L 0.07893 0.54023 " pathEditMode="relative" rAng="0" ptsTypes="AA">
                                      <p:cBhvr>
                                        <p:cTn id="41" dur="1000" fill="hold"/>
                                        <p:tgtEl>
                                          <p:spTgt spid="1054"/>
                                        </p:tgtEl>
                                        <p:attrNameLst>
                                          <p:attrName>ppt_x</p:attrName>
                                          <p:attrName>ppt_y</p:attrName>
                                        </p:attrNameLst>
                                      </p:cBhvr>
                                      <p:rCtr x="3941" y="27002"/>
                                    </p:animMotion>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044"/>
                                        </p:tgtEl>
                                        <p:attrNameLst>
                                          <p:attrName>style.visibility</p:attrName>
                                        </p:attrNameLst>
                                      </p:cBhvr>
                                      <p:to>
                                        <p:strVal val="visible"/>
                                      </p:to>
                                    </p:set>
                                    <p:animEffect transition="in" filter="fade">
                                      <p:cBhvr>
                                        <p:cTn id="45" dur="500"/>
                                        <p:tgtEl>
                                          <p:spTgt spid="1044"/>
                                        </p:tgtEl>
                                      </p:cBhvr>
                                    </p:animEffect>
                                  </p:childTnLst>
                                </p:cTn>
                              </p:par>
                            </p:childTnLst>
                          </p:cTn>
                        </p:par>
                        <p:par>
                          <p:cTn id="46" fill="hold">
                            <p:stCondLst>
                              <p:cond delay="2000"/>
                            </p:stCondLst>
                            <p:childTnLst>
                              <p:par>
                                <p:cTn id="47" presetID="42" presetClass="path" presetSubtype="0" accel="50000" decel="50000" fill="hold" nodeType="afterEffect">
                                  <p:stCondLst>
                                    <p:cond delay="0"/>
                                  </p:stCondLst>
                                  <p:childTnLst>
                                    <p:animMotion origin="layout" path="M -3.05147E-6 1.76471E-6 L -0.32743 -0.24306 " pathEditMode="relative" rAng="0" ptsTypes="AA">
                                      <p:cBhvr>
                                        <p:cTn id="48" dur="750" fill="hold"/>
                                        <p:tgtEl>
                                          <p:spTgt spid="1044"/>
                                        </p:tgtEl>
                                        <p:attrNameLst>
                                          <p:attrName>ppt_x</p:attrName>
                                          <p:attrName>ppt_y</p:attrName>
                                        </p:attrNameLst>
                                      </p:cBhvr>
                                      <p:rCtr x="-16372" y="-12153"/>
                                    </p:animMotion>
                                  </p:childTnLst>
                                </p:cTn>
                              </p:par>
                              <p:par>
                                <p:cTn id="49" presetID="10" presetClass="entr" presetSubtype="0" fill="hold" nodeType="withEffect">
                                  <p:stCondLst>
                                    <p:cond delay="0"/>
                                  </p:stCondLst>
                                  <p:childTnLst>
                                    <p:set>
                                      <p:cBhvr>
                                        <p:cTn id="50" dur="1" fill="hold">
                                          <p:stCondLst>
                                            <p:cond delay="0"/>
                                          </p:stCondLst>
                                        </p:cTn>
                                        <p:tgtEl>
                                          <p:spTgt spid="1060"/>
                                        </p:tgtEl>
                                        <p:attrNameLst>
                                          <p:attrName>style.visibility</p:attrName>
                                        </p:attrNameLst>
                                      </p:cBhvr>
                                      <p:to>
                                        <p:strVal val="visible"/>
                                      </p:to>
                                    </p:set>
                                    <p:animEffect transition="in" filter="fade">
                                      <p:cBhvr>
                                        <p:cTn id="51" dur="500"/>
                                        <p:tgtEl>
                                          <p:spTgt spid="1060"/>
                                        </p:tgtEl>
                                      </p:cBhvr>
                                    </p:animEffect>
                                  </p:childTnLst>
                                </p:cTn>
                              </p:par>
                            </p:childTnLst>
                          </p:cTn>
                        </p:par>
                        <p:par>
                          <p:cTn id="52" fill="hold">
                            <p:stCondLst>
                              <p:cond delay="2750"/>
                            </p:stCondLst>
                            <p:childTnLst>
                              <p:par>
                                <p:cTn id="53" presetID="42" presetClass="path" presetSubtype="0" accel="50000" decel="50000" fill="hold" nodeType="afterEffect">
                                  <p:stCondLst>
                                    <p:cond delay="0"/>
                                  </p:stCondLst>
                                  <p:childTnLst>
                                    <p:animMotion origin="layout" path="M -5.51471E-7 -4.37908E-6 L -0.1543 -0.50714 " pathEditMode="relative" rAng="0" ptsTypes="AA">
                                      <p:cBhvr>
                                        <p:cTn id="54" dur="750" fill="hold"/>
                                        <p:tgtEl>
                                          <p:spTgt spid="1060"/>
                                        </p:tgtEl>
                                        <p:attrNameLst>
                                          <p:attrName>ppt_x</p:attrName>
                                          <p:attrName>ppt_y</p:attrName>
                                        </p:attrNameLst>
                                      </p:cBhvr>
                                      <p:rCtr x="-7721" y="-25368"/>
                                    </p:animMotion>
                                  </p:childTnLst>
                                </p:cTn>
                              </p:par>
                              <p:par>
                                <p:cTn id="55" presetID="10" presetClass="entr" presetSubtype="0" fill="hold" nodeType="withEffect">
                                  <p:stCondLst>
                                    <p:cond delay="0"/>
                                  </p:stCondLst>
                                  <p:childTnLst>
                                    <p:set>
                                      <p:cBhvr>
                                        <p:cTn id="56" dur="1" fill="hold">
                                          <p:stCondLst>
                                            <p:cond delay="0"/>
                                          </p:stCondLst>
                                        </p:cTn>
                                        <p:tgtEl>
                                          <p:spTgt spid="1058"/>
                                        </p:tgtEl>
                                        <p:attrNameLst>
                                          <p:attrName>style.visibility</p:attrName>
                                        </p:attrNameLst>
                                      </p:cBhvr>
                                      <p:to>
                                        <p:strVal val="visible"/>
                                      </p:to>
                                    </p:set>
                                    <p:animEffect transition="in" filter="fade">
                                      <p:cBhvr>
                                        <p:cTn id="57" dur="500"/>
                                        <p:tgtEl>
                                          <p:spTgt spid="1058"/>
                                        </p:tgtEl>
                                      </p:cBhvr>
                                    </p:animEffect>
                                  </p:childTnLst>
                                </p:cTn>
                              </p:par>
                            </p:childTnLst>
                          </p:cTn>
                        </p:par>
                        <p:par>
                          <p:cTn id="58" fill="hold">
                            <p:stCondLst>
                              <p:cond delay="3500"/>
                            </p:stCondLst>
                            <p:childTnLst>
                              <p:par>
                                <p:cTn id="59" presetID="42" presetClass="path" presetSubtype="0" accel="50000" decel="50000" fill="hold" nodeType="afterEffect">
                                  <p:stCondLst>
                                    <p:cond delay="0"/>
                                  </p:stCondLst>
                                  <p:childTnLst>
                                    <p:animMotion origin="layout" path="M -2.13235E-6 3.00654E-6 L 0.05274 -0.4516 " pathEditMode="relative" rAng="0" ptsTypes="AA">
                                      <p:cBhvr>
                                        <p:cTn id="60" dur="750" fill="hold"/>
                                        <p:tgtEl>
                                          <p:spTgt spid="1058"/>
                                        </p:tgtEl>
                                        <p:attrNameLst>
                                          <p:attrName>ppt_x</p:attrName>
                                          <p:attrName>ppt_y</p:attrName>
                                        </p:attrNameLst>
                                      </p:cBhvr>
                                      <p:rCtr x="2631" y="-22590"/>
                                    </p:animMotion>
                                  </p:childTnLst>
                                </p:cTn>
                              </p:par>
                              <p:par>
                                <p:cTn id="61" presetID="10" presetClass="entr" presetSubtype="0" fill="hold" nodeType="withEffect">
                                  <p:stCondLst>
                                    <p:cond delay="0"/>
                                  </p:stCondLst>
                                  <p:childTnLst>
                                    <p:set>
                                      <p:cBhvr>
                                        <p:cTn id="62" dur="1" fill="hold">
                                          <p:stCondLst>
                                            <p:cond delay="0"/>
                                          </p:stCondLst>
                                        </p:cTn>
                                        <p:tgtEl>
                                          <p:spTgt spid="1046"/>
                                        </p:tgtEl>
                                        <p:attrNameLst>
                                          <p:attrName>style.visibility</p:attrName>
                                        </p:attrNameLst>
                                      </p:cBhvr>
                                      <p:to>
                                        <p:strVal val="visible"/>
                                      </p:to>
                                    </p:set>
                                    <p:animEffect transition="in" filter="fade">
                                      <p:cBhvr>
                                        <p:cTn id="63" dur="500"/>
                                        <p:tgtEl>
                                          <p:spTgt spid="1046"/>
                                        </p:tgtEl>
                                      </p:cBhvr>
                                    </p:animEffect>
                                  </p:childTnLst>
                                </p:cTn>
                              </p:par>
                            </p:childTnLst>
                          </p:cTn>
                        </p:par>
                        <p:par>
                          <p:cTn id="64" fill="hold">
                            <p:stCondLst>
                              <p:cond delay="4250"/>
                            </p:stCondLst>
                            <p:childTnLst>
                              <p:par>
                                <p:cTn id="65" presetID="42" presetClass="path" presetSubtype="0" accel="50000" decel="50000" fill="hold" nodeType="afterEffect">
                                  <p:stCondLst>
                                    <p:cond delay="0"/>
                                  </p:stCondLst>
                                  <p:childTnLst>
                                    <p:animMotion origin="layout" path="M -1.13971E-6 2.94118E-6 L -0.1821 -0.59396 " pathEditMode="relative" rAng="0" ptsTypes="AA">
                                      <p:cBhvr>
                                        <p:cTn id="66" dur="500" fill="hold"/>
                                        <p:tgtEl>
                                          <p:spTgt spid="1046"/>
                                        </p:tgtEl>
                                        <p:attrNameLst>
                                          <p:attrName>ppt_x</p:attrName>
                                          <p:attrName>ppt_y</p:attrName>
                                        </p:attrNameLst>
                                      </p:cBhvr>
                                      <p:rCtr x="-9111" y="-29698"/>
                                    </p:animMotion>
                                  </p:childTnLst>
                                </p:cTn>
                              </p:par>
                              <p:par>
                                <p:cTn id="67" presetID="10" presetClass="entr" presetSubtype="0" fill="hold" nodeType="withEffect">
                                  <p:stCondLst>
                                    <p:cond delay="0"/>
                                  </p:stCondLst>
                                  <p:childTnLst>
                                    <p:set>
                                      <p:cBhvr>
                                        <p:cTn id="68" dur="1" fill="hold">
                                          <p:stCondLst>
                                            <p:cond delay="0"/>
                                          </p:stCondLst>
                                        </p:cTn>
                                        <p:tgtEl>
                                          <p:spTgt spid="1048"/>
                                        </p:tgtEl>
                                        <p:attrNameLst>
                                          <p:attrName>style.visibility</p:attrName>
                                        </p:attrNameLst>
                                      </p:cBhvr>
                                      <p:to>
                                        <p:strVal val="visible"/>
                                      </p:to>
                                    </p:set>
                                    <p:animEffect transition="in" filter="fade">
                                      <p:cBhvr>
                                        <p:cTn id="69" dur="500"/>
                                        <p:tgtEl>
                                          <p:spTgt spid="1048"/>
                                        </p:tgtEl>
                                      </p:cBhvr>
                                    </p:animEffect>
                                  </p:childTnLst>
                                </p:cTn>
                              </p:par>
                            </p:childTnLst>
                          </p:cTn>
                        </p:par>
                        <p:par>
                          <p:cTn id="70" fill="hold">
                            <p:stCondLst>
                              <p:cond delay="4750"/>
                            </p:stCondLst>
                            <p:childTnLst>
                              <p:par>
                                <p:cTn id="71" presetID="42" presetClass="path" presetSubtype="0" accel="50000" decel="50000" fill="hold" nodeType="afterEffect">
                                  <p:stCondLst>
                                    <p:cond delay="0"/>
                                  </p:stCondLst>
                                  <p:childTnLst>
                                    <p:animMotion origin="layout" path="M 2.75735E-6 3.72549E-6 L 0.09513 -0.39053 " pathEditMode="relative" rAng="0" ptsTypes="AA">
                                      <p:cBhvr>
                                        <p:cTn id="72" dur="500" fill="hold"/>
                                        <p:tgtEl>
                                          <p:spTgt spid="1048"/>
                                        </p:tgtEl>
                                        <p:attrNameLst>
                                          <p:attrName>ppt_x</p:attrName>
                                          <p:attrName>ppt_y</p:attrName>
                                        </p:attrNameLst>
                                      </p:cBhvr>
                                      <p:rCtr x="4756" y="-19526"/>
                                    </p:animMotion>
                                  </p:childTnLst>
                                </p:cTn>
                              </p:par>
                              <p:par>
                                <p:cTn id="73" presetID="10" presetClass="entr" presetSubtype="0" fill="hold" nodeType="withEffect">
                                  <p:stCondLst>
                                    <p:cond delay="0"/>
                                  </p:stCondLst>
                                  <p:childTnLst>
                                    <p:set>
                                      <p:cBhvr>
                                        <p:cTn id="74" dur="1" fill="hold">
                                          <p:stCondLst>
                                            <p:cond delay="0"/>
                                          </p:stCondLst>
                                        </p:cTn>
                                        <p:tgtEl>
                                          <p:spTgt spid="1050"/>
                                        </p:tgtEl>
                                        <p:attrNameLst>
                                          <p:attrName>style.visibility</p:attrName>
                                        </p:attrNameLst>
                                      </p:cBhvr>
                                      <p:to>
                                        <p:strVal val="visible"/>
                                      </p:to>
                                    </p:set>
                                    <p:animEffect transition="in" filter="fade">
                                      <p:cBhvr>
                                        <p:cTn id="75" dur="500"/>
                                        <p:tgtEl>
                                          <p:spTgt spid="1050"/>
                                        </p:tgtEl>
                                      </p:cBhvr>
                                    </p:animEffect>
                                  </p:childTnLst>
                                </p:cTn>
                              </p:par>
                            </p:childTnLst>
                          </p:cTn>
                        </p:par>
                        <p:par>
                          <p:cTn id="76" fill="hold">
                            <p:stCondLst>
                              <p:cond delay="5250"/>
                            </p:stCondLst>
                            <p:childTnLst>
                              <p:par>
                                <p:cTn id="77" presetID="42" presetClass="path" presetSubtype="0" accel="50000" decel="50000" fill="hold" nodeType="afterEffect">
                                  <p:stCondLst>
                                    <p:cond delay="0"/>
                                  </p:stCondLst>
                                  <p:childTnLst>
                                    <p:animMotion origin="layout" path="M -2.24265E-6 -3.33333E-6 L 0.04952 -0.47978 " pathEditMode="relative" rAng="0" ptsTypes="AA">
                                      <p:cBhvr>
                                        <p:cTn id="78" dur="500" fill="hold"/>
                                        <p:tgtEl>
                                          <p:spTgt spid="1050"/>
                                        </p:tgtEl>
                                        <p:attrNameLst>
                                          <p:attrName>ppt_x</p:attrName>
                                          <p:attrName>ppt_y</p:attrName>
                                        </p:attrNameLst>
                                      </p:cBhvr>
                                      <p:rCtr x="2470" y="-23999"/>
                                    </p:animMotion>
                                  </p:childTnLst>
                                </p:cTn>
                              </p:par>
                              <p:par>
                                <p:cTn id="79" presetID="10" presetClass="entr" presetSubtype="0" fill="hold" nodeType="withEffect">
                                  <p:stCondLst>
                                    <p:cond delay="0"/>
                                  </p:stCondLst>
                                  <p:childTnLst>
                                    <p:set>
                                      <p:cBhvr>
                                        <p:cTn id="80" dur="1" fill="hold">
                                          <p:stCondLst>
                                            <p:cond delay="0"/>
                                          </p:stCondLst>
                                        </p:cTn>
                                        <p:tgtEl>
                                          <p:spTgt spid="1056"/>
                                        </p:tgtEl>
                                        <p:attrNameLst>
                                          <p:attrName>style.visibility</p:attrName>
                                        </p:attrNameLst>
                                      </p:cBhvr>
                                      <p:to>
                                        <p:strVal val="visible"/>
                                      </p:to>
                                    </p:set>
                                    <p:animEffect transition="in" filter="fade">
                                      <p:cBhvr>
                                        <p:cTn id="81" dur="500"/>
                                        <p:tgtEl>
                                          <p:spTgt spid="1056"/>
                                        </p:tgtEl>
                                      </p:cBhvr>
                                    </p:animEffect>
                                  </p:childTnLst>
                                </p:cTn>
                              </p:par>
                            </p:childTnLst>
                          </p:cTn>
                        </p:par>
                        <p:par>
                          <p:cTn id="82" fill="hold">
                            <p:stCondLst>
                              <p:cond delay="5750"/>
                            </p:stCondLst>
                            <p:childTnLst>
                              <p:par>
                                <p:cTn id="83" presetID="42" presetClass="path" presetSubtype="0" accel="50000" decel="50000" fill="hold" nodeType="afterEffect">
                                  <p:stCondLst>
                                    <p:cond delay="0"/>
                                  </p:stCondLst>
                                  <p:childTnLst>
                                    <p:animMotion origin="layout" path="M 3.93382E-6 2.61438E-6 L 0.00724 -0.71344 " pathEditMode="relative" rAng="0" ptsTypes="AA">
                                      <p:cBhvr>
                                        <p:cTn id="84" dur="500" fill="hold"/>
                                        <p:tgtEl>
                                          <p:spTgt spid="1056"/>
                                        </p:tgtEl>
                                        <p:attrNameLst>
                                          <p:attrName>ppt_x</p:attrName>
                                          <p:attrName>ppt_y</p:attrName>
                                        </p:attrNameLst>
                                      </p:cBhvr>
                                      <p:rCtr x="425" y="-35662"/>
                                    </p:animMotion>
                                  </p:childTnLst>
                                </p:cTn>
                              </p:par>
                              <p:par>
                                <p:cTn id="85" presetID="10" presetClass="entr" presetSubtype="0" fill="hold" nodeType="withEffect">
                                  <p:stCondLst>
                                    <p:cond delay="0"/>
                                  </p:stCondLst>
                                  <p:childTnLst>
                                    <p:set>
                                      <p:cBhvr>
                                        <p:cTn id="86" dur="1" fill="hold">
                                          <p:stCondLst>
                                            <p:cond delay="0"/>
                                          </p:stCondLst>
                                        </p:cTn>
                                        <p:tgtEl>
                                          <p:spTgt spid="1052"/>
                                        </p:tgtEl>
                                        <p:attrNameLst>
                                          <p:attrName>style.visibility</p:attrName>
                                        </p:attrNameLst>
                                      </p:cBhvr>
                                      <p:to>
                                        <p:strVal val="visible"/>
                                      </p:to>
                                    </p:set>
                                    <p:animEffect transition="in" filter="fade">
                                      <p:cBhvr>
                                        <p:cTn id="87" dur="500"/>
                                        <p:tgtEl>
                                          <p:spTgt spid="1052"/>
                                        </p:tgtEl>
                                      </p:cBhvr>
                                    </p:animEffect>
                                  </p:childTnLst>
                                </p:cTn>
                              </p:par>
                            </p:childTnLst>
                          </p:cTn>
                        </p:par>
                        <p:par>
                          <p:cTn id="88" fill="hold">
                            <p:stCondLst>
                              <p:cond delay="6250"/>
                            </p:stCondLst>
                            <p:childTnLst>
                              <p:par>
                                <p:cTn id="89" presetID="42" presetClass="path" presetSubtype="0" accel="50000" decel="50000" fill="hold" nodeType="afterEffect">
                                  <p:stCondLst>
                                    <p:cond delay="0"/>
                                  </p:stCondLst>
                                  <p:childTnLst>
                                    <p:animMotion origin="layout" path="M -5.14706E-7 -1.17647E-6 L 0.01471 -0.57904 " pathEditMode="relative" rAng="0" ptsTypes="AA">
                                      <p:cBhvr>
                                        <p:cTn id="90" dur="500" fill="hold"/>
                                        <p:tgtEl>
                                          <p:spTgt spid="1052"/>
                                        </p:tgtEl>
                                        <p:attrNameLst>
                                          <p:attrName>ppt_x</p:attrName>
                                          <p:attrName>ppt_y</p:attrName>
                                        </p:attrNameLst>
                                      </p:cBhvr>
                                      <p:rCtr x="735" y="-28962"/>
                                    </p:animMotion>
                                  </p:childTnLst>
                                </p:cTn>
                              </p:par>
                              <p:par>
                                <p:cTn id="91" presetID="10" presetClass="exit" presetSubtype="0" fill="hold" nodeType="withEffect">
                                  <p:stCondLst>
                                    <p:cond delay="0"/>
                                  </p:stCondLst>
                                  <p:childTnLst>
                                    <p:animEffect transition="out" filter="fade">
                                      <p:cBhvr>
                                        <p:cTn id="92" dur="500"/>
                                        <p:tgtEl>
                                          <p:spTgt spid="1054"/>
                                        </p:tgtEl>
                                      </p:cBhvr>
                                    </p:animEffect>
                                    <p:set>
                                      <p:cBhvr>
                                        <p:cTn id="93" dur="1" fill="hold">
                                          <p:stCondLst>
                                            <p:cond delay="499"/>
                                          </p:stCondLst>
                                        </p:cTn>
                                        <p:tgtEl>
                                          <p:spTgt spid="105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2" grpId="0"/>
      <p:bldP spid="33" grpId="0" animBg="1"/>
      <p:bldP spid="34" grpId="0" animBg="1"/>
      <p:bldP spid="34" grpId="1" animBg="1"/>
      <p:bldP spid="34" grpId="2" animBg="1"/>
      <p:bldP spid="46" grpId="0" animBg="1"/>
      <p:bldP spid="4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D9B670-C4E8-4FA1-AD11-8606C03DFF89}"/>
              </a:ext>
            </a:extLst>
          </p:cNvPr>
          <p:cNvSpPr>
            <a:spLocks noGrp="1"/>
          </p:cNvSpPr>
          <p:nvPr>
            <p:ph type="body" sz="quarter" idx="10"/>
          </p:nvPr>
        </p:nvSpPr>
        <p:spPr>
          <a:xfrm>
            <a:off x="748228" y="3219688"/>
            <a:ext cx="4759801" cy="1032021"/>
          </a:xfrm>
          <a:prstGeom prst="rect">
            <a:avLst/>
          </a:prstGeom>
        </p:spPr>
        <p:txBody>
          <a:bodyPr vert="horz" anchor="t"/>
          <a:lstStyle/>
          <a:p>
            <a:r>
              <a:rPr lang="en-US">
                <a:latin typeface="Arial Narrow"/>
              </a:rPr>
              <a:t>DeepStore</a:t>
            </a:r>
          </a:p>
          <a:p>
            <a:r>
              <a:rPr lang="en-US">
                <a:latin typeface="Arial Narrow"/>
              </a:rPr>
              <a:t>Summary</a:t>
            </a:r>
            <a:endParaRPr lang="en-US"/>
          </a:p>
        </p:txBody>
      </p:sp>
      <p:sp>
        <p:nvSpPr>
          <p:cNvPr id="380" name="Rectangle: Rounded Corners 379">
            <a:extLst>
              <a:ext uri="{FF2B5EF4-FFF2-40B4-BE49-F238E27FC236}">
                <a16:creationId xmlns:a16="http://schemas.microsoft.com/office/drawing/2014/main" id="{EA69856B-FD58-4A81-A648-F8F69C9DC86E}"/>
              </a:ext>
            </a:extLst>
          </p:cNvPr>
          <p:cNvSpPr/>
          <p:nvPr/>
        </p:nvSpPr>
        <p:spPr>
          <a:xfrm>
            <a:off x="7148285" y="1462122"/>
            <a:ext cx="6199018" cy="4547151"/>
          </a:xfrm>
          <a:prstGeom prst="roundRect">
            <a:avLst>
              <a:gd name="adj" fmla="val 2340"/>
            </a:avLst>
          </a:prstGeom>
          <a:noFill/>
          <a:ln w="381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6" name="Group 395">
            <a:extLst>
              <a:ext uri="{FF2B5EF4-FFF2-40B4-BE49-F238E27FC236}">
                <a16:creationId xmlns:a16="http://schemas.microsoft.com/office/drawing/2014/main" id="{4C44170D-5173-48F4-9BC3-BC6157E5166A}"/>
              </a:ext>
            </a:extLst>
          </p:cNvPr>
          <p:cNvGrpSpPr/>
          <p:nvPr/>
        </p:nvGrpSpPr>
        <p:grpSpPr>
          <a:xfrm>
            <a:off x="6705829" y="3713236"/>
            <a:ext cx="839788" cy="111125"/>
            <a:chOff x="7308775" y="3269995"/>
            <a:chExt cx="839788" cy="111125"/>
          </a:xfrm>
        </p:grpSpPr>
        <p:sp>
          <p:nvSpPr>
            <p:cNvPr id="398" name="Line 43">
              <a:extLst>
                <a:ext uri="{FF2B5EF4-FFF2-40B4-BE49-F238E27FC236}">
                  <a16:creationId xmlns:a16="http://schemas.microsoft.com/office/drawing/2014/main" id="{EDDCC59D-61BF-435F-AC7D-E947FBFDB8D9}"/>
                </a:ext>
              </a:extLst>
            </p:cNvPr>
            <p:cNvSpPr>
              <a:spLocks noChangeShapeType="1"/>
            </p:cNvSpPr>
            <p:nvPr/>
          </p:nvSpPr>
          <p:spPr bwMode="auto">
            <a:xfrm>
              <a:off x="7461175" y="3325557"/>
              <a:ext cx="53498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Freeform 44">
              <a:extLst>
                <a:ext uri="{FF2B5EF4-FFF2-40B4-BE49-F238E27FC236}">
                  <a16:creationId xmlns:a16="http://schemas.microsoft.com/office/drawing/2014/main" id="{2513BCB3-F10D-46F8-A6DE-8C2A180CD34A}"/>
                </a:ext>
              </a:extLst>
            </p:cNvPr>
            <p:cNvSpPr>
              <a:spLocks/>
            </p:cNvSpPr>
            <p:nvPr/>
          </p:nvSpPr>
          <p:spPr bwMode="auto">
            <a:xfrm>
              <a:off x="7308775" y="3269995"/>
              <a:ext cx="166688" cy="111125"/>
            </a:xfrm>
            <a:custGeom>
              <a:avLst/>
              <a:gdLst>
                <a:gd name="T0" fmla="*/ 105 w 105"/>
                <a:gd name="T1" fmla="*/ 70 h 70"/>
                <a:gd name="T2" fmla="*/ 0 w 105"/>
                <a:gd name="T3" fmla="*/ 35 h 70"/>
                <a:gd name="T4" fmla="*/ 105 w 105"/>
                <a:gd name="T5" fmla="*/ 0 h 70"/>
                <a:gd name="T6" fmla="*/ 105 w 105"/>
                <a:gd name="T7" fmla="*/ 70 h 70"/>
              </a:gdLst>
              <a:ahLst/>
              <a:cxnLst>
                <a:cxn ang="0">
                  <a:pos x="T0" y="T1"/>
                </a:cxn>
                <a:cxn ang="0">
                  <a:pos x="T2" y="T3"/>
                </a:cxn>
                <a:cxn ang="0">
                  <a:pos x="T4" y="T5"/>
                </a:cxn>
                <a:cxn ang="0">
                  <a:pos x="T6" y="T7"/>
                </a:cxn>
              </a:cxnLst>
              <a:rect l="0" t="0" r="r" b="b"/>
              <a:pathLst>
                <a:path w="105" h="70">
                  <a:moveTo>
                    <a:pt x="105" y="70"/>
                  </a:moveTo>
                  <a:lnTo>
                    <a:pt x="0" y="35"/>
                  </a:lnTo>
                  <a:lnTo>
                    <a:pt x="105" y="0"/>
                  </a:lnTo>
                  <a:lnTo>
                    <a:pt x="105"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45">
              <a:extLst>
                <a:ext uri="{FF2B5EF4-FFF2-40B4-BE49-F238E27FC236}">
                  <a16:creationId xmlns:a16="http://schemas.microsoft.com/office/drawing/2014/main" id="{DBAA5379-B575-468B-8C25-6EAE68CEFA2E}"/>
                </a:ext>
              </a:extLst>
            </p:cNvPr>
            <p:cNvSpPr>
              <a:spLocks/>
            </p:cNvSpPr>
            <p:nvPr/>
          </p:nvSpPr>
          <p:spPr bwMode="auto">
            <a:xfrm>
              <a:off x="7983463" y="3269995"/>
              <a:ext cx="165100" cy="111125"/>
            </a:xfrm>
            <a:custGeom>
              <a:avLst/>
              <a:gdLst>
                <a:gd name="T0" fmla="*/ 0 w 104"/>
                <a:gd name="T1" fmla="*/ 0 h 70"/>
                <a:gd name="T2" fmla="*/ 104 w 104"/>
                <a:gd name="T3" fmla="*/ 35 h 70"/>
                <a:gd name="T4" fmla="*/ 0 w 104"/>
                <a:gd name="T5" fmla="*/ 70 h 70"/>
                <a:gd name="T6" fmla="*/ 0 w 104"/>
                <a:gd name="T7" fmla="*/ 0 h 70"/>
              </a:gdLst>
              <a:ahLst/>
              <a:cxnLst>
                <a:cxn ang="0">
                  <a:pos x="T0" y="T1"/>
                </a:cxn>
                <a:cxn ang="0">
                  <a:pos x="T2" y="T3"/>
                </a:cxn>
                <a:cxn ang="0">
                  <a:pos x="T4" y="T5"/>
                </a:cxn>
                <a:cxn ang="0">
                  <a:pos x="T6" y="T7"/>
                </a:cxn>
              </a:cxnLst>
              <a:rect l="0" t="0" r="r" b="b"/>
              <a:pathLst>
                <a:path w="104" h="70">
                  <a:moveTo>
                    <a:pt x="0" y="0"/>
                  </a:moveTo>
                  <a:lnTo>
                    <a:pt x="104" y="35"/>
                  </a:lnTo>
                  <a:lnTo>
                    <a:pt x="0" y="7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3" name="Line 19">
            <a:extLst>
              <a:ext uri="{FF2B5EF4-FFF2-40B4-BE49-F238E27FC236}">
                <a16:creationId xmlns:a16="http://schemas.microsoft.com/office/drawing/2014/main" id="{B1BB9390-DFDD-40D0-BD10-58A20372D7EE}"/>
              </a:ext>
            </a:extLst>
          </p:cNvPr>
          <p:cNvSpPr>
            <a:spLocks noChangeShapeType="1"/>
          </p:cNvSpPr>
          <p:nvPr/>
        </p:nvSpPr>
        <p:spPr bwMode="auto">
          <a:xfrm flipH="1">
            <a:off x="9737881" y="2099057"/>
            <a:ext cx="8815" cy="332873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19">
            <a:extLst>
              <a:ext uri="{FF2B5EF4-FFF2-40B4-BE49-F238E27FC236}">
                <a16:creationId xmlns:a16="http://schemas.microsoft.com/office/drawing/2014/main" id="{5C6A96C3-3E02-40CC-969D-FEFEF832F51C}"/>
              </a:ext>
            </a:extLst>
          </p:cNvPr>
          <p:cNvSpPr>
            <a:spLocks noChangeShapeType="1"/>
          </p:cNvSpPr>
          <p:nvPr/>
        </p:nvSpPr>
        <p:spPr bwMode="auto">
          <a:xfrm flipV="1">
            <a:off x="9747487" y="4361750"/>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19">
            <a:extLst>
              <a:ext uri="{FF2B5EF4-FFF2-40B4-BE49-F238E27FC236}">
                <a16:creationId xmlns:a16="http://schemas.microsoft.com/office/drawing/2014/main" id="{308DE9B7-1489-4022-BCFC-8CBB494A962A}"/>
              </a:ext>
            </a:extLst>
          </p:cNvPr>
          <p:cNvSpPr>
            <a:spLocks noChangeShapeType="1"/>
          </p:cNvSpPr>
          <p:nvPr/>
        </p:nvSpPr>
        <p:spPr bwMode="auto">
          <a:xfrm flipV="1">
            <a:off x="9747487" y="3216580"/>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19">
            <a:extLst>
              <a:ext uri="{FF2B5EF4-FFF2-40B4-BE49-F238E27FC236}">
                <a16:creationId xmlns:a16="http://schemas.microsoft.com/office/drawing/2014/main" id="{4F3629F0-8A4E-41A9-8358-CC2D679B522E}"/>
              </a:ext>
            </a:extLst>
          </p:cNvPr>
          <p:cNvSpPr>
            <a:spLocks noChangeShapeType="1"/>
          </p:cNvSpPr>
          <p:nvPr/>
        </p:nvSpPr>
        <p:spPr bwMode="auto">
          <a:xfrm flipV="1">
            <a:off x="9747487" y="5439101"/>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19">
            <a:extLst>
              <a:ext uri="{FF2B5EF4-FFF2-40B4-BE49-F238E27FC236}">
                <a16:creationId xmlns:a16="http://schemas.microsoft.com/office/drawing/2014/main" id="{0A9B66EE-5798-4BE5-B3F0-4D88749AF4D6}"/>
              </a:ext>
            </a:extLst>
          </p:cNvPr>
          <p:cNvSpPr>
            <a:spLocks noChangeShapeType="1"/>
          </p:cNvSpPr>
          <p:nvPr/>
        </p:nvSpPr>
        <p:spPr bwMode="auto">
          <a:xfrm flipV="1">
            <a:off x="9758668" y="2095013"/>
            <a:ext cx="42400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19">
            <a:extLst>
              <a:ext uri="{FF2B5EF4-FFF2-40B4-BE49-F238E27FC236}">
                <a16:creationId xmlns:a16="http://schemas.microsoft.com/office/drawing/2014/main" id="{D5C47B27-9FB4-4173-9755-0E2942BBCD18}"/>
              </a:ext>
            </a:extLst>
          </p:cNvPr>
          <p:cNvSpPr>
            <a:spLocks noChangeShapeType="1"/>
          </p:cNvSpPr>
          <p:nvPr/>
        </p:nvSpPr>
        <p:spPr bwMode="auto">
          <a:xfrm flipV="1">
            <a:off x="11037010" y="2102879"/>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75">
            <a:extLst>
              <a:ext uri="{FF2B5EF4-FFF2-40B4-BE49-F238E27FC236}">
                <a16:creationId xmlns:a16="http://schemas.microsoft.com/office/drawing/2014/main" id="{6EF7718A-3B37-490E-9BB6-484C303A36C4}"/>
              </a:ext>
            </a:extLst>
          </p:cNvPr>
          <p:cNvSpPr/>
          <p:nvPr/>
        </p:nvSpPr>
        <p:spPr>
          <a:xfrm>
            <a:off x="7239779" y="1318415"/>
            <a:ext cx="2171526" cy="41063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solidFill>
                  <a:schemeClr val="tx1"/>
                </a:solidFill>
                <a:latin typeface="Arial "/>
              </a:rPr>
              <a:t>DeepStore</a:t>
            </a:r>
            <a:endParaRPr lang="en-US">
              <a:solidFill>
                <a:schemeClr val="tx1"/>
              </a:solidFill>
            </a:endParaRPr>
          </a:p>
        </p:txBody>
      </p:sp>
      <p:sp>
        <p:nvSpPr>
          <p:cNvPr id="406" name="Line 19">
            <a:extLst>
              <a:ext uri="{FF2B5EF4-FFF2-40B4-BE49-F238E27FC236}">
                <a16:creationId xmlns:a16="http://schemas.microsoft.com/office/drawing/2014/main" id="{C51EE82C-EA5E-44D1-907D-2E7A82F72EBF}"/>
              </a:ext>
            </a:extLst>
          </p:cNvPr>
          <p:cNvSpPr>
            <a:spLocks noChangeShapeType="1"/>
          </p:cNvSpPr>
          <p:nvPr/>
        </p:nvSpPr>
        <p:spPr bwMode="auto">
          <a:xfrm flipV="1">
            <a:off x="9271472" y="3776162"/>
            <a:ext cx="466409"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Rectangle 5">
            <a:extLst>
              <a:ext uri="{FF2B5EF4-FFF2-40B4-BE49-F238E27FC236}">
                <a16:creationId xmlns:a16="http://schemas.microsoft.com/office/drawing/2014/main" id="{F2DFC2E0-3771-4D0B-BC76-34AAABCA3A9D}"/>
              </a:ext>
            </a:extLst>
          </p:cNvPr>
          <p:cNvSpPr>
            <a:spLocks noChangeArrowheads="1"/>
          </p:cNvSpPr>
          <p:nvPr/>
        </p:nvSpPr>
        <p:spPr bwMode="auto">
          <a:xfrm>
            <a:off x="7550320" y="2680752"/>
            <a:ext cx="1716278" cy="2190819"/>
          </a:xfrm>
          <a:prstGeom prst="rect">
            <a:avLst/>
          </a:prstGeom>
          <a:solidFill>
            <a:srgbClr val="F2F2F2"/>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en-US" sz="2400">
                <a:solidFill>
                  <a:srgbClr val="000000"/>
                </a:solidFill>
                <a:latin typeface="Arial" panose="020B0604020202020204" pitchFamily="34" charset="0"/>
              </a:rPr>
              <a:t>SSD Controller</a:t>
            </a:r>
          </a:p>
        </p:txBody>
      </p:sp>
      <p:grpSp>
        <p:nvGrpSpPr>
          <p:cNvPr id="466" name="Group 465">
            <a:extLst>
              <a:ext uri="{FF2B5EF4-FFF2-40B4-BE49-F238E27FC236}">
                <a16:creationId xmlns:a16="http://schemas.microsoft.com/office/drawing/2014/main" id="{373AF6D2-1B4A-45A5-BF2B-B865596EEDAA}"/>
              </a:ext>
            </a:extLst>
          </p:cNvPr>
          <p:cNvGrpSpPr/>
          <p:nvPr/>
        </p:nvGrpSpPr>
        <p:grpSpPr>
          <a:xfrm>
            <a:off x="10175256" y="2761589"/>
            <a:ext cx="835748" cy="934324"/>
            <a:chOff x="7434069" y="5569263"/>
            <a:chExt cx="2021081" cy="2277687"/>
          </a:xfrm>
        </p:grpSpPr>
        <p:sp>
          <p:nvSpPr>
            <p:cNvPr id="467" name="Rectangle: Rounded Corners 466">
              <a:extLst>
                <a:ext uri="{FF2B5EF4-FFF2-40B4-BE49-F238E27FC236}">
                  <a16:creationId xmlns:a16="http://schemas.microsoft.com/office/drawing/2014/main" id="{338C4E05-6C13-457F-99E8-8B6952FB03F8}"/>
                </a:ext>
              </a:extLst>
            </p:cNvPr>
            <p:cNvSpPr/>
            <p:nvPr/>
          </p:nvSpPr>
          <p:spPr>
            <a:xfrm>
              <a:off x="7434069" y="5569263"/>
              <a:ext cx="2021081" cy="2277687"/>
            </a:xfrm>
            <a:prstGeom prst="roundRect">
              <a:avLst>
                <a:gd name="adj" fmla="val 10943"/>
              </a:avLst>
            </a:prstGeom>
            <a:solidFill>
              <a:srgbClr val="F2602F"/>
            </a:solidFill>
            <a:ln>
              <a:solidFill>
                <a:srgbClr val="F2602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8" name="Group 467">
              <a:extLst>
                <a:ext uri="{FF2B5EF4-FFF2-40B4-BE49-F238E27FC236}">
                  <a16:creationId xmlns:a16="http://schemas.microsoft.com/office/drawing/2014/main" id="{C41B3F18-471D-42AD-BCB3-D2C28672DEC9}"/>
                </a:ext>
              </a:extLst>
            </p:cNvPr>
            <p:cNvGrpSpPr/>
            <p:nvPr/>
          </p:nvGrpSpPr>
          <p:grpSpPr>
            <a:xfrm>
              <a:off x="7623100" y="5887218"/>
              <a:ext cx="1643025" cy="1641777"/>
              <a:chOff x="7627978" y="5881224"/>
              <a:chExt cx="1643025" cy="1641777"/>
            </a:xfrm>
          </p:grpSpPr>
          <p:grpSp>
            <p:nvGrpSpPr>
              <p:cNvPr id="469" name="Group 468">
                <a:extLst>
                  <a:ext uri="{FF2B5EF4-FFF2-40B4-BE49-F238E27FC236}">
                    <a16:creationId xmlns:a16="http://schemas.microsoft.com/office/drawing/2014/main" id="{61354EC8-EBFF-4450-9AF5-5E0BF8FF8511}"/>
                  </a:ext>
                </a:extLst>
              </p:cNvPr>
              <p:cNvGrpSpPr/>
              <p:nvPr/>
            </p:nvGrpSpPr>
            <p:grpSpPr>
              <a:xfrm>
                <a:off x="7627978" y="5881224"/>
                <a:ext cx="1643025" cy="1641777"/>
                <a:chOff x="7627978" y="5881224"/>
                <a:chExt cx="1702475" cy="1641777"/>
              </a:xfrm>
            </p:grpSpPr>
            <p:sp>
              <p:nvSpPr>
                <p:cNvPr id="502" name="Rectangle: Rounded Corners 501">
                  <a:extLst>
                    <a:ext uri="{FF2B5EF4-FFF2-40B4-BE49-F238E27FC236}">
                      <a16:creationId xmlns:a16="http://schemas.microsoft.com/office/drawing/2014/main" id="{ED8934CD-5034-465C-B78A-2881B2E185F3}"/>
                    </a:ext>
                  </a:extLst>
                </p:cNvPr>
                <p:cNvSpPr/>
                <p:nvPr/>
              </p:nvSpPr>
              <p:spPr>
                <a:xfrm>
                  <a:off x="7830337" y="6082301"/>
                  <a:ext cx="1315780" cy="1248310"/>
                </a:xfrm>
                <a:prstGeom prst="round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3" name="Group 502">
                  <a:extLst>
                    <a:ext uri="{FF2B5EF4-FFF2-40B4-BE49-F238E27FC236}">
                      <a16:creationId xmlns:a16="http://schemas.microsoft.com/office/drawing/2014/main" id="{BBC76A2E-5FB7-42A6-AD19-3C89B389B308}"/>
                    </a:ext>
                  </a:extLst>
                </p:cNvPr>
                <p:cNvGrpSpPr/>
                <p:nvPr/>
              </p:nvGrpSpPr>
              <p:grpSpPr>
                <a:xfrm>
                  <a:off x="8029945" y="5881224"/>
                  <a:ext cx="900989" cy="205655"/>
                  <a:chOff x="8029945" y="5881224"/>
                  <a:chExt cx="900989" cy="205655"/>
                </a:xfrm>
              </p:grpSpPr>
              <p:sp>
                <p:nvSpPr>
                  <p:cNvPr id="518" name="Rectangle 517">
                    <a:extLst>
                      <a:ext uri="{FF2B5EF4-FFF2-40B4-BE49-F238E27FC236}">
                        <a16:creationId xmlns:a16="http://schemas.microsoft.com/office/drawing/2014/main" id="{630745E4-6C0C-4D22-A51C-58AC49B229AE}"/>
                      </a:ext>
                    </a:extLst>
                  </p:cNvPr>
                  <p:cNvSpPr/>
                  <p:nvPr/>
                </p:nvSpPr>
                <p:spPr>
                  <a:xfrm>
                    <a:off x="802994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42A0439D-670D-4E5A-9C0D-0ECBCD47EE93}"/>
                      </a:ext>
                    </a:extLst>
                  </p:cNvPr>
                  <p:cNvSpPr/>
                  <p:nvPr/>
                </p:nvSpPr>
                <p:spPr>
                  <a:xfrm>
                    <a:off x="829633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FBE093FD-69DD-458C-B578-5CA1467A5CAE}"/>
                      </a:ext>
                    </a:extLst>
                  </p:cNvPr>
                  <p:cNvSpPr/>
                  <p:nvPr/>
                </p:nvSpPr>
                <p:spPr>
                  <a:xfrm>
                    <a:off x="8562892" y="58812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C0033B17-D956-4C86-9AB0-A18606CB5A44}"/>
                      </a:ext>
                    </a:extLst>
                  </p:cNvPr>
                  <p:cNvSpPr/>
                  <p:nvPr/>
                </p:nvSpPr>
                <p:spPr>
                  <a:xfrm>
                    <a:off x="8797369"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4" name="Group 503">
                  <a:extLst>
                    <a:ext uri="{FF2B5EF4-FFF2-40B4-BE49-F238E27FC236}">
                      <a16:creationId xmlns:a16="http://schemas.microsoft.com/office/drawing/2014/main" id="{7D82912A-2B88-4286-BD89-6691E5FDB9F6}"/>
                    </a:ext>
                  </a:extLst>
                </p:cNvPr>
                <p:cNvGrpSpPr/>
                <p:nvPr/>
              </p:nvGrpSpPr>
              <p:grpSpPr>
                <a:xfrm rot="16200000">
                  <a:off x="8777131" y="6603631"/>
                  <a:ext cx="900989" cy="205655"/>
                  <a:chOff x="8275478" y="5446324"/>
                  <a:chExt cx="900989" cy="205655"/>
                </a:xfrm>
              </p:grpSpPr>
              <p:sp>
                <p:nvSpPr>
                  <p:cNvPr id="514" name="Rectangle 513">
                    <a:extLst>
                      <a:ext uri="{FF2B5EF4-FFF2-40B4-BE49-F238E27FC236}">
                        <a16:creationId xmlns:a16="http://schemas.microsoft.com/office/drawing/2014/main" id="{32A6007A-2581-44CB-8A71-5AC33AE10AE3}"/>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EFE1D464-9968-4A4E-8837-BC7360174522}"/>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1028C8A9-7F94-41D2-9443-440EF7A81BE8}"/>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Rectangle 516">
                    <a:extLst>
                      <a:ext uri="{FF2B5EF4-FFF2-40B4-BE49-F238E27FC236}">
                        <a16:creationId xmlns:a16="http://schemas.microsoft.com/office/drawing/2014/main" id="{89AA0B51-C12A-4BD3-B265-51B40B535732}"/>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5" name="Group 504">
                  <a:extLst>
                    <a:ext uri="{FF2B5EF4-FFF2-40B4-BE49-F238E27FC236}">
                      <a16:creationId xmlns:a16="http://schemas.microsoft.com/office/drawing/2014/main" id="{42BAF3FD-40A8-4144-9859-792B2752F4DC}"/>
                    </a:ext>
                  </a:extLst>
                </p:cNvPr>
                <p:cNvGrpSpPr/>
                <p:nvPr/>
              </p:nvGrpSpPr>
              <p:grpSpPr>
                <a:xfrm rot="16200000">
                  <a:off x="7280311" y="6603631"/>
                  <a:ext cx="900989" cy="205655"/>
                  <a:chOff x="8275478" y="5446324"/>
                  <a:chExt cx="900989" cy="205655"/>
                </a:xfrm>
              </p:grpSpPr>
              <p:sp>
                <p:nvSpPr>
                  <p:cNvPr id="510" name="Rectangle 509">
                    <a:extLst>
                      <a:ext uri="{FF2B5EF4-FFF2-40B4-BE49-F238E27FC236}">
                        <a16:creationId xmlns:a16="http://schemas.microsoft.com/office/drawing/2014/main" id="{684371E5-97C5-4141-897C-A6C9871E2419}"/>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AFB13D0E-3036-460D-A8BD-936E9ED6EE8D}"/>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7E9A9ACE-5BB8-46EA-A926-06660E90CB3C}"/>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5EEA8728-7DB1-4EB5-BF89-0F12742834E1}"/>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6" name="Rectangle 505">
                  <a:extLst>
                    <a:ext uri="{FF2B5EF4-FFF2-40B4-BE49-F238E27FC236}">
                      <a16:creationId xmlns:a16="http://schemas.microsoft.com/office/drawing/2014/main" id="{F3D5BEF9-D9CF-404F-ABB2-ACAD9BA99E46}"/>
                    </a:ext>
                  </a:extLst>
                </p:cNvPr>
                <p:cNvSpPr/>
                <p:nvPr/>
              </p:nvSpPr>
              <p:spPr>
                <a:xfrm>
                  <a:off x="806215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14AF4D3F-E275-44F6-9F9B-86133F6430B2}"/>
                    </a:ext>
                  </a:extLst>
                </p:cNvPr>
                <p:cNvSpPr/>
                <p:nvPr/>
              </p:nvSpPr>
              <p:spPr>
                <a:xfrm>
                  <a:off x="832854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Rectangle 507">
                  <a:extLst>
                    <a:ext uri="{FF2B5EF4-FFF2-40B4-BE49-F238E27FC236}">
                      <a16:creationId xmlns:a16="http://schemas.microsoft.com/office/drawing/2014/main" id="{E8AC7F50-0DD4-4FD7-90E8-F129EC829267}"/>
                    </a:ext>
                  </a:extLst>
                </p:cNvPr>
                <p:cNvSpPr/>
                <p:nvPr/>
              </p:nvSpPr>
              <p:spPr>
                <a:xfrm>
                  <a:off x="8595106" y="7317346"/>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A4DFB636-4FE7-43E5-907E-4508788B5556}"/>
                    </a:ext>
                  </a:extLst>
                </p:cNvPr>
                <p:cNvSpPr/>
                <p:nvPr/>
              </p:nvSpPr>
              <p:spPr>
                <a:xfrm>
                  <a:off x="8829583"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0" name="Group 469">
                <a:extLst>
                  <a:ext uri="{FF2B5EF4-FFF2-40B4-BE49-F238E27FC236}">
                    <a16:creationId xmlns:a16="http://schemas.microsoft.com/office/drawing/2014/main" id="{588327FF-97AA-49F2-B8A6-2C380AC989C4}"/>
                  </a:ext>
                </a:extLst>
              </p:cNvPr>
              <p:cNvGrpSpPr/>
              <p:nvPr/>
            </p:nvGrpSpPr>
            <p:grpSpPr>
              <a:xfrm>
                <a:off x="8029945" y="6281909"/>
                <a:ext cx="849094" cy="849094"/>
                <a:chOff x="8029945" y="6281909"/>
                <a:chExt cx="849094" cy="849094"/>
              </a:xfrm>
            </p:grpSpPr>
            <p:sp>
              <p:nvSpPr>
                <p:cNvPr id="471" name="Rectangle: Rounded Corners 470">
                  <a:extLst>
                    <a:ext uri="{FF2B5EF4-FFF2-40B4-BE49-F238E27FC236}">
                      <a16:creationId xmlns:a16="http://schemas.microsoft.com/office/drawing/2014/main" id="{729A31F3-5523-4500-99C2-B2C2AD9690CE}"/>
                    </a:ext>
                  </a:extLst>
                </p:cNvPr>
                <p:cNvSpPr/>
                <p:nvPr/>
              </p:nvSpPr>
              <p:spPr>
                <a:xfrm>
                  <a:off x="8029945" y="6281909"/>
                  <a:ext cx="849094" cy="849094"/>
                </a:xfrm>
                <a:prstGeom prst="roundRect">
                  <a:avLst>
                    <a:gd name="adj" fmla="val 5647"/>
                  </a:avLst>
                </a:prstGeom>
                <a:solidFill>
                  <a:srgbClr val="F2602F"/>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3A63A41A-F449-442D-A0C6-89A13C33BCEA}"/>
                    </a:ext>
                  </a:extLst>
                </p:cNvPr>
                <p:cNvSpPr/>
                <p:nvPr/>
              </p:nvSpPr>
              <p:spPr>
                <a:xfrm>
                  <a:off x="8184311" y="6476384"/>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B33DA1E2-9C9B-48A2-8D1C-41302B954A54}"/>
                    </a:ext>
                  </a:extLst>
                </p:cNvPr>
                <p:cNvSpPr/>
                <p:nvPr/>
              </p:nvSpPr>
              <p:spPr>
                <a:xfrm>
                  <a:off x="8184311" y="6674713"/>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4CC79245-1708-4EB0-A2A5-42F35CC81E5A}"/>
                    </a:ext>
                  </a:extLst>
                </p:cNvPr>
                <p:cNvSpPr/>
                <p:nvPr/>
              </p:nvSpPr>
              <p:spPr>
                <a:xfrm>
                  <a:off x="8184311" y="685439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7EFF3237-9C04-4E2B-AF30-04FDE2059D27}"/>
                    </a:ext>
                  </a:extLst>
                </p:cNvPr>
                <p:cNvSpPr/>
                <p:nvPr/>
              </p:nvSpPr>
              <p:spPr>
                <a:xfrm>
                  <a:off x="8420108" y="637157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BC50AD08-F27A-42F3-A9C7-A3F67F9B95BC}"/>
                    </a:ext>
                  </a:extLst>
                </p:cNvPr>
                <p:cNvSpPr/>
                <p:nvPr/>
              </p:nvSpPr>
              <p:spPr>
                <a:xfrm>
                  <a:off x="8420108" y="656990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4A592BD6-0AD3-411C-ADAD-5BF1CE27E756}"/>
                    </a:ext>
                  </a:extLst>
                </p:cNvPr>
                <p:cNvSpPr/>
                <p:nvPr/>
              </p:nvSpPr>
              <p:spPr>
                <a:xfrm>
                  <a:off x="8420108" y="675805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6A0C1BC4-DB1F-4EBB-BB08-684F4697E198}"/>
                    </a:ext>
                  </a:extLst>
                </p:cNvPr>
                <p:cNvSpPr/>
                <p:nvPr/>
              </p:nvSpPr>
              <p:spPr>
                <a:xfrm>
                  <a:off x="8642124" y="648735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884970DE-29EB-4CB5-A01E-916EC54A1E4D}"/>
                    </a:ext>
                  </a:extLst>
                </p:cNvPr>
                <p:cNvSpPr/>
                <p:nvPr/>
              </p:nvSpPr>
              <p:spPr>
                <a:xfrm>
                  <a:off x="8642124" y="6685685"/>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12D19659-BAC5-4893-ACB9-2292E56300E2}"/>
                    </a:ext>
                  </a:extLst>
                </p:cNvPr>
                <p:cNvSpPr/>
                <p:nvPr/>
              </p:nvSpPr>
              <p:spPr>
                <a:xfrm>
                  <a:off x="8642124" y="6865368"/>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7F27C3FE-92F0-411C-A597-46309D2F5CAE}"/>
                    </a:ext>
                  </a:extLst>
                </p:cNvPr>
                <p:cNvSpPr/>
                <p:nvPr/>
              </p:nvSpPr>
              <p:spPr>
                <a:xfrm>
                  <a:off x="8419018" y="695878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2" name="Straight Connector 481">
                  <a:extLst>
                    <a:ext uri="{FF2B5EF4-FFF2-40B4-BE49-F238E27FC236}">
                      <a16:creationId xmlns:a16="http://schemas.microsoft.com/office/drawing/2014/main" id="{E55E6B94-E334-46B4-8B5F-403FC7D465A9}"/>
                    </a:ext>
                  </a:extLst>
                </p:cNvPr>
                <p:cNvCxnSpPr>
                  <a:cxnSpLocks/>
                </p:cNvCxnSpPr>
                <p:nvPr/>
              </p:nvCxnSpPr>
              <p:spPr>
                <a:xfrm flipV="1">
                  <a:off x="8256477" y="640869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6586B251-4098-42A1-BFFF-44BFDDCDF9E4}"/>
                    </a:ext>
                  </a:extLst>
                </p:cNvPr>
                <p:cNvCxnSpPr>
                  <a:cxnSpLocks/>
                </p:cNvCxnSpPr>
                <p:nvPr/>
              </p:nvCxnSpPr>
              <p:spPr>
                <a:xfrm flipV="1">
                  <a:off x="8255980" y="6616606"/>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042CAD41-8AE5-4409-AA88-024AF5466681}"/>
                    </a:ext>
                  </a:extLst>
                </p:cNvPr>
                <p:cNvCxnSpPr>
                  <a:cxnSpLocks/>
                </p:cNvCxnSpPr>
                <p:nvPr/>
              </p:nvCxnSpPr>
              <p:spPr>
                <a:xfrm>
                  <a:off x="8480191" y="6416679"/>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a:extLst>
                    <a:ext uri="{FF2B5EF4-FFF2-40B4-BE49-F238E27FC236}">
                      <a16:creationId xmlns:a16="http://schemas.microsoft.com/office/drawing/2014/main" id="{BC0F5449-D262-481A-B463-5BCF6826A520}"/>
                    </a:ext>
                  </a:extLst>
                </p:cNvPr>
                <p:cNvCxnSpPr>
                  <a:cxnSpLocks/>
                </p:cNvCxnSpPr>
                <p:nvPr/>
              </p:nvCxnSpPr>
              <p:spPr>
                <a:xfrm>
                  <a:off x="8480191" y="6622611"/>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a:extLst>
                    <a:ext uri="{FF2B5EF4-FFF2-40B4-BE49-F238E27FC236}">
                      <a16:creationId xmlns:a16="http://schemas.microsoft.com/office/drawing/2014/main" id="{B9525378-AFF4-4A26-99CC-B039131D95F5}"/>
                    </a:ext>
                  </a:extLst>
                </p:cNvPr>
                <p:cNvCxnSpPr>
                  <a:cxnSpLocks/>
                </p:cNvCxnSpPr>
                <p:nvPr/>
              </p:nvCxnSpPr>
              <p:spPr>
                <a:xfrm>
                  <a:off x="8258661" y="690915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a:extLst>
                    <a:ext uri="{FF2B5EF4-FFF2-40B4-BE49-F238E27FC236}">
                      <a16:creationId xmlns:a16="http://schemas.microsoft.com/office/drawing/2014/main" id="{851810BC-3731-4348-8B1A-097A334144F6}"/>
                    </a:ext>
                  </a:extLst>
                </p:cNvPr>
                <p:cNvCxnSpPr>
                  <a:cxnSpLocks/>
                </p:cNvCxnSpPr>
                <p:nvPr/>
              </p:nvCxnSpPr>
              <p:spPr>
                <a:xfrm>
                  <a:off x="8261581" y="6719112"/>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3F3AF8D4-8FB1-4157-80DA-910623F06461}"/>
                    </a:ext>
                  </a:extLst>
                </p:cNvPr>
                <p:cNvCxnSpPr>
                  <a:cxnSpLocks/>
                </p:cNvCxnSpPr>
                <p:nvPr/>
              </p:nvCxnSpPr>
              <p:spPr>
                <a:xfrm flipV="1">
                  <a:off x="8471957" y="6732277"/>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a:extLst>
                    <a:ext uri="{FF2B5EF4-FFF2-40B4-BE49-F238E27FC236}">
                      <a16:creationId xmlns:a16="http://schemas.microsoft.com/office/drawing/2014/main" id="{372D90DF-569B-4221-8433-B25D9EA72605}"/>
                    </a:ext>
                  </a:extLst>
                </p:cNvPr>
                <p:cNvCxnSpPr>
                  <a:cxnSpLocks/>
                </p:cNvCxnSpPr>
                <p:nvPr/>
              </p:nvCxnSpPr>
              <p:spPr>
                <a:xfrm flipV="1">
                  <a:off x="8491260" y="6906475"/>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a:extLst>
                    <a:ext uri="{FF2B5EF4-FFF2-40B4-BE49-F238E27FC236}">
                      <a16:creationId xmlns:a16="http://schemas.microsoft.com/office/drawing/2014/main" id="{01F8574E-5A0B-42AD-8741-711D2FA14A67}"/>
                    </a:ext>
                  </a:extLst>
                </p:cNvPr>
                <p:cNvCxnSpPr>
                  <a:cxnSpLocks/>
                </p:cNvCxnSpPr>
                <p:nvPr/>
              </p:nvCxnSpPr>
              <p:spPr>
                <a:xfrm flipV="1">
                  <a:off x="8237614" y="664036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a:extLst>
                    <a:ext uri="{FF2B5EF4-FFF2-40B4-BE49-F238E27FC236}">
                      <a16:creationId xmlns:a16="http://schemas.microsoft.com/office/drawing/2014/main" id="{084A2851-9A63-4FE3-B5E1-80D672669D9D}"/>
                    </a:ext>
                  </a:extLst>
                </p:cNvPr>
                <p:cNvCxnSpPr>
                  <a:cxnSpLocks/>
                </p:cNvCxnSpPr>
                <p:nvPr/>
              </p:nvCxnSpPr>
              <p:spPr>
                <a:xfrm flipV="1">
                  <a:off x="8245286" y="645103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88374E6D-F4B9-4B8F-80CD-E87230306F92}"/>
                    </a:ext>
                  </a:extLst>
                </p:cNvPr>
                <p:cNvCxnSpPr>
                  <a:cxnSpLocks/>
                </p:cNvCxnSpPr>
                <p:nvPr/>
              </p:nvCxnSpPr>
              <p:spPr>
                <a:xfrm flipV="1">
                  <a:off x="8479185"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a:extLst>
                    <a:ext uri="{FF2B5EF4-FFF2-40B4-BE49-F238E27FC236}">
                      <a16:creationId xmlns:a16="http://schemas.microsoft.com/office/drawing/2014/main" id="{8FD4F901-83C3-4046-80BD-2DBE654AF519}"/>
                    </a:ext>
                  </a:extLst>
                </p:cNvPr>
                <p:cNvCxnSpPr>
                  <a:cxnSpLocks/>
                </p:cNvCxnSpPr>
                <p:nvPr/>
              </p:nvCxnSpPr>
              <p:spPr>
                <a:xfrm flipV="1">
                  <a:off x="8479822" y="654188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a:extLst>
                    <a:ext uri="{FF2B5EF4-FFF2-40B4-BE49-F238E27FC236}">
                      <a16:creationId xmlns:a16="http://schemas.microsoft.com/office/drawing/2014/main" id="{9ADC6CDF-3F0E-45DA-9154-15C243989AEE}"/>
                    </a:ext>
                  </a:extLst>
                </p:cNvPr>
                <p:cNvCxnSpPr>
                  <a:cxnSpLocks/>
                </p:cNvCxnSpPr>
                <p:nvPr/>
              </p:nvCxnSpPr>
              <p:spPr>
                <a:xfrm>
                  <a:off x="8468549" y="6804203"/>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a:extLst>
                    <a:ext uri="{FF2B5EF4-FFF2-40B4-BE49-F238E27FC236}">
                      <a16:creationId xmlns:a16="http://schemas.microsoft.com/office/drawing/2014/main" id="{B96207AE-48C3-4F1A-B44D-A7B1EBB1323D}"/>
                    </a:ext>
                  </a:extLst>
                </p:cNvPr>
                <p:cNvCxnSpPr>
                  <a:cxnSpLocks/>
                </p:cNvCxnSpPr>
                <p:nvPr/>
              </p:nvCxnSpPr>
              <p:spPr>
                <a:xfrm>
                  <a:off x="8481713" y="645412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a:extLst>
                    <a:ext uri="{FF2B5EF4-FFF2-40B4-BE49-F238E27FC236}">
                      <a16:creationId xmlns:a16="http://schemas.microsoft.com/office/drawing/2014/main" id="{BCC2561A-2987-4333-BFE8-9AA4CE498641}"/>
                    </a:ext>
                  </a:extLst>
                </p:cNvPr>
                <p:cNvCxnSpPr>
                  <a:cxnSpLocks/>
                </p:cNvCxnSpPr>
                <p:nvPr/>
              </p:nvCxnSpPr>
              <p:spPr>
                <a:xfrm>
                  <a:off x="8244955" y="6554208"/>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a:extLst>
                    <a:ext uri="{FF2B5EF4-FFF2-40B4-BE49-F238E27FC236}">
                      <a16:creationId xmlns:a16="http://schemas.microsoft.com/office/drawing/2014/main" id="{9C928E1E-3A81-42DA-8A9A-EF14C39EDEF5}"/>
                    </a:ext>
                  </a:extLst>
                </p:cNvPr>
                <p:cNvCxnSpPr>
                  <a:cxnSpLocks/>
                </p:cNvCxnSpPr>
                <p:nvPr/>
              </p:nvCxnSpPr>
              <p:spPr>
                <a:xfrm>
                  <a:off x="8252544"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05FB86D5-730B-4DB7-BCB3-034EEF40D045}"/>
                    </a:ext>
                  </a:extLst>
                </p:cNvPr>
                <p:cNvCxnSpPr>
                  <a:cxnSpLocks/>
                </p:cNvCxnSpPr>
                <p:nvPr/>
              </p:nvCxnSpPr>
              <p:spPr>
                <a:xfrm>
                  <a:off x="8476717" y="6638322"/>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a:extLst>
                    <a:ext uri="{FF2B5EF4-FFF2-40B4-BE49-F238E27FC236}">
                      <a16:creationId xmlns:a16="http://schemas.microsoft.com/office/drawing/2014/main" id="{27D1EDD1-3C32-466B-8B82-2EDA35E5A870}"/>
                    </a:ext>
                  </a:extLst>
                </p:cNvPr>
                <p:cNvCxnSpPr>
                  <a:cxnSpLocks/>
                </p:cNvCxnSpPr>
                <p:nvPr/>
              </p:nvCxnSpPr>
              <p:spPr>
                <a:xfrm flipV="1">
                  <a:off x="8486814" y="6511759"/>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B790BEDE-B8FA-4859-A998-EC43447D8824}"/>
                    </a:ext>
                  </a:extLst>
                </p:cNvPr>
                <p:cNvCxnSpPr>
                  <a:cxnSpLocks/>
                </p:cNvCxnSpPr>
                <p:nvPr/>
              </p:nvCxnSpPr>
              <p:spPr>
                <a:xfrm flipV="1">
                  <a:off x="8240781" y="6826346"/>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a:extLst>
                    <a:ext uri="{FF2B5EF4-FFF2-40B4-BE49-F238E27FC236}">
                      <a16:creationId xmlns:a16="http://schemas.microsoft.com/office/drawing/2014/main" id="{526E7949-A07C-4548-8B31-BF4FB4913DBB}"/>
                    </a:ext>
                  </a:extLst>
                </p:cNvPr>
                <p:cNvCxnSpPr>
                  <a:cxnSpLocks/>
                </p:cNvCxnSpPr>
                <p:nvPr/>
              </p:nvCxnSpPr>
              <p:spPr>
                <a:xfrm>
                  <a:off x="8236011" y="6505641"/>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
        <p:nvSpPr>
          <p:cNvPr id="522" name="Rectangle: Rounded Corners 521">
            <a:extLst>
              <a:ext uri="{FF2B5EF4-FFF2-40B4-BE49-F238E27FC236}">
                <a16:creationId xmlns:a16="http://schemas.microsoft.com/office/drawing/2014/main" id="{90F3BFFA-E531-44A0-84F8-FC052BE2F1B8}"/>
              </a:ext>
            </a:extLst>
          </p:cNvPr>
          <p:cNvSpPr/>
          <p:nvPr/>
        </p:nvSpPr>
        <p:spPr>
          <a:xfrm>
            <a:off x="11143565" y="2923665"/>
            <a:ext cx="2073970" cy="653740"/>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a:t>
            </a:r>
          </a:p>
        </p:txBody>
      </p:sp>
      <p:sp>
        <p:nvSpPr>
          <p:cNvPr id="523" name="Line 19">
            <a:extLst>
              <a:ext uri="{FF2B5EF4-FFF2-40B4-BE49-F238E27FC236}">
                <a16:creationId xmlns:a16="http://schemas.microsoft.com/office/drawing/2014/main" id="{6BF9781C-5C53-43C1-8FF7-95F3B1A61089}"/>
              </a:ext>
            </a:extLst>
          </p:cNvPr>
          <p:cNvSpPr>
            <a:spLocks noChangeShapeType="1"/>
          </p:cNvSpPr>
          <p:nvPr/>
        </p:nvSpPr>
        <p:spPr bwMode="auto">
          <a:xfrm flipV="1">
            <a:off x="10996777" y="3233421"/>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24" name="Group 523">
            <a:extLst>
              <a:ext uri="{FF2B5EF4-FFF2-40B4-BE49-F238E27FC236}">
                <a16:creationId xmlns:a16="http://schemas.microsoft.com/office/drawing/2014/main" id="{517501DB-2695-483E-AC26-D58B45519C98}"/>
              </a:ext>
            </a:extLst>
          </p:cNvPr>
          <p:cNvGrpSpPr/>
          <p:nvPr/>
        </p:nvGrpSpPr>
        <p:grpSpPr>
          <a:xfrm>
            <a:off x="10175256" y="3894588"/>
            <a:ext cx="835748" cy="934324"/>
            <a:chOff x="7434069" y="5569263"/>
            <a:chExt cx="2021081" cy="2277687"/>
          </a:xfrm>
        </p:grpSpPr>
        <p:sp>
          <p:nvSpPr>
            <p:cNvPr id="525" name="Rectangle: Rounded Corners 524">
              <a:extLst>
                <a:ext uri="{FF2B5EF4-FFF2-40B4-BE49-F238E27FC236}">
                  <a16:creationId xmlns:a16="http://schemas.microsoft.com/office/drawing/2014/main" id="{9036E26A-3B93-422F-AB5E-6BB3F981DF8D}"/>
                </a:ext>
              </a:extLst>
            </p:cNvPr>
            <p:cNvSpPr/>
            <p:nvPr/>
          </p:nvSpPr>
          <p:spPr>
            <a:xfrm>
              <a:off x="7434069" y="5569263"/>
              <a:ext cx="2021081" cy="2277687"/>
            </a:xfrm>
            <a:prstGeom prst="roundRect">
              <a:avLst>
                <a:gd name="adj" fmla="val 10943"/>
              </a:avLst>
            </a:prstGeom>
            <a:solidFill>
              <a:srgbClr val="F2602F"/>
            </a:solidFill>
            <a:ln>
              <a:solidFill>
                <a:srgbClr val="F2602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6" name="Group 525">
              <a:extLst>
                <a:ext uri="{FF2B5EF4-FFF2-40B4-BE49-F238E27FC236}">
                  <a16:creationId xmlns:a16="http://schemas.microsoft.com/office/drawing/2014/main" id="{E26E5340-CFE4-4832-9744-53FD48A410A4}"/>
                </a:ext>
              </a:extLst>
            </p:cNvPr>
            <p:cNvGrpSpPr/>
            <p:nvPr/>
          </p:nvGrpSpPr>
          <p:grpSpPr>
            <a:xfrm>
              <a:off x="7623100" y="5887218"/>
              <a:ext cx="1643025" cy="1641777"/>
              <a:chOff x="7627978" y="5881224"/>
              <a:chExt cx="1643025" cy="1641777"/>
            </a:xfrm>
          </p:grpSpPr>
          <p:grpSp>
            <p:nvGrpSpPr>
              <p:cNvPr id="527" name="Group 526">
                <a:extLst>
                  <a:ext uri="{FF2B5EF4-FFF2-40B4-BE49-F238E27FC236}">
                    <a16:creationId xmlns:a16="http://schemas.microsoft.com/office/drawing/2014/main" id="{FDF5044C-4DB1-44F0-B871-7342BF5096CB}"/>
                  </a:ext>
                </a:extLst>
              </p:cNvPr>
              <p:cNvGrpSpPr/>
              <p:nvPr/>
            </p:nvGrpSpPr>
            <p:grpSpPr>
              <a:xfrm>
                <a:off x="7627978" y="5881224"/>
                <a:ext cx="1643025" cy="1641777"/>
                <a:chOff x="7627978" y="5881224"/>
                <a:chExt cx="1702475" cy="1641777"/>
              </a:xfrm>
            </p:grpSpPr>
            <p:sp>
              <p:nvSpPr>
                <p:cNvPr id="560" name="Rectangle: Rounded Corners 559">
                  <a:extLst>
                    <a:ext uri="{FF2B5EF4-FFF2-40B4-BE49-F238E27FC236}">
                      <a16:creationId xmlns:a16="http://schemas.microsoft.com/office/drawing/2014/main" id="{1EE6CC66-1476-4510-8A26-81A3B14FB9CF}"/>
                    </a:ext>
                  </a:extLst>
                </p:cNvPr>
                <p:cNvSpPr/>
                <p:nvPr/>
              </p:nvSpPr>
              <p:spPr>
                <a:xfrm>
                  <a:off x="7830337" y="6082301"/>
                  <a:ext cx="1315780" cy="1248310"/>
                </a:xfrm>
                <a:prstGeom prst="round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1" name="Group 560">
                  <a:extLst>
                    <a:ext uri="{FF2B5EF4-FFF2-40B4-BE49-F238E27FC236}">
                      <a16:creationId xmlns:a16="http://schemas.microsoft.com/office/drawing/2014/main" id="{BC5DE707-A3CD-4AF4-9541-04EA669385EF}"/>
                    </a:ext>
                  </a:extLst>
                </p:cNvPr>
                <p:cNvGrpSpPr/>
                <p:nvPr/>
              </p:nvGrpSpPr>
              <p:grpSpPr>
                <a:xfrm>
                  <a:off x="8029945" y="5881224"/>
                  <a:ext cx="900989" cy="205655"/>
                  <a:chOff x="8029945" y="5881224"/>
                  <a:chExt cx="900989" cy="205655"/>
                </a:xfrm>
              </p:grpSpPr>
              <p:sp>
                <p:nvSpPr>
                  <p:cNvPr id="576" name="Rectangle 575">
                    <a:extLst>
                      <a:ext uri="{FF2B5EF4-FFF2-40B4-BE49-F238E27FC236}">
                        <a16:creationId xmlns:a16="http://schemas.microsoft.com/office/drawing/2014/main" id="{3E268379-62FF-4591-A5BE-34BCDD706F8D}"/>
                      </a:ext>
                    </a:extLst>
                  </p:cNvPr>
                  <p:cNvSpPr/>
                  <p:nvPr/>
                </p:nvSpPr>
                <p:spPr>
                  <a:xfrm>
                    <a:off x="802994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4C20A24D-1B3A-49E5-81B4-50BBF2412FDB}"/>
                      </a:ext>
                    </a:extLst>
                  </p:cNvPr>
                  <p:cNvSpPr/>
                  <p:nvPr/>
                </p:nvSpPr>
                <p:spPr>
                  <a:xfrm>
                    <a:off x="829633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3CEE29AC-DB2A-4BAF-B5ED-4F8F73AB74A7}"/>
                      </a:ext>
                    </a:extLst>
                  </p:cNvPr>
                  <p:cNvSpPr/>
                  <p:nvPr/>
                </p:nvSpPr>
                <p:spPr>
                  <a:xfrm>
                    <a:off x="8562892" y="58812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Rectangle 578">
                    <a:extLst>
                      <a:ext uri="{FF2B5EF4-FFF2-40B4-BE49-F238E27FC236}">
                        <a16:creationId xmlns:a16="http://schemas.microsoft.com/office/drawing/2014/main" id="{CD118D37-9172-48E9-A43A-3B568AF85A79}"/>
                      </a:ext>
                    </a:extLst>
                  </p:cNvPr>
                  <p:cNvSpPr/>
                  <p:nvPr/>
                </p:nvSpPr>
                <p:spPr>
                  <a:xfrm>
                    <a:off x="8797369"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2" name="Group 561">
                  <a:extLst>
                    <a:ext uri="{FF2B5EF4-FFF2-40B4-BE49-F238E27FC236}">
                      <a16:creationId xmlns:a16="http://schemas.microsoft.com/office/drawing/2014/main" id="{86EA8046-5B40-401A-8A80-4B41C608969B}"/>
                    </a:ext>
                  </a:extLst>
                </p:cNvPr>
                <p:cNvGrpSpPr/>
                <p:nvPr/>
              </p:nvGrpSpPr>
              <p:grpSpPr>
                <a:xfrm rot="16200000">
                  <a:off x="8777131" y="6603631"/>
                  <a:ext cx="900989" cy="205655"/>
                  <a:chOff x="8275478" y="5446324"/>
                  <a:chExt cx="900989" cy="205655"/>
                </a:xfrm>
              </p:grpSpPr>
              <p:sp>
                <p:nvSpPr>
                  <p:cNvPr id="572" name="Rectangle 571">
                    <a:extLst>
                      <a:ext uri="{FF2B5EF4-FFF2-40B4-BE49-F238E27FC236}">
                        <a16:creationId xmlns:a16="http://schemas.microsoft.com/office/drawing/2014/main" id="{ED8364E3-40D3-4C6F-9F0F-0D5D76630950}"/>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187092CC-2DB3-43B0-8896-AA1D5EB2900E}"/>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B8EDE6CB-F5AA-497E-8788-18D2C4CE1624}"/>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155E9BF4-CD79-4AA3-9324-A6E69A6291A3}"/>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3" name="Group 562">
                  <a:extLst>
                    <a:ext uri="{FF2B5EF4-FFF2-40B4-BE49-F238E27FC236}">
                      <a16:creationId xmlns:a16="http://schemas.microsoft.com/office/drawing/2014/main" id="{38C1C51D-42D6-4F4C-BC88-A69101985012}"/>
                    </a:ext>
                  </a:extLst>
                </p:cNvPr>
                <p:cNvGrpSpPr/>
                <p:nvPr/>
              </p:nvGrpSpPr>
              <p:grpSpPr>
                <a:xfrm rot="16200000">
                  <a:off x="7280311" y="6603631"/>
                  <a:ext cx="900989" cy="205655"/>
                  <a:chOff x="8275478" y="5446324"/>
                  <a:chExt cx="900989" cy="205655"/>
                </a:xfrm>
              </p:grpSpPr>
              <p:sp>
                <p:nvSpPr>
                  <p:cNvPr id="568" name="Rectangle 567">
                    <a:extLst>
                      <a:ext uri="{FF2B5EF4-FFF2-40B4-BE49-F238E27FC236}">
                        <a16:creationId xmlns:a16="http://schemas.microsoft.com/office/drawing/2014/main" id="{8CB093F0-20C8-4B12-B86E-E356A44FDA7B}"/>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2F9D3182-7300-4A23-B4EF-5D3CF3FE6B10}"/>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5CC166CD-200E-40D2-B9A2-CC3E618D0B70}"/>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1" name="Rectangle 570">
                    <a:extLst>
                      <a:ext uri="{FF2B5EF4-FFF2-40B4-BE49-F238E27FC236}">
                        <a16:creationId xmlns:a16="http://schemas.microsoft.com/office/drawing/2014/main" id="{6D22799E-27DF-48CD-984D-B59E058F7747}"/>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4" name="Rectangle 563">
                  <a:extLst>
                    <a:ext uri="{FF2B5EF4-FFF2-40B4-BE49-F238E27FC236}">
                      <a16:creationId xmlns:a16="http://schemas.microsoft.com/office/drawing/2014/main" id="{F6EB93C8-56C4-4188-8769-5B0B478542E0}"/>
                    </a:ext>
                  </a:extLst>
                </p:cNvPr>
                <p:cNvSpPr/>
                <p:nvPr/>
              </p:nvSpPr>
              <p:spPr>
                <a:xfrm>
                  <a:off x="806215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EDB10A83-AE83-4E6D-922B-A7375D7EE89A}"/>
                    </a:ext>
                  </a:extLst>
                </p:cNvPr>
                <p:cNvSpPr/>
                <p:nvPr/>
              </p:nvSpPr>
              <p:spPr>
                <a:xfrm>
                  <a:off x="832854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B4A3F3C4-5B6D-4395-B638-28A32BD333FB}"/>
                    </a:ext>
                  </a:extLst>
                </p:cNvPr>
                <p:cNvSpPr/>
                <p:nvPr/>
              </p:nvSpPr>
              <p:spPr>
                <a:xfrm>
                  <a:off x="8595106" y="7317346"/>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5EAF1AC4-CB01-4AE8-AD78-82946E856C68}"/>
                    </a:ext>
                  </a:extLst>
                </p:cNvPr>
                <p:cNvSpPr/>
                <p:nvPr/>
              </p:nvSpPr>
              <p:spPr>
                <a:xfrm>
                  <a:off x="8829583"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8" name="Group 527">
                <a:extLst>
                  <a:ext uri="{FF2B5EF4-FFF2-40B4-BE49-F238E27FC236}">
                    <a16:creationId xmlns:a16="http://schemas.microsoft.com/office/drawing/2014/main" id="{13B47212-2EE9-4840-A4C8-C632CF9FE97C}"/>
                  </a:ext>
                </a:extLst>
              </p:cNvPr>
              <p:cNvGrpSpPr/>
              <p:nvPr/>
            </p:nvGrpSpPr>
            <p:grpSpPr>
              <a:xfrm>
                <a:off x="8029945" y="6281909"/>
                <a:ext cx="849094" cy="849094"/>
                <a:chOff x="8029945" y="6281909"/>
                <a:chExt cx="849094" cy="849094"/>
              </a:xfrm>
            </p:grpSpPr>
            <p:sp>
              <p:nvSpPr>
                <p:cNvPr id="529" name="Rectangle: Rounded Corners 528">
                  <a:extLst>
                    <a:ext uri="{FF2B5EF4-FFF2-40B4-BE49-F238E27FC236}">
                      <a16:creationId xmlns:a16="http://schemas.microsoft.com/office/drawing/2014/main" id="{434D1347-500C-4724-BF9B-3B2E8D432E22}"/>
                    </a:ext>
                  </a:extLst>
                </p:cNvPr>
                <p:cNvSpPr/>
                <p:nvPr/>
              </p:nvSpPr>
              <p:spPr>
                <a:xfrm>
                  <a:off x="8029945" y="6281909"/>
                  <a:ext cx="849094" cy="849094"/>
                </a:xfrm>
                <a:prstGeom prst="roundRect">
                  <a:avLst>
                    <a:gd name="adj" fmla="val 5647"/>
                  </a:avLst>
                </a:prstGeom>
                <a:solidFill>
                  <a:srgbClr val="F2602F"/>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57F61FCB-5144-4FAC-ADB8-408ADC804DA9}"/>
                    </a:ext>
                  </a:extLst>
                </p:cNvPr>
                <p:cNvSpPr/>
                <p:nvPr/>
              </p:nvSpPr>
              <p:spPr>
                <a:xfrm>
                  <a:off x="8184311" y="6476384"/>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355DF218-FEAB-41E1-ABA1-808129C30E03}"/>
                    </a:ext>
                  </a:extLst>
                </p:cNvPr>
                <p:cNvSpPr/>
                <p:nvPr/>
              </p:nvSpPr>
              <p:spPr>
                <a:xfrm>
                  <a:off x="8184311" y="6674713"/>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3E007AB8-5DE2-4FF6-BDFF-251BEE646259}"/>
                    </a:ext>
                  </a:extLst>
                </p:cNvPr>
                <p:cNvSpPr/>
                <p:nvPr/>
              </p:nvSpPr>
              <p:spPr>
                <a:xfrm>
                  <a:off x="8184311" y="685439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CC13C500-DA45-4D91-B10D-65200F2B7B4D}"/>
                    </a:ext>
                  </a:extLst>
                </p:cNvPr>
                <p:cNvSpPr/>
                <p:nvPr/>
              </p:nvSpPr>
              <p:spPr>
                <a:xfrm>
                  <a:off x="8420108" y="637157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0BE7D3A4-17F4-4A90-AA61-C590F35531C4}"/>
                    </a:ext>
                  </a:extLst>
                </p:cNvPr>
                <p:cNvSpPr/>
                <p:nvPr/>
              </p:nvSpPr>
              <p:spPr>
                <a:xfrm>
                  <a:off x="8420108" y="656990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CB5AC28A-B608-48CD-8974-95848715BAD7}"/>
                    </a:ext>
                  </a:extLst>
                </p:cNvPr>
                <p:cNvSpPr/>
                <p:nvPr/>
              </p:nvSpPr>
              <p:spPr>
                <a:xfrm>
                  <a:off x="8420108" y="675805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B0DBC4B4-2629-4C7B-B070-751476B69F0B}"/>
                    </a:ext>
                  </a:extLst>
                </p:cNvPr>
                <p:cNvSpPr/>
                <p:nvPr/>
              </p:nvSpPr>
              <p:spPr>
                <a:xfrm>
                  <a:off x="8642124" y="648735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4EC303B4-AC88-4FA7-B610-0C6EC750DF28}"/>
                    </a:ext>
                  </a:extLst>
                </p:cNvPr>
                <p:cNvSpPr/>
                <p:nvPr/>
              </p:nvSpPr>
              <p:spPr>
                <a:xfrm>
                  <a:off x="8642124" y="6685685"/>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449C3617-8B66-4284-B665-DC8E7E9D4754}"/>
                    </a:ext>
                  </a:extLst>
                </p:cNvPr>
                <p:cNvSpPr/>
                <p:nvPr/>
              </p:nvSpPr>
              <p:spPr>
                <a:xfrm>
                  <a:off x="8642124" y="6865368"/>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729FE204-EEA4-4F2F-B5A5-F20742EB44D3}"/>
                    </a:ext>
                  </a:extLst>
                </p:cNvPr>
                <p:cNvSpPr/>
                <p:nvPr/>
              </p:nvSpPr>
              <p:spPr>
                <a:xfrm>
                  <a:off x="8419018" y="695878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0" name="Straight Connector 539">
                  <a:extLst>
                    <a:ext uri="{FF2B5EF4-FFF2-40B4-BE49-F238E27FC236}">
                      <a16:creationId xmlns:a16="http://schemas.microsoft.com/office/drawing/2014/main" id="{CDFA9B6B-23AD-42D1-835A-F62BAF344B9C}"/>
                    </a:ext>
                  </a:extLst>
                </p:cNvPr>
                <p:cNvCxnSpPr>
                  <a:cxnSpLocks/>
                </p:cNvCxnSpPr>
                <p:nvPr/>
              </p:nvCxnSpPr>
              <p:spPr>
                <a:xfrm flipV="1">
                  <a:off x="8256477" y="640869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a:extLst>
                    <a:ext uri="{FF2B5EF4-FFF2-40B4-BE49-F238E27FC236}">
                      <a16:creationId xmlns:a16="http://schemas.microsoft.com/office/drawing/2014/main" id="{89C8DFE9-54CC-436F-8A6B-DBB986D3C4CE}"/>
                    </a:ext>
                  </a:extLst>
                </p:cNvPr>
                <p:cNvCxnSpPr>
                  <a:cxnSpLocks/>
                </p:cNvCxnSpPr>
                <p:nvPr/>
              </p:nvCxnSpPr>
              <p:spPr>
                <a:xfrm flipV="1">
                  <a:off x="8255980" y="6616606"/>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0A1B721E-AE26-4C1E-848C-9F9FE7E6AE69}"/>
                    </a:ext>
                  </a:extLst>
                </p:cNvPr>
                <p:cNvCxnSpPr>
                  <a:cxnSpLocks/>
                </p:cNvCxnSpPr>
                <p:nvPr/>
              </p:nvCxnSpPr>
              <p:spPr>
                <a:xfrm>
                  <a:off x="8480191" y="6416679"/>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FCBE9F3A-26E6-4FA6-A4B5-D777E227A04A}"/>
                    </a:ext>
                  </a:extLst>
                </p:cNvPr>
                <p:cNvCxnSpPr>
                  <a:cxnSpLocks/>
                </p:cNvCxnSpPr>
                <p:nvPr/>
              </p:nvCxnSpPr>
              <p:spPr>
                <a:xfrm>
                  <a:off x="8480191" y="6622611"/>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81BF1F6D-6BD2-4CA1-98D2-E58EB0253756}"/>
                    </a:ext>
                  </a:extLst>
                </p:cNvPr>
                <p:cNvCxnSpPr>
                  <a:cxnSpLocks/>
                </p:cNvCxnSpPr>
                <p:nvPr/>
              </p:nvCxnSpPr>
              <p:spPr>
                <a:xfrm>
                  <a:off x="8258661" y="690915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5DFE430C-7E9F-4CB6-947B-595A16ADEFE0}"/>
                    </a:ext>
                  </a:extLst>
                </p:cNvPr>
                <p:cNvCxnSpPr>
                  <a:cxnSpLocks/>
                </p:cNvCxnSpPr>
                <p:nvPr/>
              </p:nvCxnSpPr>
              <p:spPr>
                <a:xfrm>
                  <a:off x="8261581" y="6719112"/>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a:extLst>
                    <a:ext uri="{FF2B5EF4-FFF2-40B4-BE49-F238E27FC236}">
                      <a16:creationId xmlns:a16="http://schemas.microsoft.com/office/drawing/2014/main" id="{CB8DC2DB-F648-4AF4-BBDF-3DA84E76D8B0}"/>
                    </a:ext>
                  </a:extLst>
                </p:cNvPr>
                <p:cNvCxnSpPr>
                  <a:cxnSpLocks/>
                </p:cNvCxnSpPr>
                <p:nvPr/>
              </p:nvCxnSpPr>
              <p:spPr>
                <a:xfrm flipV="1">
                  <a:off x="8471957" y="6732277"/>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a:extLst>
                    <a:ext uri="{FF2B5EF4-FFF2-40B4-BE49-F238E27FC236}">
                      <a16:creationId xmlns:a16="http://schemas.microsoft.com/office/drawing/2014/main" id="{302C5A56-BD8B-4A39-ADA6-ABDE07DEACAE}"/>
                    </a:ext>
                  </a:extLst>
                </p:cNvPr>
                <p:cNvCxnSpPr>
                  <a:cxnSpLocks/>
                </p:cNvCxnSpPr>
                <p:nvPr/>
              </p:nvCxnSpPr>
              <p:spPr>
                <a:xfrm flipV="1">
                  <a:off x="8491260" y="6906475"/>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985902E2-DA56-4352-A918-7A06EA580649}"/>
                    </a:ext>
                  </a:extLst>
                </p:cNvPr>
                <p:cNvCxnSpPr>
                  <a:cxnSpLocks/>
                </p:cNvCxnSpPr>
                <p:nvPr/>
              </p:nvCxnSpPr>
              <p:spPr>
                <a:xfrm flipV="1">
                  <a:off x="8237614" y="664036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CC096FDB-51F5-4A10-BA19-7AD34AB8AA69}"/>
                    </a:ext>
                  </a:extLst>
                </p:cNvPr>
                <p:cNvCxnSpPr>
                  <a:cxnSpLocks/>
                </p:cNvCxnSpPr>
                <p:nvPr/>
              </p:nvCxnSpPr>
              <p:spPr>
                <a:xfrm flipV="1">
                  <a:off x="8245286" y="645103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a:extLst>
                    <a:ext uri="{FF2B5EF4-FFF2-40B4-BE49-F238E27FC236}">
                      <a16:creationId xmlns:a16="http://schemas.microsoft.com/office/drawing/2014/main" id="{59279F82-4CE1-4707-97A6-465638A20507}"/>
                    </a:ext>
                  </a:extLst>
                </p:cNvPr>
                <p:cNvCxnSpPr>
                  <a:cxnSpLocks/>
                </p:cNvCxnSpPr>
                <p:nvPr/>
              </p:nvCxnSpPr>
              <p:spPr>
                <a:xfrm flipV="1">
                  <a:off x="8479185"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a:extLst>
                    <a:ext uri="{FF2B5EF4-FFF2-40B4-BE49-F238E27FC236}">
                      <a16:creationId xmlns:a16="http://schemas.microsoft.com/office/drawing/2014/main" id="{2AF1F8A6-ADA2-4349-B0A5-84AACD9DBDED}"/>
                    </a:ext>
                  </a:extLst>
                </p:cNvPr>
                <p:cNvCxnSpPr>
                  <a:cxnSpLocks/>
                </p:cNvCxnSpPr>
                <p:nvPr/>
              </p:nvCxnSpPr>
              <p:spPr>
                <a:xfrm flipV="1">
                  <a:off x="8479822" y="654188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a:extLst>
                    <a:ext uri="{FF2B5EF4-FFF2-40B4-BE49-F238E27FC236}">
                      <a16:creationId xmlns:a16="http://schemas.microsoft.com/office/drawing/2014/main" id="{F88E8B0F-F0E5-4E96-896B-6AFAB0E518E3}"/>
                    </a:ext>
                  </a:extLst>
                </p:cNvPr>
                <p:cNvCxnSpPr>
                  <a:cxnSpLocks/>
                </p:cNvCxnSpPr>
                <p:nvPr/>
              </p:nvCxnSpPr>
              <p:spPr>
                <a:xfrm>
                  <a:off x="8468549" y="6804203"/>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a:extLst>
                    <a:ext uri="{FF2B5EF4-FFF2-40B4-BE49-F238E27FC236}">
                      <a16:creationId xmlns:a16="http://schemas.microsoft.com/office/drawing/2014/main" id="{28FC42E5-1167-4006-914C-934DC747FFAA}"/>
                    </a:ext>
                  </a:extLst>
                </p:cNvPr>
                <p:cNvCxnSpPr>
                  <a:cxnSpLocks/>
                </p:cNvCxnSpPr>
                <p:nvPr/>
              </p:nvCxnSpPr>
              <p:spPr>
                <a:xfrm>
                  <a:off x="8481713" y="645412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a:extLst>
                    <a:ext uri="{FF2B5EF4-FFF2-40B4-BE49-F238E27FC236}">
                      <a16:creationId xmlns:a16="http://schemas.microsoft.com/office/drawing/2014/main" id="{CE1D44F3-E558-4FD2-8B95-8AAE7710D075}"/>
                    </a:ext>
                  </a:extLst>
                </p:cNvPr>
                <p:cNvCxnSpPr>
                  <a:cxnSpLocks/>
                </p:cNvCxnSpPr>
                <p:nvPr/>
              </p:nvCxnSpPr>
              <p:spPr>
                <a:xfrm>
                  <a:off x="8244955" y="6554208"/>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E8756069-78CF-4341-8D27-45C02E0DACC9}"/>
                    </a:ext>
                  </a:extLst>
                </p:cNvPr>
                <p:cNvCxnSpPr>
                  <a:cxnSpLocks/>
                </p:cNvCxnSpPr>
                <p:nvPr/>
              </p:nvCxnSpPr>
              <p:spPr>
                <a:xfrm>
                  <a:off x="8252544"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a:extLst>
                    <a:ext uri="{FF2B5EF4-FFF2-40B4-BE49-F238E27FC236}">
                      <a16:creationId xmlns:a16="http://schemas.microsoft.com/office/drawing/2014/main" id="{E81BC29D-D4BD-4F92-AFB2-B4E487F31C16}"/>
                    </a:ext>
                  </a:extLst>
                </p:cNvPr>
                <p:cNvCxnSpPr>
                  <a:cxnSpLocks/>
                </p:cNvCxnSpPr>
                <p:nvPr/>
              </p:nvCxnSpPr>
              <p:spPr>
                <a:xfrm>
                  <a:off x="8476717" y="6638322"/>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a:extLst>
                    <a:ext uri="{FF2B5EF4-FFF2-40B4-BE49-F238E27FC236}">
                      <a16:creationId xmlns:a16="http://schemas.microsoft.com/office/drawing/2014/main" id="{625C30DA-FCEA-4CE8-884B-ACE9F1741BE6}"/>
                    </a:ext>
                  </a:extLst>
                </p:cNvPr>
                <p:cNvCxnSpPr>
                  <a:cxnSpLocks/>
                </p:cNvCxnSpPr>
                <p:nvPr/>
              </p:nvCxnSpPr>
              <p:spPr>
                <a:xfrm flipV="1">
                  <a:off x="8486814" y="6511759"/>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a:extLst>
                    <a:ext uri="{FF2B5EF4-FFF2-40B4-BE49-F238E27FC236}">
                      <a16:creationId xmlns:a16="http://schemas.microsoft.com/office/drawing/2014/main" id="{C327B922-11ED-41F5-9206-7EB2897CF337}"/>
                    </a:ext>
                  </a:extLst>
                </p:cNvPr>
                <p:cNvCxnSpPr>
                  <a:cxnSpLocks/>
                </p:cNvCxnSpPr>
                <p:nvPr/>
              </p:nvCxnSpPr>
              <p:spPr>
                <a:xfrm flipV="1">
                  <a:off x="8240781" y="6826346"/>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a:extLst>
                    <a:ext uri="{FF2B5EF4-FFF2-40B4-BE49-F238E27FC236}">
                      <a16:creationId xmlns:a16="http://schemas.microsoft.com/office/drawing/2014/main" id="{8B5D170B-8E9B-4FCD-B67D-527E9A2A3E54}"/>
                    </a:ext>
                  </a:extLst>
                </p:cNvPr>
                <p:cNvCxnSpPr>
                  <a:cxnSpLocks/>
                </p:cNvCxnSpPr>
                <p:nvPr/>
              </p:nvCxnSpPr>
              <p:spPr>
                <a:xfrm>
                  <a:off x="8236011" y="6505641"/>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
        <p:nvSpPr>
          <p:cNvPr id="580" name="Rectangle: Rounded Corners 579">
            <a:extLst>
              <a:ext uri="{FF2B5EF4-FFF2-40B4-BE49-F238E27FC236}">
                <a16:creationId xmlns:a16="http://schemas.microsoft.com/office/drawing/2014/main" id="{EA43459C-1B1E-42C3-9C0F-B40D9B6B036F}"/>
              </a:ext>
            </a:extLst>
          </p:cNvPr>
          <p:cNvSpPr/>
          <p:nvPr/>
        </p:nvSpPr>
        <p:spPr>
          <a:xfrm>
            <a:off x="11143565" y="4056664"/>
            <a:ext cx="2073970" cy="653740"/>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a:t>
            </a:r>
          </a:p>
        </p:txBody>
      </p:sp>
      <p:sp>
        <p:nvSpPr>
          <p:cNvPr id="581" name="Line 19">
            <a:extLst>
              <a:ext uri="{FF2B5EF4-FFF2-40B4-BE49-F238E27FC236}">
                <a16:creationId xmlns:a16="http://schemas.microsoft.com/office/drawing/2014/main" id="{C9DB2135-3D5C-446A-B491-8FE0D3A0CF97}"/>
              </a:ext>
            </a:extLst>
          </p:cNvPr>
          <p:cNvSpPr>
            <a:spLocks noChangeShapeType="1"/>
          </p:cNvSpPr>
          <p:nvPr/>
        </p:nvSpPr>
        <p:spPr bwMode="auto">
          <a:xfrm flipV="1">
            <a:off x="10996777" y="4366420"/>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82" name="Group 581">
            <a:extLst>
              <a:ext uri="{FF2B5EF4-FFF2-40B4-BE49-F238E27FC236}">
                <a16:creationId xmlns:a16="http://schemas.microsoft.com/office/drawing/2014/main" id="{46E93504-66EB-4A63-89B0-A8B902668AEA}"/>
              </a:ext>
            </a:extLst>
          </p:cNvPr>
          <p:cNvGrpSpPr/>
          <p:nvPr/>
        </p:nvGrpSpPr>
        <p:grpSpPr>
          <a:xfrm>
            <a:off x="10175256" y="4973828"/>
            <a:ext cx="835748" cy="934324"/>
            <a:chOff x="7434069" y="5569263"/>
            <a:chExt cx="2021081" cy="2277687"/>
          </a:xfrm>
        </p:grpSpPr>
        <p:sp>
          <p:nvSpPr>
            <p:cNvPr id="583" name="Rectangle: Rounded Corners 582">
              <a:extLst>
                <a:ext uri="{FF2B5EF4-FFF2-40B4-BE49-F238E27FC236}">
                  <a16:creationId xmlns:a16="http://schemas.microsoft.com/office/drawing/2014/main" id="{1592F74A-E6D7-414F-A6EE-7AB5F08491E7}"/>
                </a:ext>
              </a:extLst>
            </p:cNvPr>
            <p:cNvSpPr/>
            <p:nvPr/>
          </p:nvSpPr>
          <p:spPr>
            <a:xfrm>
              <a:off x="7434069" y="5569263"/>
              <a:ext cx="2021081" cy="2277687"/>
            </a:xfrm>
            <a:prstGeom prst="roundRect">
              <a:avLst>
                <a:gd name="adj" fmla="val 10943"/>
              </a:avLst>
            </a:prstGeom>
            <a:solidFill>
              <a:srgbClr val="F2602F"/>
            </a:solidFill>
            <a:ln>
              <a:solidFill>
                <a:srgbClr val="F2602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4" name="Group 583">
              <a:extLst>
                <a:ext uri="{FF2B5EF4-FFF2-40B4-BE49-F238E27FC236}">
                  <a16:creationId xmlns:a16="http://schemas.microsoft.com/office/drawing/2014/main" id="{BD1BC4DC-D78F-43AC-BA89-2B9B29837684}"/>
                </a:ext>
              </a:extLst>
            </p:cNvPr>
            <p:cNvGrpSpPr/>
            <p:nvPr/>
          </p:nvGrpSpPr>
          <p:grpSpPr>
            <a:xfrm>
              <a:off x="7623100" y="5887218"/>
              <a:ext cx="1643025" cy="1641777"/>
              <a:chOff x="7627978" y="5881224"/>
              <a:chExt cx="1643025" cy="1641777"/>
            </a:xfrm>
          </p:grpSpPr>
          <p:grpSp>
            <p:nvGrpSpPr>
              <p:cNvPr id="585" name="Group 584">
                <a:extLst>
                  <a:ext uri="{FF2B5EF4-FFF2-40B4-BE49-F238E27FC236}">
                    <a16:creationId xmlns:a16="http://schemas.microsoft.com/office/drawing/2014/main" id="{A58079E0-7916-40A2-9DD3-C64BF98CB6D0}"/>
                  </a:ext>
                </a:extLst>
              </p:cNvPr>
              <p:cNvGrpSpPr/>
              <p:nvPr/>
            </p:nvGrpSpPr>
            <p:grpSpPr>
              <a:xfrm>
                <a:off x="7627978" y="5881224"/>
                <a:ext cx="1643025" cy="1641777"/>
                <a:chOff x="7627978" y="5881224"/>
                <a:chExt cx="1702475" cy="1641777"/>
              </a:xfrm>
            </p:grpSpPr>
            <p:sp>
              <p:nvSpPr>
                <p:cNvPr id="618" name="Rectangle: Rounded Corners 617">
                  <a:extLst>
                    <a:ext uri="{FF2B5EF4-FFF2-40B4-BE49-F238E27FC236}">
                      <a16:creationId xmlns:a16="http://schemas.microsoft.com/office/drawing/2014/main" id="{5480C175-FBDA-4446-B82B-C32321760CB6}"/>
                    </a:ext>
                  </a:extLst>
                </p:cNvPr>
                <p:cNvSpPr/>
                <p:nvPr/>
              </p:nvSpPr>
              <p:spPr>
                <a:xfrm>
                  <a:off x="7830337" y="6082301"/>
                  <a:ext cx="1315780" cy="1248310"/>
                </a:xfrm>
                <a:prstGeom prst="round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9" name="Group 618">
                  <a:extLst>
                    <a:ext uri="{FF2B5EF4-FFF2-40B4-BE49-F238E27FC236}">
                      <a16:creationId xmlns:a16="http://schemas.microsoft.com/office/drawing/2014/main" id="{06572E0C-9DC1-48E3-B497-24D5C317F881}"/>
                    </a:ext>
                  </a:extLst>
                </p:cNvPr>
                <p:cNvGrpSpPr/>
                <p:nvPr/>
              </p:nvGrpSpPr>
              <p:grpSpPr>
                <a:xfrm>
                  <a:off x="8029945" y="5881224"/>
                  <a:ext cx="900989" cy="205655"/>
                  <a:chOff x="8029945" y="5881224"/>
                  <a:chExt cx="900989" cy="205655"/>
                </a:xfrm>
              </p:grpSpPr>
              <p:sp>
                <p:nvSpPr>
                  <p:cNvPr id="634" name="Rectangle 633">
                    <a:extLst>
                      <a:ext uri="{FF2B5EF4-FFF2-40B4-BE49-F238E27FC236}">
                        <a16:creationId xmlns:a16="http://schemas.microsoft.com/office/drawing/2014/main" id="{8E3096F1-BC09-42F2-BF94-76C9CCAE5660}"/>
                      </a:ext>
                    </a:extLst>
                  </p:cNvPr>
                  <p:cNvSpPr/>
                  <p:nvPr/>
                </p:nvSpPr>
                <p:spPr>
                  <a:xfrm>
                    <a:off x="802994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 name="Rectangle 634">
                    <a:extLst>
                      <a:ext uri="{FF2B5EF4-FFF2-40B4-BE49-F238E27FC236}">
                        <a16:creationId xmlns:a16="http://schemas.microsoft.com/office/drawing/2014/main" id="{313E00CB-87B4-42D9-B2D4-DC474D147CA6}"/>
                      </a:ext>
                    </a:extLst>
                  </p:cNvPr>
                  <p:cNvSpPr/>
                  <p:nvPr/>
                </p:nvSpPr>
                <p:spPr>
                  <a:xfrm>
                    <a:off x="829633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Rectangle 635">
                    <a:extLst>
                      <a:ext uri="{FF2B5EF4-FFF2-40B4-BE49-F238E27FC236}">
                        <a16:creationId xmlns:a16="http://schemas.microsoft.com/office/drawing/2014/main" id="{E6A59B8D-DE20-4B07-A21F-F430FCB5BFCE}"/>
                      </a:ext>
                    </a:extLst>
                  </p:cNvPr>
                  <p:cNvSpPr/>
                  <p:nvPr/>
                </p:nvSpPr>
                <p:spPr>
                  <a:xfrm>
                    <a:off x="8562892" y="58812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8263180C-D89A-4A30-92D8-7D14C4898A35}"/>
                      </a:ext>
                    </a:extLst>
                  </p:cNvPr>
                  <p:cNvSpPr/>
                  <p:nvPr/>
                </p:nvSpPr>
                <p:spPr>
                  <a:xfrm>
                    <a:off x="8797369"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0" name="Group 619">
                  <a:extLst>
                    <a:ext uri="{FF2B5EF4-FFF2-40B4-BE49-F238E27FC236}">
                      <a16:creationId xmlns:a16="http://schemas.microsoft.com/office/drawing/2014/main" id="{DE666300-F299-46E6-A4D9-5D5D479F9DD1}"/>
                    </a:ext>
                  </a:extLst>
                </p:cNvPr>
                <p:cNvGrpSpPr/>
                <p:nvPr/>
              </p:nvGrpSpPr>
              <p:grpSpPr>
                <a:xfrm rot="16200000">
                  <a:off x="8777131" y="6603631"/>
                  <a:ext cx="900989" cy="205655"/>
                  <a:chOff x="8275478" y="5446324"/>
                  <a:chExt cx="900989" cy="205655"/>
                </a:xfrm>
              </p:grpSpPr>
              <p:sp>
                <p:nvSpPr>
                  <p:cNvPr id="630" name="Rectangle 629">
                    <a:extLst>
                      <a:ext uri="{FF2B5EF4-FFF2-40B4-BE49-F238E27FC236}">
                        <a16:creationId xmlns:a16="http://schemas.microsoft.com/office/drawing/2014/main" id="{71E07412-3926-4A76-B38F-5320E3B23098}"/>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1" name="Rectangle 630">
                    <a:extLst>
                      <a:ext uri="{FF2B5EF4-FFF2-40B4-BE49-F238E27FC236}">
                        <a16:creationId xmlns:a16="http://schemas.microsoft.com/office/drawing/2014/main" id="{16135D44-1D26-48DE-8462-F8AF6758EB0A}"/>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4D7F9D25-2070-4654-A7B0-8CCC1EAA8C68}"/>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3" name="Rectangle 632">
                    <a:extLst>
                      <a:ext uri="{FF2B5EF4-FFF2-40B4-BE49-F238E27FC236}">
                        <a16:creationId xmlns:a16="http://schemas.microsoft.com/office/drawing/2014/main" id="{16852BEA-283B-4B44-98CA-3705BDF8B409}"/>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1" name="Group 620">
                  <a:extLst>
                    <a:ext uri="{FF2B5EF4-FFF2-40B4-BE49-F238E27FC236}">
                      <a16:creationId xmlns:a16="http://schemas.microsoft.com/office/drawing/2014/main" id="{5EED0DA1-A45A-419C-9D54-6094267BC948}"/>
                    </a:ext>
                  </a:extLst>
                </p:cNvPr>
                <p:cNvGrpSpPr/>
                <p:nvPr/>
              </p:nvGrpSpPr>
              <p:grpSpPr>
                <a:xfrm rot="16200000">
                  <a:off x="7280311" y="6603631"/>
                  <a:ext cx="900989" cy="205655"/>
                  <a:chOff x="8275478" y="5446324"/>
                  <a:chExt cx="900989" cy="205655"/>
                </a:xfrm>
              </p:grpSpPr>
              <p:sp>
                <p:nvSpPr>
                  <p:cNvPr id="626" name="Rectangle 625">
                    <a:extLst>
                      <a:ext uri="{FF2B5EF4-FFF2-40B4-BE49-F238E27FC236}">
                        <a16:creationId xmlns:a16="http://schemas.microsoft.com/office/drawing/2014/main" id="{335F975F-5D26-4F76-9B23-B6D6B46DC12A}"/>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7" name="Rectangle 626">
                    <a:extLst>
                      <a:ext uri="{FF2B5EF4-FFF2-40B4-BE49-F238E27FC236}">
                        <a16:creationId xmlns:a16="http://schemas.microsoft.com/office/drawing/2014/main" id="{475387C6-5C02-47A9-85ED-FD6791BD4C56}"/>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C5CBD7B3-3F12-47D6-BD84-07732D139621}"/>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9" name="Rectangle 628">
                    <a:extLst>
                      <a:ext uri="{FF2B5EF4-FFF2-40B4-BE49-F238E27FC236}">
                        <a16:creationId xmlns:a16="http://schemas.microsoft.com/office/drawing/2014/main" id="{C5FA4B6B-3D2F-412F-B770-C6C666AB58F9}"/>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2" name="Rectangle 621">
                  <a:extLst>
                    <a:ext uri="{FF2B5EF4-FFF2-40B4-BE49-F238E27FC236}">
                      <a16:creationId xmlns:a16="http://schemas.microsoft.com/office/drawing/2014/main" id="{101608BA-FB83-41DD-B836-FCD07115C26A}"/>
                    </a:ext>
                  </a:extLst>
                </p:cNvPr>
                <p:cNvSpPr/>
                <p:nvPr/>
              </p:nvSpPr>
              <p:spPr>
                <a:xfrm>
                  <a:off x="806215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87EFC79A-AA69-40CE-8410-6AF003664307}"/>
                    </a:ext>
                  </a:extLst>
                </p:cNvPr>
                <p:cNvSpPr/>
                <p:nvPr/>
              </p:nvSpPr>
              <p:spPr>
                <a:xfrm>
                  <a:off x="832854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771769C8-6FEF-4978-969B-D1343DAF038D}"/>
                    </a:ext>
                  </a:extLst>
                </p:cNvPr>
                <p:cNvSpPr/>
                <p:nvPr/>
              </p:nvSpPr>
              <p:spPr>
                <a:xfrm>
                  <a:off x="8595106" y="7317346"/>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86BDC9CE-B441-40C5-8E52-8C25250CB83D}"/>
                    </a:ext>
                  </a:extLst>
                </p:cNvPr>
                <p:cNvSpPr/>
                <p:nvPr/>
              </p:nvSpPr>
              <p:spPr>
                <a:xfrm>
                  <a:off x="8829583"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6" name="Group 585">
                <a:extLst>
                  <a:ext uri="{FF2B5EF4-FFF2-40B4-BE49-F238E27FC236}">
                    <a16:creationId xmlns:a16="http://schemas.microsoft.com/office/drawing/2014/main" id="{C5E3B288-01DF-4062-A332-337117A72C04}"/>
                  </a:ext>
                </a:extLst>
              </p:cNvPr>
              <p:cNvGrpSpPr/>
              <p:nvPr/>
            </p:nvGrpSpPr>
            <p:grpSpPr>
              <a:xfrm>
                <a:off x="8029945" y="6281909"/>
                <a:ext cx="849094" cy="849094"/>
                <a:chOff x="8029945" y="6281909"/>
                <a:chExt cx="849094" cy="849094"/>
              </a:xfrm>
            </p:grpSpPr>
            <p:sp>
              <p:nvSpPr>
                <p:cNvPr id="587" name="Rectangle: Rounded Corners 586">
                  <a:extLst>
                    <a:ext uri="{FF2B5EF4-FFF2-40B4-BE49-F238E27FC236}">
                      <a16:creationId xmlns:a16="http://schemas.microsoft.com/office/drawing/2014/main" id="{21AFC273-ED0E-4BB8-8954-2E4D3450FF80}"/>
                    </a:ext>
                  </a:extLst>
                </p:cNvPr>
                <p:cNvSpPr/>
                <p:nvPr/>
              </p:nvSpPr>
              <p:spPr>
                <a:xfrm>
                  <a:off x="8029945" y="6281909"/>
                  <a:ext cx="849094" cy="849094"/>
                </a:xfrm>
                <a:prstGeom prst="roundRect">
                  <a:avLst>
                    <a:gd name="adj" fmla="val 5647"/>
                  </a:avLst>
                </a:prstGeom>
                <a:solidFill>
                  <a:srgbClr val="F2602F"/>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E61A7CD8-24F9-4194-B1FE-9056618A9DAF}"/>
                    </a:ext>
                  </a:extLst>
                </p:cNvPr>
                <p:cNvSpPr/>
                <p:nvPr/>
              </p:nvSpPr>
              <p:spPr>
                <a:xfrm>
                  <a:off x="8184311" y="6476384"/>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D8293CB9-08B9-4653-8D26-D32C8DD36FB1}"/>
                    </a:ext>
                  </a:extLst>
                </p:cNvPr>
                <p:cNvSpPr/>
                <p:nvPr/>
              </p:nvSpPr>
              <p:spPr>
                <a:xfrm>
                  <a:off x="8184311" y="6674713"/>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4825469B-54B9-4DF3-84CC-3CE4393D0872}"/>
                    </a:ext>
                  </a:extLst>
                </p:cNvPr>
                <p:cNvSpPr/>
                <p:nvPr/>
              </p:nvSpPr>
              <p:spPr>
                <a:xfrm>
                  <a:off x="8184311" y="685439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053DC150-F98E-4907-BCA2-0E6EFD8C5289}"/>
                    </a:ext>
                  </a:extLst>
                </p:cNvPr>
                <p:cNvSpPr/>
                <p:nvPr/>
              </p:nvSpPr>
              <p:spPr>
                <a:xfrm>
                  <a:off x="8420108" y="637157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C689EC8A-C785-400F-8238-C0207443BB06}"/>
                    </a:ext>
                  </a:extLst>
                </p:cNvPr>
                <p:cNvSpPr/>
                <p:nvPr/>
              </p:nvSpPr>
              <p:spPr>
                <a:xfrm>
                  <a:off x="8420108" y="656990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3DD68A96-6ADE-4CBE-B140-64E8744E4F85}"/>
                    </a:ext>
                  </a:extLst>
                </p:cNvPr>
                <p:cNvSpPr/>
                <p:nvPr/>
              </p:nvSpPr>
              <p:spPr>
                <a:xfrm>
                  <a:off x="8420108" y="675805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B2EF12A5-2100-4565-9639-188C2CE9256E}"/>
                    </a:ext>
                  </a:extLst>
                </p:cNvPr>
                <p:cNvSpPr/>
                <p:nvPr/>
              </p:nvSpPr>
              <p:spPr>
                <a:xfrm>
                  <a:off x="8642124" y="648735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5E1C3281-9942-492C-85C2-DA54407E3C61}"/>
                    </a:ext>
                  </a:extLst>
                </p:cNvPr>
                <p:cNvSpPr/>
                <p:nvPr/>
              </p:nvSpPr>
              <p:spPr>
                <a:xfrm>
                  <a:off x="8642124" y="6685685"/>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8FFBDCF5-FB54-435E-80EE-4D4EE01EE74E}"/>
                    </a:ext>
                  </a:extLst>
                </p:cNvPr>
                <p:cNvSpPr/>
                <p:nvPr/>
              </p:nvSpPr>
              <p:spPr>
                <a:xfrm>
                  <a:off x="8642124" y="6865368"/>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1144EF85-D0B4-433E-B3D9-5D56C1CDBC5F}"/>
                    </a:ext>
                  </a:extLst>
                </p:cNvPr>
                <p:cNvSpPr/>
                <p:nvPr/>
              </p:nvSpPr>
              <p:spPr>
                <a:xfrm>
                  <a:off x="8419018" y="695878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8" name="Straight Connector 597">
                  <a:extLst>
                    <a:ext uri="{FF2B5EF4-FFF2-40B4-BE49-F238E27FC236}">
                      <a16:creationId xmlns:a16="http://schemas.microsoft.com/office/drawing/2014/main" id="{2A63F027-09AC-4624-91DF-634E35F6CAD9}"/>
                    </a:ext>
                  </a:extLst>
                </p:cNvPr>
                <p:cNvCxnSpPr>
                  <a:cxnSpLocks/>
                </p:cNvCxnSpPr>
                <p:nvPr/>
              </p:nvCxnSpPr>
              <p:spPr>
                <a:xfrm flipV="1">
                  <a:off x="8256477" y="640869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a:extLst>
                    <a:ext uri="{FF2B5EF4-FFF2-40B4-BE49-F238E27FC236}">
                      <a16:creationId xmlns:a16="http://schemas.microsoft.com/office/drawing/2014/main" id="{B861BE3A-F6C9-4AB6-8E39-7239B555A2DE}"/>
                    </a:ext>
                  </a:extLst>
                </p:cNvPr>
                <p:cNvCxnSpPr>
                  <a:cxnSpLocks/>
                </p:cNvCxnSpPr>
                <p:nvPr/>
              </p:nvCxnSpPr>
              <p:spPr>
                <a:xfrm flipV="1">
                  <a:off x="8255980" y="6616606"/>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a:extLst>
                    <a:ext uri="{FF2B5EF4-FFF2-40B4-BE49-F238E27FC236}">
                      <a16:creationId xmlns:a16="http://schemas.microsoft.com/office/drawing/2014/main" id="{D05A9E96-AF38-4849-988E-0524AB498C04}"/>
                    </a:ext>
                  </a:extLst>
                </p:cNvPr>
                <p:cNvCxnSpPr>
                  <a:cxnSpLocks/>
                </p:cNvCxnSpPr>
                <p:nvPr/>
              </p:nvCxnSpPr>
              <p:spPr>
                <a:xfrm>
                  <a:off x="8480191" y="6416679"/>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a:extLst>
                    <a:ext uri="{FF2B5EF4-FFF2-40B4-BE49-F238E27FC236}">
                      <a16:creationId xmlns:a16="http://schemas.microsoft.com/office/drawing/2014/main" id="{EA78CE31-F6B0-4CE7-B0FA-8B240276811A}"/>
                    </a:ext>
                  </a:extLst>
                </p:cNvPr>
                <p:cNvCxnSpPr>
                  <a:cxnSpLocks/>
                </p:cNvCxnSpPr>
                <p:nvPr/>
              </p:nvCxnSpPr>
              <p:spPr>
                <a:xfrm>
                  <a:off x="8480191" y="6622611"/>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a:extLst>
                    <a:ext uri="{FF2B5EF4-FFF2-40B4-BE49-F238E27FC236}">
                      <a16:creationId xmlns:a16="http://schemas.microsoft.com/office/drawing/2014/main" id="{5FF7E73E-8E4D-4081-90A2-B5B51DAF64BB}"/>
                    </a:ext>
                  </a:extLst>
                </p:cNvPr>
                <p:cNvCxnSpPr>
                  <a:cxnSpLocks/>
                </p:cNvCxnSpPr>
                <p:nvPr/>
              </p:nvCxnSpPr>
              <p:spPr>
                <a:xfrm>
                  <a:off x="8258661" y="690915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a:extLst>
                    <a:ext uri="{FF2B5EF4-FFF2-40B4-BE49-F238E27FC236}">
                      <a16:creationId xmlns:a16="http://schemas.microsoft.com/office/drawing/2014/main" id="{BB379026-BFD9-451B-95DA-CE17EFC9B785}"/>
                    </a:ext>
                  </a:extLst>
                </p:cNvPr>
                <p:cNvCxnSpPr>
                  <a:cxnSpLocks/>
                </p:cNvCxnSpPr>
                <p:nvPr/>
              </p:nvCxnSpPr>
              <p:spPr>
                <a:xfrm>
                  <a:off x="8261581" y="6719112"/>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a:extLst>
                    <a:ext uri="{FF2B5EF4-FFF2-40B4-BE49-F238E27FC236}">
                      <a16:creationId xmlns:a16="http://schemas.microsoft.com/office/drawing/2014/main" id="{B3AE2D96-EA71-477F-89B4-DDDDEF222ED8}"/>
                    </a:ext>
                  </a:extLst>
                </p:cNvPr>
                <p:cNvCxnSpPr>
                  <a:cxnSpLocks/>
                </p:cNvCxnSpPr>
                <p:nvPr/>
              </p:nvCxnSpPr>
              <p:spPr>
                <a:xfrm flipV="1">
                  <a:off x="8471957" y="6732277"/>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a:extLst>
                    <a:ext uri="{FF2B5EF4-FFF2-40B4-BE49-F238E27FC236}">
                      <a16:creationId xmlns:a16="http://schemas.microsoft.com/office/drawing/2014/main" id="{53DF7BD0-A156-4A0D-8B07-37FA632AF106}"/>
                    </a:ext>
                  </a:extLst>
                </p:cNvPr>
                <p:cNvCxnSpPr>
                  <a:cxnSpLocks/>
                </p:cNvCxnSpPr>
                <p:nvPr/>
              </p:nvCxnSpPr>
              <p:spPr>
                <a:xfrm flipV="1">
                  <a:off x="8491260" y="6906475"/>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a:extLst>
                    <a:ext uri="{FF2B5EF4-FFF2-40B4-BE49-F238E27FC236}">
                      <a16:creationId xmlns:a16="http://schemas.microsoft.com/office/drawing/2014/main" id="{281FD2F9-9472-4B5C-B347-2D6DA4CB0A81}"/>
                    </a:ext>
                  </a:extLst>
                </p:cNvPr>
                <p:cNvCxnSpPr>
                  <a:cxnSpLocks/>
                </p:cNvCxnSpPr>
                <p:nvPr/>
              </p:nvCxnSpPr>
              <p:spPr>
                <a:xfrm flipV="1">
                  <a:off x="8237614" y="664036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a:extLst>
                    <a:ext uri="{FF2B5EF4-FFF2-40B4-BE49-F238E27FC236}">
                      <a16:creationId xmlns:a16="http://schemas.microsoft.com/office/drawing/2014/main" id="{96FD3816-5EDB-4D25-A28E-45228AE3B876}"/>
                    </a:ext>
                  </a:extLst>
                </p:cNvPr>
                <p:cNvCxnSpPr>
                  <a:cxnSpLocks/>
                </p:cNvCxnSpPr>
                <p:nvPr/>
              </p:nvCxnSpPr>
              <p:spPr>
                <a:xfrm flipV="1">
                  <a:off x="8245286" y="645103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a:extLst>
                    <a:ext uri="{FF2B5EF4-FFF2-40B4-BE49-F238E27FC236}">
                      <a16:creationId xmlns:a16="http://schemas.microsoft.com/office/drawing/2014/main" id="{4386FFA5-5884-4C6A-9287-38A5FBD3B40E}"/>
                    </a:ext>
                  </a:extLst>
                </p:cNvPr>
                <p:cNvCxnSpPr>
                  <a:cxnSpLocks/>
                </p:cNvCxnSpPr>
                <p:nvPr/>
              </p:nvCxnSpPr>
              <p:spPr>
                <a:xfrm flipV="1">
                  <a:off x="8479185"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a:extLst>
                    <a:ext uri="{FF2B5EF4-FFF2-40B4-BE49-F238E27FC236}">
                      <a16:creationId xmlns:a16="http://schemas.microsoft.com/office/drawing/2014/main" id="{20912851-5984-4EA0-AA1C-A2053A075FF9}"/>
                    </a:ext>
                  </a:extLst>
                </p:cNvPr>
                <p:cNvCxnSpPr>
                  <a:cxnSpLocks/>
                </p:cNvCxnSpPr>
                <p:nvPr/>
              </p:nvCxnSpPr>
              <p:spPr>
                <a:xfrm flipV="1">
                  <a:off x="8479822" y="654188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0" name="Straight Connector 609">
                  <a:extLst>
                    <a:ext uri="{FF2B5EF4-FFF2-40B4-BE49-F238E27FC236}">
                      <a16:creationId xmlns:a16="http://schemas.microsoft.com/office/drawing/2014/main" id="{13BB4037-8A71-4E7C-B61B-711AF0ED40A0}"/>
                    </a:ext>
                  </a:extLst>
                </p:cNvPr>
                <p:cNvCxnSpPr>
                  <a:cxnSpLocks/>
                </p:cNvCxnSpPr>
                <p:nvPr/>
              </p:nvCxnSpPr>
              <p:spPr>
                <a:xfrm>
                  <a:off x="8468549" y="6804203"/>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a:extLst>
                    <a:ext uri="{FF2B5EF4-FFF2-40B4-BE49-F238E27FC236}">
                      <a16:creationId xmlns:a16="http://schemas.microsoft.com/office/drawing/2014/main" id="{DBA50794-5DBF-42DB-91B8-EE02942E697C}"/>
                    </a:ext>
                  </a:extLst>
                </p:cNvPr>
                <p:cNvCxnSpPr>
                  <a:cxnSpLocks/>
                </p:cNvCxnSpPr>
                <p:nvPr/>
              </p:nvCxnSpPr>
              <p:spPr>
                <a:xfrm>
                  <a:off x="8481713" y="645412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2" name="Straight Connector 611">
                  <a:extLst>
                    <a:ext uri="{FF2B5EF4-FFF2-40B4-BE49-F238E27FC236}">
                      <a16:creationId xmlns:a16="http://schemas.microsoft.com/office/drawing/2014/main" id="{11C2515E-DE5C-48EF-80A7-E39599F2EF25}"/>
                    </a:ext>
                  </a:extLst>
                </p:cNvPr>
                <p:cNvCxnSpPr>
                  <a:cxnSpLocks/>
                </p:cNvCxnSpPr>
                <p:nvPr/>
              </p:nvCxnSpPr>
              <p:spPr>
                <a:xfrm>
                  <a:off x="8244955" y="6554208"/>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3" name="Straight Connector 612">
                  <a:extLst>
                    <a:ext uri="{FF2B5EF4-FFF2-40B4-BE49-F238E27FC236}">
                      <a16:creationId xmlns:a16="http://schemas.microsoft.com/office/drawing/2014/main" id="{26BD2177-20B1-4B0E-BBA9-BCAE6418C3EE}"/>
                    </a:ext>
                  </a:extLst>
                </p:cNvPr>
                <p:cNvCxnSpPr>
                  <a:cxnSpLocks/>
                </p:cNvCxnSpPr>
                <p:nvPr/>
              </p:nvCxnSpPr>
              <p:spPr>
                <a:xfrm>
                  <a:off x="8252544"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a:extLst>
                    <a:ext uri="{FF2B5EF4-FFF2-40B4-BE49-F238E27FC236}">
                      <a16:creationId xmlns:a16="http://schemas.microsoft.com/office/drawing/2014/main" id="{93F50CFA-0868-40AF-A7F4-36A57040CD84}"/>
                    </a:ext>
                  </a:extLst>
                </p:cNvPr>
                <p:cNvCxnSpPr>
                  <a:cxnSpLocks/>
                </p:cNvCxnSpPr>
                <p:nvPr/>
              </p:nvCxnSpPr>
              <p:spPr>
                <a:xfrm>
                  <a:off x="8476717" y="6638322"/>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5" name="Straight Connector 614">
                  <a:extLst>
                    <a:ext uri="{FF2B5EF4-FFF2-40B4-BE49-F238E27FC236}">
                      <a16:creationId xmlns:a16="http://schemas.microsoft.com/office/drawing/2014/main" id="{53623365-A7B2-4B02-88B2-E27A3965E566}"/>
                    </a:ext>
                  </a:extLst>
                </p:cNvPr>
                <p:cNvCxnSpPr>
                  <a:cxnSpLocks/>
                </p:cNvCxnSpPr>
                <p:nvPr/>
              </p:nvCxnSpPr>
              <p:spPr>
                <a:xfrm flipV="1">
                  <a:off x="8486814" y="6511759"/>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6" name="Straight Connector 615">
                  <a:extLst>
                    <a:ext uri="{FF2B5EF4-FFF2-40B4-BE49-F238E27FC236}">
                      <a16:creationId xmlns:a16="http://schemas.microsoft.com/office/drawing/2014/main" id="{A021C830-392D-4321-8333-8649C895C6CC}"/>
                    </a:ext>
                  </a:extLst>
                </p:cNvPr>
                <p:cNvCxnSpPr>
                  <a:cxnSpLocks/>
                </p:cNvCxnSpPr>
                <p:nvPr/>
              </p:nvCxnSpPr>
              <p:spPr>
                <a:xfrm flipV="1">
                  <a:off x="8240781" y="6826346"/>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6E36842E-4626-45CC-9613-B64C1D3CF814}"/>
                    </a:ext>
                  </a:extLst>
                </p:cNvPr>
                <p:cNvCxnSpPr>
                  <a:cxnSpLocks/>
                </p:cNvCxnSpPr>
                <p:nvPr/>
              </p:nvCxnSpPr>
              <p:spPr>
                <a:xfrm>
                  <a:off x="8236011" y="6505641"/>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
        <p:nvSpPr>
          <p:cNvPr id="638" name="Rectangle: Rounded Corners 637">
            <a:extLst>
              <a:ext uri="{FF2B5EF4-FFF2-40B4-BE49-F238E27FC236}">
                <a16:creationId xmlns:a16="http://schemas.microsoft.com/office/drawing/2014/main" id="{1CA32CFA-D1A8-400B-9D93-D052428225AB}"/>
              </a:ext>
            </a:extLst>
          </p:cNvPr>
          <p:cNvSpPr/>
          <p:nvPr/>
        </p:nvSpPr>
        <p:spPr>
          <a:xfrm>
            <a:off x="11143565" y="5135904"/>
            <a:ext cx="2073970" cy="653740"/>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a:t>
            </a:r>
          </a:p>
        </p:txBody>
      </p:sp>
      <p:sp>
        <p:nvSpPr>
          <p:cNvPr id="639" name="Line 19">
            <a:extLst>
              <a:ext uri="{FF2B5EF4-FFF2-40B4-BE49-F238E27FC236}">
                <a16:creationId xmlns:a16="http://schemas.microsoft.com/office/drawing/2014/main" id="{8E81EE99-9B5D-4694-A6AA-AC1A4587E958}"/>
              </a:ext>
            </a:extLst>
          </p:cNvPr>
          <p:cNvSpPr>
            <a:spLocks noChangeShapeType="1"/>
          </p:cNvSpPr>
          <p:nvPr/>
        </p:nvSpPr>
        <p:spPr bwMode="auto">
          <a:xfrm flipV="1">
            <a:off x="10991965" y="5445660"/>
            <a:ext cx="135104"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9" name="Group 88">
            <a:extLst>
              <a:ext uri="{FF2B5EF4-FFF2-40B4-BE49-F238E27FC236}">
                <a16:creationId xmlns:a16="http://schemas.microsoft.com/office/drawing/2014/main" id="{F21EC373-D3FA-4E7A-B2B1-C79874A02B28}"/>
              </a:ext>
            </a:extLst>
          </p:cNvPr>
          <p:cNvGrpSpPr/>
          <p:nvPr/>
        </p:nvGrpSpPr>
        <p:grpSpPr>
          <a:xfrm>
            <a:off x="10175256" y="1631047"/>
            <a:ext cx="835748" cy="934324"/>
            <a:chOff x="7434069" y="5569263"/>
            <a:chExt cx="2021081" cy="2277687"/>
          </a:xfrm>
        </p:grpSpPr>
        <p:sp>
          <p:nvSpPr>
            <p:cNvPr id="91" name="Rectangle: Rounded Corners 90">
              <a:extLst>
                <a:ext uri="{FF2B5EF4-FFF2-40B4-BE49-F238E27FC236}">
                  <a16:creationId xmlns:a16="http://schemas.microsoft.com/office/drawing/2014/main" id="{A2856831-3DA9-42A1-A942-B8D6B3B8CC17}"/>
                </a:ext>
              </a:extLst>
            </p:cNvPr>
            <p:cNvSpPr/>
            <p:nvPr/>
          </p:nvSpPr>
          <p:spPr>
            <a:xfrm>
              <a:off x="7434069" y="5569263"/>
              <a:ext cx="2021081" cy="2277687"/>
            </a:xfrm>
            <a:prstGeom prst="roundRect">
              <a:avLst>
                <a:gd name="adj" fmla="val 10943"/>
              </a:avLst>
            </a:prstGeom>
            <a:solidFill>
              <a:srgbClr val="F2602F"/>
            </a:solidFill>
            <a:ln>
              <a:solidFill>
                <a:srgbClr val="F2602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51B36091-38CA-4047-88D4-090F4E4215A1}"/>
                </a:ext>
              </a:extLst>
            </p:cNvPr>
            <p:cNvGrpSpPr/>
            <p:nvPr/>
          </p:nvGrpSpPr>
          <p:grpSpPr>
            <a:xfrm>
              <a:off x="7623100" y="5887218"/>
              <a:ext cx="1643025" cy="1641777"/>
              <a:chOff x="7627978" y="5881224"/>
              <a:chExt cx="1643025" cy="1641777"/>
            </a:xfrm>
          </p:grpSpPr>
          <p:grpSp>
            <p:nvGrpSpPr>
              <p:cNvPr id="93" name="Group 92">
                <a:extLst>
                  <a:ext uri="{FF2B5EF4-FFF2-40B4-BE49-F238E27FC236}">
                    <a16:creationId xmlns:a16="http://schemas.microsoft.com/office/drawing/2014/main" id="{88A819EB-273E-4FD0-9FA0-886105C4B222}"/>
                  </a:ext>
                </a:extLst>
              </p:cNvPr>
              <p:cNvGrpSpPr/>
              <p:nvPr/>
            </p:nvGrpSpPr>
            <p:grpSpPr>
              <a:xfrm>
                <a:off x="7627978" y="5881224"/>
                <a:ext cx="1643025" cy="1641777"/>
                <a:chOff x="7627978" y="5881224"/>
                <a:chExt cx="1702475" cy="1641777"/>
              </a:xfrm>
            </p:grpSpPr>
            <p:sp>
              <p:nvSpPr>
                <p:cNvPr id="126" name="Rectangle: Rounded Corners 125">
                  <a:extLst>
                    <a:ext uri="{FF2B5EF4-FFF2-40B4-BE49-F238E27FC236}">
                      <a16:creationId xmlns:a16="http://schemas.microsoft.com/office/drawing/2014/main" id="{4BCF77B3-FE9F-47E0-A614-5D97344292E7}"/>
                    </a:ext>
                  </a:extLst>
                </p:cNvPr>
                <p:cNvSpPr/>
                <p:nvPr/>
              </p:nvSpPr>
              <p:spPr>
                <a:xfrm>
                  <a:off x="7830337" y="6082301"/>
                  <a:ext cx="1315780" cy="1248310"/>
                </a:xfrm>
                <a:prstGeom prst="roundRect">
                  <a:avLst/>
                </a:prstGeom>
                <a:solidFill>
                  <a:schemeClr val="bg1"/>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7D736025-F998-429D-94D5-8BD6ED5BBFB9}"/>
                    </a:ext>
                  </a:extLst>
                </p:cNvPr>
                <p:cNvGrpSpPr/>
                <p:nvPr/>
              </p:nvGrpSpPr>
              <p:grpSpPr>
                <a:xfrm>
                  <a:off x="8029945" y="5881224"/>
                  <a:ext cx="900989" cy="205655"/>
                  <a:chOff x="8029945" y="5881224"/>
                  <a:chExt cx="900989" cy="205655"/>
                </a:xfrm>
              </p:grpSpPr>
              <p:sp>
                <p:nvSpPr>
                  <p:cNvPr id="142" name="Rectangle 141">
                    <a:extLst>
                      <a:ext uri="{FF2B5EF4-FFF2-40B4-BE49-F238E27FC236}">
                        <a16:creationId xmlns:a16="http://schemas.microsoft.com/office/drawing/2014/main" id="{A66801B0-3F99-4D64-86BA-48063BFF40D2}"/>
                      </a:ext>
                    </a:extLst>
                  </p:cNvPr>
                  <p:cNvSpPr/>
                  <p:nvPr/>
                </p:nvSpPr>
                <p:spPr>
                  <a:xfrm>
                    <a:off x="802994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3CAC5E68-8023-440C-84A9-C2F1C966E04E}"/>
                      </a:ext>
                    </a:extLst>
                  </p:cNvPr>
                  <p:cNvSpPr/>
                  <p:nvPr/>
                </p:nvSpPr>
                <p:spPr>
                  <a:xfrm>
                    <a:off x="8296335"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84EA4BF-965C-4133-9C91-F787E4574187}"/>
                      </a:ext>
                    </a:extLst>
                  </p:cNvPr>
                  <p:cNvSpPr/>
                  <p:nvPr/>
                </p:nvSpPr>
                <p:spPr>
                  <a:xfrm>
                    <a:off x="8562892" y="58812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18642AE-F5DC-4A18-8F16-527ABE705931}"/>
                      </a:ext>
                    </a:extLst>
                  </p:cNvPr>
                  <p:cNvSpPr/>
                  <p:nvPr/>
                </p:nvSpPr>
                <p:spPr>
                  <a:xfrm>
                    <a:off x="8797369" y="58843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216E88BC-AF32-4ACF-AC7D-1875D6AC5696}"/>
                    </a:ext>
                  </a:extLst>
                </p:cNvPr>
                <p:cNvGrpSpPr/>
                <p:nvPr/>
              </p:nvGrpSpPr>
              <p:grpSpPr>
                <a:xfrm rot="16200000">
                  <a:off x="8777131" y="6603631"/>
                  <a:ext cx="900989" cy="205655"/>
                  <a:chOff x="8275478" y="5446324"/>
                  <a:chExt cx="900989" cy="205655"/>
                </a:xfrm>
              </p:grpSpPr>
              <p:sp>
                <p:nvSpPr>
                  <p:cNvPr id="138" name="Rectangle 137">
                    <a:extLst>
                      <a:ext uri="{FF2B5EF4-FFF2-40B4-BE49-F238E27FC236}">
                        <a16:creationId xmlns:a16="http://schemas.microsoft.com/office/drawing/2014/main" id="{649CD04F-FA83-4C5F-A5CC-8C66A159B988}"/>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8E919EE-851C-4A12-BA48-9134D0E33F30}"/>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7A11E14-57B0-4F28-AF8D-76EC6DE4C8D4}"/>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9F43C16-C583-4383-8E4E-9E1C7F0EDA0C}"/>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FA8FAAC3-4561-4786-889E-E2A99AE3598A}"/>
                    </a:ext>
                  </a:extLst>
                </p:cNvPr>
                <p:cNvGrpSpPr/>
                <p:nvPr/>
              </p:nvGrpSpPr>
              <p:grpSpPr>
                <a:xfrm rot="16200000">
                  <a:off x="7280311" y="6603631"/>
                  <a:ext cx="900989" cy="205655"/>
                  <a:chOff x="8275478" y="5446324"/>
                  <a:chExt cx="900989" cy="205655"/>
                </a:xfrm>
              </p:grpSpPr>
              <p:sp>
                <p:nvSpPr>
                  <p:cNvPr id="134" name="Rectangle 133">
                    <a:extLst>
                      <a:ext uri="{FF2B5EF4-FFF2-40B4-BE49-F238E27FC236}">
                        <a16:creationId xmlns:a16="http://schemas.microsoft.com/office/drawing/2014/main" id="{C99F44C2-F40F-4994-AEE7-1EA030E526DF}"/>
                      </a:ext>
                    </a:extLst>
                  </p:cNvPr>
                  <p:cNvSpPr/>
                  <p:nvPr/>
                </p:nvSpPr>
                <p:spPr>
                  <a:xfrm>
                    <a:off x="827547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2BA8762-6318-4748-AE1E-B4DB58DB640D}"/>
                      </a:ext>
                    </a:extLst>
                  </p:cNvPr>
                  <p:cNvSpPr/>
                  <p:nvPr/>
                </p:nvSpPr>
                <p:spPr>
                  <a:xfrm>
                    <a:off x="8541868"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41044D1-7879-4820-9241-09D18DE0D6E7}"/>
                      </a:ext>
                    </a:extLst>
                  </p:cNvPr>
                  <p:cNvSpPr/>
                  <p:nvPr/>
                </p:nvSpPr>
                <p:spPr>
                  <a:xfrm>
                    <a:off x="8808425" y="5446324"/>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7339912-113F-4BBA-9134-B063625B0C2B}"/>
                      </a:ext>
                    </a:extLst>
                  </p:cNvPr>
                  <p:cNvSpPr/>
                  <p:nvPr/>
                </p:nvSpPr>
                <p:spPr>
                  <a:xfrm>
                    <a:off x="9042902" y="5449433"/>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569F8F6B-DEFA-46EF-AE39-AFE5C350ECEC}"/>
                    </a:ext>
                  </a:extLst>
                </p:cNvPr>
                <p:cNvSpPr/>
                <p:nvPr/>
              </p:nvSpPr>
              <p:spPr>
                <a:xfrm>
                  <a:off x="806215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6BF7B0A-3503-4D30-834D-5AE81690D2B9}"/>
                    </a:ext>
                  </a:extLst>
                </p:cNvPr>
                <p:cNvSpPr/>
                <p:nvPr/>
              </p:nvSpPr>
              <p:spPr>
                <a:xfrm>
                  <a:off x="8328549"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75151F7-504D-4C3E-8E72-EB1658B25E23}"/>
                    </a:ext>
                  </a:extLst>
                </p:cNvPr>
                <p:cNvSpPr/>
                <p:nvPr/>
              </p:nvSpPr>
              <p:spPr>
                <a:xfrm>
                  <a:off x="8595106" y="7317346"/>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17B1346-99E2-405B-A84A-B39039B85EBC}"/>
                    </a:ext>
                  </a:extLst>
                </p:cNvPr>
                <p:cNvSpPr/>
                <p:nvPr/>
              </p:nvSpPr>
              <p:spPr>
                <a:xfrm>
                  <a:off x="8829583" y="7320455"/>
                  <a:ext cx="133565" cy="2025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CFCB858-1A48-4B77-9894-FFEC20D3F572}"/>
                  </a:ext>
                </a:extLst>
              </p:cNvPr>
              <p:cNvGrpSpPr/>
              <p:nvPr/>
            </p:nvGrpSpPr>
            <p:grpSpPr>
              <a:xfrm>
                <a:off x="8029945" y="6281909"/>
                <a:ext cx="849094" cy="849094"/>
                <a:chOff x="8029945" y="6281909"/>
                <a:chExt cx="849094" cy="849094"/>
              </a:xfrm>
            </p:grpSpPr>
            <p:sp>
              <p:nvSpPr>
                <p:cNvPr id="95" name="Rectangle: Rounded Corners 94">
                  <a:extLst>
                    <a:ext uri="{FF2B5EF4-FFF2-40B4-BE49-F238E27FC236}">
                      <a16:creationId xmlns:a16="http://schemas.microsoft.com/office/drawing/2014/main" id="{D81920F9-83C4-4D90-9089-8424F05B0FF6}"/>
                    </a:ext>
                  </a:extLst>
                </p:cNvPr>
                <p:cNvSpPr/>
                <p:nvPr/>
              </p:nvSpPr>
              <p:spPr>
                <a:xfrm>
                  <a:off x="8029945" y="6281909"/>
                  <a:ext cx="849094" cy="849094"/>
                </a:xfrm>
                <a:prstGeom prst="roundRect">
                  <a:avLst>
                    <a:gd name="adj" fmla="val 5647"/>
                  </a:avLst>
                </a:prstGeom>
                <a:solidFill>
                  <a:srgbClr val="F2602F"/>
                </a:solidFill>
                <a:ln>
                  <a:solidFill>
                    <a:srgbClr val="F260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5B392DB-9CDD-42EF-A8D6-F29EC5FDE21A}"/>
                    </a:ext>
                  </a:extLst>
                </p:cNvPr>
                <p:cNvSpPr/>
                <p:nvPr/>
              </p:nvSpPr>
              <p:spPr>
                <a:xfrm>
                  <a:off x="8184311" y="6476384"/>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99A0187-FA92-4062-B564-0404AE6F4493}"/>
                    </a:ext>
                  </a:extLst>
                </p:cNvPr>
                <p:cNvSpPr/>
                <p:nvPr/>
              </p:nvSpPr>
              <p:spPr>
                <a:xfrm>
                  <a:off x="8184311" y="6674713"/>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1E5EE23-3CDF-4A2A-B795-98E6962414F1}"/>
                    </a:ext>
                  </a:extLst>
                </p:cNvPr>
                <p:cNvSpPr/>
                <p:nvPr/>
              </p:nvSpPr>
              <p:spPr>
                <a:xfrm>
                  <a:off x="8184311" y="685439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2B6A9D7-DC74-4898-B38B-B75978F32247}"/>
                    </a:ext>
                  </a:extLst>
                </p:cNvPr>
                <p:cNvSpPr/>
                <p:nvPr/>
              </p:nvSpPr>
              <p:spPr>
                <a:xfrm>
                  <a:off x="8420108" y="637157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D949658-FCFF-4EFA-A5A4-F0E5D7DE32E5}"/>
                    </a:ext>
                  </a:extLst>
                </p:cNvPr>
                <p:cNvSpPr/>
                <p:nvPr/>
              </p:nvSpPr>
              <p:spPr>
                <a:xfrm>
                  <a:off x="8420108" y="656990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68C39FE-3B03-42CC-A2E6-FFE634D3D370}"/>
                    </a:ext>
                  </a:extLst>
                </p:cNvPr>
                <p:cNvSpPr/>
                <p:nvPr/>
              </p:nvSpPr>
              <p:spPr>
                <a:xfrm>
                  <a:off x="8420108" y="6758057"/>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73BF8FFB-4745-40CA-8B60-CD14FB5BBFD7}"/>
                    </a:ext>
                  </a:extLst>
                </p:cNvPr>
                <p:cNvSpPr/>
                <p:nvPr/>
              </p:nvSpPr>
              <p:spPr>
                <a:xfrm>
                  <a:off x="8642124" y="648735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5DF344B-E239-4C05-B290-8B8CF498D04D}"/>
                    </a:ext>
                  </a:extLst>
                </p:cNvPr>
                <p:cNvSpPr/>
                <p:nvPr/>
              </p:nvSpPr>
              <p:spPr>
                <a:xfrm>
                  <a:off x="8642124" y="6685685"/>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19BC0FF4-CA00-4888-B8F3-AF331554B761}"/>
                    </a:ext>
                  </a:extLst>
                </p:cNvPr>
                <p:cNvSpPr/>
                <p:nvPr/>
              </p:nvSpPr>
              <p:spPr>
                <a:xfrm>
                  <a:off x="8642124" y="6865368"/>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1B7A4E2-4DDE-4E76-B2F6-DA6E87EF44B8}"/>
                    </a:ext>
                  </a:extLst>
                </p:cNvPr>
                <p:cNvSpPr/>
                <p:nvPr/>
              </p:nvSpPr>
              <p:spPr>
                <a:xfrm>
                  <a:off x="8419018" y="6958786"/>
                  <a:ext cx="82550" cy="8255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8025984A-3D71-4C18-A7A9-630F488EB731}"/>
                    </a:ext>
                  </a:extLst>
                </p:cNvPr>
                <p:cNvCxnSpPr>
                  <a:cxnSpLocks/>
                </p:cNvCxnSpPr>
                <p:nvPr/>
              </p:nvCxnSpPr>
              <p:spPr>
                <a:xfrm flipV="1">
                  <a:off x="8256477" y="640869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D644D2F-2F05-46E8-A6B1-3C0DE8536895}"/>
                    </a:ext>
                  </a:extLst>
                </p:cNvPr>
                <p:cNvCxnSpPr>
                  <a:cxnSpLocks/>
                </p:cNvCxnSpPr>
                <p:nvPr/>
              </p:nvCxnSpPr>
              <p:spPr>
                <a:xfrm flipV="1">
                  <a:off x="8255980" y="6616606"/>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734A2B95-9129-48E2-BEB2-3201DB7C4FF4}"/>
                    </a:ext>
                  </a:extLst>
                </p:cNvPr>
                <p:cNvCxnSpPr>
                  <a:cxnSpLocks/>
                </p:cNvCxnSpPr>
                <p:nvPr/>
              </p:nvCxnSpPr>
              <p:spPr>
                <a:xfrm>
                  <a:off x="8480191" y="6416679"/>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805F8ED5-FC7D-4426-ADE9-E79BED745E83}"/>
                    </a:ext>
                  </a:extLst>
                </p:cNvPr>
                <p:cNvCxnSpPr>
                  <a:cxnSpLocks/>
                </p:cNvCxnSpPr>
                <p:nvPr/>
              </p:nvCxnSpPr>
              <p:spPr>
                <a:xfrm>
                  <a:off x="8480191" y="6622611"/>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4684F554-ECA0-493E-A21B-1E9817EC8DFE}"/>
                    </a:ext>
                  </a:extLst>
                </p:cNvPr>
                <p:cNvCxnSpPr>
                  <a:cxnSpLocks/>
                </p:cNvCxnSpPr>
                <p:nvPr/>
              </p:nvCxnSpPr>
              <p:spPr>
                <a:xfrm>
                  <a:off x="8258661" y="6909154"/>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0EE65B4B-3B33-4785-9027-CAFFBF917BFA}"/>
                    </a:ext>
                  </a:extLst>
                </p:cNvPr>
                <p:cNvCxnSpPr>
                  <a:cxnSpLocks/>
                </p:cNvCxnSpPr>
                <p:nvPr/>
              </p:nvCxnSpPr>
              <p:spPr>
                <a:xfrm>
                  <a:off x="8261581" y="6719112"/>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B3BAA11-6F99-47B8-AA25-881545714E97}"/>
                    </a:ext>
                  </a:extLst>
                </p:cNvPr>
                <p:cNvCxnSpPr>
                  <a:cxnSpLocks/>
                </p:cNvCxnSpPr>
                <p:nvPr/>
              </p:nvCxnSpPr>
              <p:spPr>
                <a:xfrm flipV="1">
                  <a:off x="8471957" y="6732277"/>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42D41D19-1689-45F9-AD3E-9C406A99D061}"/>
                    </a:ext>
                  </a:extLst>
                </p:cNvPr>
                <p:cNvCxnSpPr>
                  <a:cxnSpLocks/>
                </p:cNvCxnSpPr>
                <p:nvPr/>
              </p:nvCxnSpPr>
              <p:spPr>
                <a:xfrm flipV="1">
                  <a:off x="8491260" y="6906475"/>
                  <a:ext cx="181870" cy="9150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26E07DB1-9CCA-41D4-BE73-66226447FF61}"/>
                    </a:ext>
                  </a:extLst>
                </p:cNvPr>
                <p:cNvCxnSpPr>
                  <a:cxnSpLocks/>
                  <a:endCxn id="55" idx="3"/>
                </p:cNvCxnSpPr>
                <p:nvPr/>
              </p:nvCxnSpPr>
              <p:spPr>
                <a:xfrm flipV="1">
                  <a:off x="8237614" y="664036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C180111-799C-4BEA-9B2E-83862A0F6E7C}"/>
                    </a:ext>
                  </a:extLst>
                </p:cNvPr>
                <p:cNvCxnSpPr>
                  <a:cxnSpLocks/>
                </p:cNvCxnSpPr>
                <p:nvPr/>
              </p:nvCxnSpPr>
              <p:spPr>
                <a:xfrm flipV="1">
                  <a:off x="8245286" y="645103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DD2362A0-3B38-4DE4-BBA9-C14310A71E66}"/>
                    </a:ext>
                  </a:extLst>
                </p:cNvPr>
                <p:cNvCxnSpPr>
                  <a:cxnSpLocks/>
                </p:cNvCxnSpPr>
                <p:nvPr/>
              </p:nvCxnSpPr>
              <p:spPr>
                <a:xfrm flipV="1">
                  <a:off x="8479185"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522FD8BE-6D08-4EC8-8C49-E8640AD6B16B}"/>
                    </a:ext>
                  </a:extLst>
                </p:cNvPr>
                <p:cNvCxnSpPr>
                  <a:cxnSpLocks/>
                </p:cNvCxnSpPr>
                <p:nvPr/>
              </p:nvCxnSpPr>
              <p:spPr>
                <a:xfrm flipV="1">
                  <a:off x="8479822" y="6541880"/>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38C774D-9644-4FD4-B8B5-0D97DD0A3440}"/>
                    </a:ext>
                  </a:extLst>
                </p:cNvPr>
                <p:cNvCxnSpPr>
                  <a:cxnSpLocks/>
                </p:cNvCxnSpPr>
                <p:nvPr/>
              </p:nvCxnSpPr>
              <p:spPr>
                <a:xfrm>
                  <a:off x="8468549" y="6804203"/>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35944A63-079E-4679-A415-E5241C472F9F}"/>
                    </a:ext>
                  </a:extLst>
                </p:cNvPr>
                <p:cNvCxnSpPr>
                  <a:cxnSpLocks/>
                </p:cNvCxnSpPr>
                <p:nvPr/>
              </p:nvCxnSpPr>
              <p:spPr>
                <a:xfrm>
                  <a:off x="8481713" y="6454127"/>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CED59A26-083D-4E6A-925B-012FBEFB0DD3}"/>
                    </a:ext>
                  </a:extLst>
                </p:cNvPr>
                <p:cNvCxnSpPr>
                  <a:cxnSpLocks/>
                </p:cNvCxnSpPr>
                <p:nvPr/>
              </p:nvCxnSpPr>
              <p:spPr>
                <a:xfrm>
                  <a:off x="8244955" y="6554208"/>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BF97E18B-50AF-44D8-9743-EF273EC7223F}"/>
                    </a:ext>
                  </a:extLst>
                </p:cNvPr>
                <p:cNvCxnSpPr>
                  <a:cxnSpLocks/>
                </p:cNvCxnSpPr>
                <p:nvPr/>
              </p:nvCxnSpPr>
              <p:spPr>
                <a:xfrm>
                  <a:off x="8252544" y="6755219"/>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71C4E286-7D02-441C-A134-CCE23F3F3889}"/>
                    </a:ext>
                  </a:extLst>
                </p:cNvPr>
                <p:cNvCxnSpPr>
                  <a:cxnSpLocks/>
                </p:cNvCxnSpPr>
                <p:nvPr/>
              </p:nvCxnSpPr>
              <p:spPr>
                <a:xfrm>
                  <a:off x="8476717" y="6638322"/>
                  <a:ext cx="194583" cy="232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3B8E0DB2-AC72-4125-8AB0-393C5C54946A}"/>
                    </a:ext>
                  </a:extLst>
                </p:cNvPr>
                <p:cNvCxnSpPr>
                  <a:cxnSpLocks/>
                </p:cNvCxnSpPr>
                <p:nvPr/>
              </p:nvCxnSpPr>
              <p:spPr>
                <a:xfrm flipV="1">
                  <a:off x="8486814" y="6511759"/>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4DFB7D0B-EDF5-45A0-9998-E384767BD2D9}"/>
                    </a:ext>
                  </a:extLst>
                </p:cNvPr>
                <p:cNvCxnSpPr>
                  <a:cxnSpLocks/>
                </p:cNvCxnSpPr>
                <p:nvPr/>
              </p:nvCxnSpPr>
              <p:spPr>
                <a:xfrm flipV="1">
                  <a:off x="8240781" y="6826346"/>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867E0342-5103-4AAA-BF2A-7859AC4861EC}"/>
                    </a:ext>
                  </a:extLst>
                </p:cNvPr>
                <p:cNvCxnSpPr>
                  <a:cxnSpLocks/>
                </p:cNvCxnSpPr>
                <p:nvPr/>
              </p:nvCxnSpPr>
              <p:spPr>
                <a:xfrm>
                  <a:off x="8236011" y="6505641"/>
                  <a:ext cx="191091" cy="9042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
        <p:nvSpPr>
          <p:cNvPr id="249" name="TextBox 248">
            <a:extLst>
              <a:ext uri="{FF2B5EF4-FFF2-40B4-BE49-F238E27FC236}">
                <a16:creationId xmlns:a16="http://schemas.microsoft.com/office/drawing/2014/main" id="{12057F2D-3E5F-4511-8D4C-7E9FEEF0BF7B}"/>
              </a:ext>
            </a:extLst>
          </p:cNvPr>
          <p:cNvSpPr txBox="1"/>
          <p:nvPr/>
        </p:nvSpPr>
        <p:spPr>
          <a:xfrm>
            <a:off x="-38911" y="7319415"/>
            <a:ext cx="680937" cy="404346"/>
          </a:xfrm>
          <a:prstGeom prst="rect">
            <a:avLst/>
          </a:prstGeom>
          <a:noFill/>
        </p:spPr>
        <p:txBody>
          <a:bodyPr wrap="square" rtlCol="0">
            <a:spAutoFit/>
          </a:bodyPr>
          <a:lstStyle/>
          <a:p>
            <a:pPr algn="ctr"/>
            <a:r>
              <a:rPr lang="en-US" dirty="0">
                <a:solidFill>
                  <a:schemeClr val="bg1"/>
                </a:solidFill>
              </a:rPr>
              <a:t>20</a:t>
            </a:r>
          </a:p>
        </p:txBody>
      </p:sp>
      <p:sp>
        <p:nvSpPr>
          <p:cNvPr id="376" name="Rectangle: Rounded Corners 375">
            <a:extLst>
              <a:ext uri="{FF2B5EF4-FFF2-40B4-BE49-F238E27FC236}">
                <a16:creationId xmlns:a16="http://schemas.microsoft.com/office/drawing/2014/main" id="{DF8DBD7D-328B-4AEA-8CA6-6A788B30A97C}"/>
              </a:ext>
            </a:extLst>
          </p:cNvPr>
          <p:cNvSpPr/>
          <p:nvPr/>
        </p:nvSpPr>
        <p:spPr>
          <a:xfrm>
            <a:off x="11143565" y="1793123"/>
            <a:ext cx="2073970" cy="653740"/>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a:t>
            </a:r>
          </a:p>
        </p:txBody>
      </p:sp>
    </p:spTree>
    <p:extLst>
      <p:ext uri="{BB962C8B-B14F-4D97-AF65-F5344CB8AC3E}">
        <p14:creationId xmlns:p14="http://schemas.microsoft.com/office/powerpoint/2010/main" val="157464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D9B670-C4E8-4FA1-AD11-8606C03DFF89}"/>
              </a:ext>
            </a:extLst>
          </p:cNvPr>
          <p:cNvSpPr>
            <a:spLocks noGrp="1"/>
          </p:cNvSpPr>
          <p:nvPr>
            <p:ph type="body" sz="quarter" idx="10"/>
          </p:nvPr>
        </p:nvSpPr>
        <p:spPr>
          <a:prstGeom prst="rect">
            <a:avLst/>
          </a:prstGeom>
        </p:spPr>
        <p:txBody>
          <a:bodyPr/>
          <a:lstStyle/>
          <a:p>
            <a:r>
              <a:rPr lang="en-US"/>
              <a:t>Thank you!</a:t>
            </a:r>
          </a:p>
        </p:txBody>
      </p:sp>
      <p:sp>
        <p:nvSpPr>
          <p:cNvPr id="4" name="TextBox 3">
            <a:extLst>
              <a:ext uri="{FF2B5EF4-FFF2-40B4-BE49-F238E27FC236}">
                <a16:creationId xmlns:a16="http://schemas.microsoft.com/office/drawing/2014/main" id="{7369CC2A-7738-4271-8D4A-F9A756B6075F}"/>
              </a:ext>
            </a:extLst>
          </p:cNvPr>
          <p:cNvSpPr txBox="1"/>
          <p:nvPr/>
        </p:nvSpPr>
        <p:spPr>
          <a:xfrm>
            <a:off x="-38911" y="7299960"/>
            <a:ext cx="680937" cy="404346"/>
          </a:xfrm>
          <a:prstGeom prst="rect">
            <a:avLst/>
          </a:prstGeom>
          <a:noFill/>
        </p:spPr>
        <p:txBody>
          <a:bodyPr wrap="square" rtlCol="0">
            <a:spAutoFit/>
          </a:bodyPr>
          <a:lstStyle/>
          <a:p>
            <a:pPr algn="ctr"/>
            <a:r>
              <a:rPr lang="en-US" dirty="0">
                <a:solidFill>
                  <a:schemeClr val="bg1"/>
                </a:solidFill>
              </a:rPr>
              <a:t>21</a:t>
            </a:r>
          </a:p>
        </p:txBody>
      </p:sp>
    </p:spTree>
    <p:extLst>
      <p:ext uri="{BB962C8B-B14F-4D97-AF65-F5344CB8AC3E}">
        <p14:creationId xmlns:p14="http://schemas.microsoft.com/office/powerpoint/2010/main" val="7467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1835FB-F663-4BC7-B1BE-4B9EC5237230}"/>
              </a:ext>
            </a:extLst>
          </p:cNvPr>
          <p:cNvSpPr>
            <a:spLocks noGrp="1"/>
          </p:cNvSpPr>
          <p:nvPr>
            <p:ph type="body" sz="quarter" idx="10"/>
          </p:nvPr>
        </p:nvSpPr>
        <p:spPr/>
        <p:txBody>
          <a:bodyPr/>
          <a:lstStyle/>
          <a:p>
            <a:r>
              <a:rPr lang="en-US"/>
              <a:t>Intelligent Query Example</a:t>
            </a:r>
          </a:p>
        </p:txBody>
      </p:sp>
      <p:grpSp>
        <p:nvGrpSpPr>
          <p:cNvPr id="19" name="Group 18">
            <a:extLst>
              <a:ext uri="{FF2B5EF4-FFF2-40B4-BE49-F238E27FC236}">
                <a16:creationId xmlns:a16="http://schemas.microsoft.com/office/drawing/2014/main" id="{58338D96-74E1-46CD-98AD-FDD9749B7B04}"/>
              </a:ext>
            </a:extLst>
          </p:cNvPr>
          <p:cNvGrpSpPr/>
          <p:nvPr/>
        </p:nvGrpSpPr>
        <p:grpSpPr>
          <a:xfrm>
            <a:off x="7061776" y="2385574"/>
            <a:ext cx="1233889" cy="3227942"/>
            <a:chOff x="6712005" y="2310786"/>
            <a:chExt cx="1233889" cy="3227942"/>
          </a:xfrm>
        </p:grpSpPr>
        <p:sp>
          <p:nvSpPr>
            <p:cNvPr id="17" name="Flowchart: Manual Operation 16">
              <a:extLst>
                <a:ext uri="{FF2B5EF4-FFF2-40B4-BE49-F238E27FC236}">
                  <a16:creationId xmlns:a16="http://schemas.microsoft.com/office/drawing/2014/main" id="{91E92B7E-A62C-4B31-BFEA-BC0116197604}"/>
                </a:ext>
              </a:extLst>
            </p:cNvPr>
            <p:cNvSpPr/>
            <p:nvPr/>
          </p:nvSpPr>
          <p:spPr>
            <a:xfrm rot="16200000">
              <a:off x="5714979" y="3307812"/>
              <a:ext cx="3227942" cy="1233889"/>
            </a:xfrm>
            <a:prstGeom prst="flowChartManualOperation">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2A407F5-4D46-4AC5-AF42-D85D7F6B2629}"/>
                </a:ext>
              </a:extLst>
            </p:cNvPr>
            <p:cNvSpPr txBox="1"/>
            <p:nvPr/>
          </p:nvSpPr>
          <p:spPr>
            <a:xfrm rot="16200000">
              <a:off x="6338935" y="3509257"/>
              <a:ext cx="1980029" cy="830997"/>
            </a:xfrm>
            <a:prstGeom prst="rect">
              <a:avLst/>
            </a:prstGeom>
            <a:noFill/>
          </p:spPr>
          <p:txBody>
            <a:bodyPr wrap="none" rtlCol="0">
              <a:spAutoFit/>
            </a:bodyPr>
            <a:lstStyle/>
            <a:p>
              <a:pPr algn="ctr"/>
              <a:r>
                <a:rPr lang="en-US" sz="2400" b="1">
                  <a:solidFill>
                    <a:schemeClr val="bg1"/>
                  </a:solidFill>
                  <a:latin typeface="Arial" panose="020B0604020202020204" pitchFamily="34" charset="0"/>
                  <a:cs typeface="Arial" panose="020B0604020202020204" pitchFamily="34" charset="0"/>
                </a:rPr>
                <a:t>Similarity</a:t>
              </a:r>
            </a:p>
            <a:p>
              <a:pPr algn="ctr"/>
              <a:r>
                <a:rPr lang="en-US" sz="2400" b="1">
                  <a:solidFill>
                    <a:schemeClr val="bg1"/>
                  </a:solidFill>
                  <a:latin typeface="Arial" panose="020B0604020202020204" pitchFamily="34" charset="0"/>
                  <a:cs typeface="Arial" panose="020B0604020202020204" pitchFamily="34" charset="0"/>
                </a:rPr>
                <a:t>Comparison</a:t>
              </a:r>
            </a:p>
          </p:txBody>
        </p:sp>
      </p:grpSp>
      <p:grpSp>
        <p:nvGrpSpPr>
          <p:cNvPr id="14" name="Group 13">
            <a:extLst>
              <a:ext uri="{FF2B5EF4-FFF2-40B4-BE49-F238E27FC236}">
                <a16:creationId xmlns:a16="http://schemas.microsoft.com/office/drawing/2014/main" id="{B2327B4E-0BBE-4E4E-B42D-7754A26A22A8}"/>
              </a:ext>
            </a:extLst>
          </p:cNvPr>
          <p:cNvGrpSpPr/>
          <p:nvPr/>
        </p:nvGrpSpPr>
        <p:grpSpPr>
          <a:xfrm>
            <a:off x="9335662" y="2503111"/>
            <a:ext cx="3792775" cy="2809250"/>
            <a:chOff x="9243790" y="2511288"/>
            <a:chExt cx="3792775" cy="2809250"/>
          </a:xfrm>
        </p:grpSpPr>
        <p:pic>
          <p:nvPicPr>
            <p:cNvPr id="12" name="Picture 11">
              <a:extLst>
                <a:ext uri="{FF2B5EF4-FFF2-40B4-BE49-F238E27FC236}">
                  <a16:creationId xmlns:a16="http://schemas.microsoft.com/office/drawing/2014/main" id="{995526C9-2E10-49BB-83E8-FF8F49B02715}"/>
                </a:ext>
              </a:extLst>
            </p:cNvPr>
            <p:cNvPicPr>
              <a:picLocks noChangeAspect="1"/>
            </p:cNvPicPr>
            <p:nvPr/>
          </p:nvPicPr>
          <p:blipFill>
            <a:blip r:embed="rId3"/>
            <a:stretch>
              <a:fillRect/>
            </a:stretch>
          </p:blipFill>
          <p:spPr>
            <a:xfrm>
              <a:off x="9243790" y="3046414"/>
              <a:ext cx="3792775" cy="2274124"/>
            </a:xfrm>
            <a:prstGeom prst="rect">
              <a:avLst/>
            </a:prstGeom>
          </p:spPr>
        </p:pic>
        <p:sp>
          <p:nvSpPr>
            <p:cNvPr id="13" name="TextBox 12">
              <a:extLst>
                <a:ext uri="{FF2B5EF4-FFF2-40B4-BE49-F238E27FC236}">
                  <a16:creationId xmlns:a16="http://schemas.microsoft.com/office/drawing/2014/main" id="{4E2A01B3-0ADA-418F-A7EE-7764E9574C26}"/>
                </a:ext>
              </a:extLst>
            </p:cNvPr>
            <p:cNvSpPr txBox="1"/>
            <p:nvPr/>
          </p:nvSpPr>
          <p:spPr>
            <a:xfrm>
              <a:off x="9882974" y="2511288"/>
              <a:ext cx="2514406"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Top K Images</a:t>
              </a:r>
            </a:p>
          </p:txBody>
        </p:sp>
      </p:grpSp>
      <p:sp>
        <p:nvSpPr>
          <p:cNvPr id="20" name="Arrow: Right 19">
            <a:extLst>
              <a:ext uri="{FF2B5EF4-FFF2-40B4-BE49-F238E27FC236}">
                <a16:creationId xmlns:a16="http://schemas.microsoft.com/office/drawing/2014/main" id="{302F5903-6861-40A1-8822-9FCA525B05DC}"/>
              </a:ext>
            </a:extLst>
          </p:cNvPr>
          <p:cNvSpPr/>
          <p:nvPr/>
        </p:nvSpPr>
        <p:spPr>
          <a:xfrm>
            <a:off x="8497113" y="3789305"/>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A17B703-8768-4223-8E2A-FA2035EE905C}"/>
              </a:ext>
            </a:extLst>
          </p:cNvPr>
          <p:cNvGrpSpPr/>
          <p:nvPr/>
        </p:nvGrpSpPr>
        <p:grpSpPr>
          <a:xfrm>
            <a:off x="2836797" y="2034581"/>
            <a:ext cx="4218256" cy="3958831"/>
            <a:chOff x="2783382" y="2452733"/>
            <a:chExt cx="4218256" cy="3958831"/>
          </a:xfrm>
        </p:grpSpPr>
        <p:pic>
          <p:nvPicPr>
            <p:cNvPr id="22" name="Picture 21">
              <a:extLst>
                <a:ext uri="{FF2B5EF4-FFF2-40B4-BE49-F238E27FC236}">
                  <a16:creationId xmlns:a16="http://schemas.microsoft.com/office/drawing/2014/main" id="{F941005D-FEB0-46D1-8B7C-CF1FFB9C98E0}"/>
                </a:ext>
              </a:extLst>
            </p:cNvPr>
            <p:cNvPicPr>
              <a:picLocks noChangeAspect="1"/>
            </p:cNvPicPr>
            <p:nvPr/>
          </p:nvPicPr>
          <p:blipFill>
            <a:blip r:embed="rId4"/>
            <a:stretch>
              <a:fillRect/>
            </a:stretch>
          </p:blipFill>
          <p:spPr>
            <a:xfrm>
              <a:off x="3704083" y="4799628"/>
              <a:ext cx="2429261" cy="1611936"/>
            </a:xfrm>
            <a:prstGeom prst="rect">
              <a:avLst/>
            </a:prstGeom>
          </p:spPr>
        </p:pic>
        <p:sp>
          <p:nvSpPr>
            <p:cNvPr id="23" name="Arrow: Right 22">
              <a:extLst>
                <a:ext uri="{FF2B5EF4-FFF2-40B4-BE49-F238E27FC236}">
                  <a16:creationId xmlns:a16="http://schemas.microsoft.com/office/drawing/2014/main" id="{F15B1218-FA01-4DA4-95E9-AC1A23EFADE6}"/>
                </a:ext>
              </a:extLst>
            </p:cNvPr>
            <p:cNvSpPr/>
            <p:nvPr/>
          </p:nvSpPr>
          <p:spPr>
            <a:xfrm>
              <a:off x="2783382" y="5393075"/>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1A408083-D453-495E-BE17-2AFA28708EBB}"/>
                </a:ext>
              </a:extLst>
            </p:cNvPr>
            <p:cNvSpPr/>
            <p:nvPr/>
          </p:nvSpPr>
          <p:spPr>
            <a:xfrm>
              <a:off x="6187094" y="5393075"/>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2028836-6434-40E9-BC2C-45F594DAFDCD}"/>
                </a:ext>
              </a:extLst>
            </p:cNvPr>
            <p:cNvPicPr>
              <a:picLocks noChangeAspect="1"/>
            </p:cNvPicPr>
            <p:nvPr/>
          </p:nvPicPr>
          <p:blipFill>
            <a:blip r:embed="rId4"/>
            <a:stretch>
              <a:fillRect/>
            </a:stretch>
          </p:blipFill>
          <p:spPr>
            <a:xfrm>
              <a:off x="3757833" y="2452733"/>
              <a:ext cx="2429261" cy="1611936"/>
            </a:xfrm>
            <a:prstGeom prst="rect">
              <a:avLst/>
            </a:prstGeom>
          </p:spPr>
        </p:pic>
        <p:sp>
          <p:nvSpPr>
            <p:cNvPr id="26" name="Arrow: Right 25">
              <a:extLst>
                <a:ext uri="{FF2B5EF4-FFF2-40B4-BE49-F238E27FC236}">
                  <a16:creationId xmlns:a16="http://schemas.microsoft.com/office/drawing/2014/main" id="{33CFE333-0F79-4C43-9960-373744D4EB3D}"/>
                </a:ext>
              </a:extLst>
            </p:cNvPr>
            <p:cNvSpPr/>
            <p:nvPr/>
          </p:nvSpPr>
          <p:spPr>
            <a:xfrm>
              <a:off x="2837132" y="3046180"/>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40E7EAE-582C-48DF-9CA2-FEC580E18067}"/>
                </a:ext>
              </a:extLst>
            </p:cNvPr>
            <p:cNvSpPr/>
            <p:nvPr/>
          </p:nvSpPr>
          <p:spPr>
            <a:xfrm>
              <a:off x="6240844" y="3046180"/>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0">
            <a:extLst>
              <a:ext uri="{FF2B5EF4-FFF2-40B4-BE49-F238E27FC236}">
                <a16:creationId xmlns:a16="http://schemas.microsoft.com/office/drawing/2014/main" id="{CF1AD323-3E1B-4EFC-88F3-97CCCB319A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12" y="1947886"/>
            <a:ext cx="19573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67C68CDD-8BE7-434F-920E-AD0CC037971A}"/>
              </a:ext>
            </a:extLst>
          </p:cNvPr>
          <p:cNvSpPr/>
          <p:nvPr/>
        </p:nvSpPr>
        <p:spPr>
          <a:xfrm>
            <a:off x="855554" y="1480062"/>
            <a:ext cx="1486304" cy="523220"/>
          </a:xfrm>
          <a:prstGeom prst="rect">
            <a:avLst/>
          </a:prstGeom>
        </p:spPr>
        <p:txBody>
          <a:bodyPr wrap="none">
            <a:spAutoFit/>
          </a:bodyPr>
          <a:lstStyle/>
          <a:p>
            <a:r>
              <a:rPr lang="en-US" sz="2800" b="1">
                <a:solidFill>
                  <a:srgbClr val="FF0000"/>
                </a:solidFill>
                <a:latin typeface="Arial" panose="020B0604020202020204" pitchFamily="34" charset="0"/>
                <a:cs typeface="Arial" panose="020B0604020202020204" pitchFamily="34" charset="0"/>
              </a:rPr>
              <a:t>Dataset</a:t>
            </a:r>
          </a:p>
        </p:txBody>
      </p:sp>
      <p:pic>
        <p:nvPicPr>
          <p:cNvPr id="30" name="Picture 29">
            <a:extLst>
              <a:ext uri="{FF2B5EF4-FFF2-40B4-BE49-F238E27FC236}">
                <a16:creationId xmlns:a16="http://schemas.microsoft.com/office/drawing/2014/main" id="{C4C2A8DB-BC85-49E2-B761-280D34B5C0DA}"/>
              </a:ext>
            </a:extLst>
          </p:cNvPr>
          <p:cNvPicPr>
            <a:picLocks noChangeAspect="1"/>
          </p:cNvPicPr>
          <p:nvPr/>
        </p:nvPicPr>
        <p:blipFill>
          <a:blip r:embed="rId6"/>
          <a:stretch>
            <a:fillRect/>
          </a:stretch>
        </p:blipFill>
        <p:spPr>
          <a:xfrm>
            <a:off x="1945905" y="4680648"/>
            <a:ext cx="618318" cy="652724"/>
          </a:xfrm>
          <a:prstGeom prst="rect">
            <a:avLst/>
          </a:prstGeom>
        </p:spPr>
      </p:pic>
      <p:sp>
        <p:nvSpPr>
          <p:cNvPr id="31" name="TextBox 30">
            <a:extLst>
              <a:ext uri="{FF2B5EF4-FFF2-40B4-BE49-F238E27FC236}">
                <a16:creationId xmlns:a16="http://schemas.microsoft.com/office/drawing/2014/main" id="{EB3994CD-4C46-45C5-B91E-8B0C395F5311}"/>
              </a:ext>
            </a:extLst>
          </p:cNvPr>
          <p:cNvSpPr txBox="1"/>
          <p:nvPr/>
        </p:nvSpPr>
        <p:spPr>
          <a:xfrm>
            <a:off x="777915" y="5932250"/>
            <a:ext cx="1720343" cy="830997"/>
          </a:xfrm>
          <a:prstGeom prst="rect">
            <a:avLst/>
          </a:prstGeom>
          <a:noFill/>
        </p:spPr>
        <p:txBody>
          <a:bodyPr wrap="none" rtlCol="0">
            <a:spAutoFit/>
          </a:bodyPr>
          <a:lstStyle/>
          <a:p>
            <a:r>
              <a:rPr lang="en-US" sz="2400" b="1">
                <a:solidFill>
                  <a:srgbClr val="FF0000"/>
                </a:solidFill>
                <a:latin typeface="Arial" panose="020B0604020202020204" pitchFamily="34" charset="0"/>
                <a:cs typeface="Arial" panose="020B0604020202020204" pitchFamily="34" charset="0"/>
              </a:rPr>
              <a:t>Intelligent </a:t>
            </a:r>
          </a:p>
          <a:p>
            <a:pPr algn="ctr"/>
            <a:r>
              <a:rPr lang="en-US" sz="2400" b="1">
                <a:solidFill>
                  <a:srgbClr val="FF0000"/>
                </a:solidFill>
                <a:latin typeface="Arial" panose="020B0604020202020204" pitchFamily="34" charset="0"/>
                <a:cs typeface="Arial" panose="020B0604020202020204" pitchFamily="34" charset="0"/>
              </a:rPr>
              <a:t>Query</a:t>
            </a:r>
          </a:p>
        </p:txBody>
      </p:sp>
      <p:sp>
        <p:nvSpPr>
          <p:cNvPr id="32" name="TextBox 31">
            <a:extLst>
              <a:ext uri="{FF2B5EF4-FFF2-40B4-BE49-F238E27FC236}">
                <a16:creationId xmlns:a16="http://schemas.microsoft.com/office/drawing/2014/main" id="{B9E4D38B-3ECE-45BA-A35C-8F4EFCDD5931}"/>
              </a:ext>
            </a:extLst>
          </p:cNvPr>
          <p:cNvSpPr txBox="1"/>
          <p:nvPr/>
        </p:nvSpPr>
        <p:spPr>
          <a:xfrm>
            <a:off x="407076" y="5333372"/>
            <a:ext cx="2375971"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{Owl on branch}</a:t>
            </a:r>
          </a:p>
        </p:txBody>
      </p:sp>
      <p:pic>
        <p:nvPicPr>
          <p:cNvPr id="33" name="Picture 7">
            <a:extLst>
              <a:ext uri="{FF2B5EF4-FFF2-40B4-BE49-F238E27FC236}">
                <a16:creationId xmlns:a16="http://schemas.microsoft.com/office/drawing/2014/main" id="{A16AC093-DD04-4FDD-A136-92AA56353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409" y="4710081"/>
            <a:ext cx="476649" cy="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Rounded Corners 33">
            <a:extLst>
              <a:ext uri="{FF2B5EF4-FFF2-40B4-BE49-F238E27FC236}">
                <a16:creationId xmlns:a16="http://schemas.microsoft.com/office/drawing/2014/main" id="{D5105C8E-EB58-460B-9F78-2998A4548190}"/>
              </a:ext>
            </a:extLst>
          </p:cNvPr>
          <p:cNvSpPr/>
          <p:nvPr/>
        </p:nvSpPr>
        <p:spPr>
          <a:xfrm>
            <a:off x="407076" y="4574860"/>
            <a:ext cx="2356071" cy="1220178"/>
          </a:xfrm>
          <a:prstGeom prst="roundRect">
            <a:avLst>
              <a:gd name="adj" fmla="val 855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230E95F-D25D-472B-B75A-A68B8E0A12E0}"/>
              </a:ext>
            </a:extLst>
          </p:cNvPr>
          <p:cNvPicPr>
            <a:picLocks noChangeAspect="1"/>
          </p:cNvPicPr>
          <p:nvPr/>
        </p:nvPicPr>
        <p:blipFill>
          <a:blip r:embed="rId8"/>
          <a:stretch>
            <a:fillRect/>
          </a:stretch>
        </p:blipFill>
        <p:spPr>
          <a:xfrm>
            <a:off x="1127058" y="4633827"/>
            <a:ext cx="731296" cy="791175"/>
          </a:xfrm>
          <a:prstGeom prst="rect">
            <a:avLst/>
          </a:prstGeom>
        </p:spPr>
      </p:pic>
      <p:pic>
        <p:nvPicPr>
          <p:cNvPr id="136" name="Picture 5">
            <a:extLst>
              <a:ext uri="{FF2B5EF4-FFF2-40B4-BE49-F238E27FC236}">
                <a16:creationId xmlns:a16="http://schemas.microsoft.com/office/drawing/2014/main" id="{B5652B70-7233-4B2A-88CE-B79EECB3E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0148" y="3186425"/>
            <a:ext cx="234791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 name="Group 136">
            <a:extLst>
              <a:ext uri="{FF2B5EF4-FFF2-40B4-BE49-F238E27FC236}">
                <a16:creationId xmlns:a16="http://schemas.microsoft.com/office/drawing/2014/main" id="{7BDD770F-1B3F-48C2-822D-2CABF2B8E3B0}"/>
              </a:ext>
            </a:extLst>
          </p:cNvPr>
          <p:cNvGrpSpPr/>
          <p:nvPr/>
        </p:nvGrpSpPr>
        <p:grpSpPr>
          <a:xfrm>
            <a:off x="6623773" y="2741925"/>
            <a:ext cx="503238" cy="2663826"/>
            <a:chOff x="6551613" y="2251075"/>
            <a:chExt cx="503238" cy="2663826"/>
          </a:xfrm>
        </p:grpSpPr>
        <p:sp>
          <p:nvSpPr>
            <p:cNvPr id="138" name="Freeform 22">
              <a:extLst>
                <a:ext uri="{FF2B5EF4-FFF2-40B4-BE49-F238E27FC236}">
                  <a16:creationId xmlns:a16="http://schemas.microsoft.com/office/drawing/2014/main" id="{CB8632B4-DDF8-4CB3-8AEE-03BCEF54430B}"/>
                </a:ext>
              </a:extLst>
            </p:cNvPr>
            <p:cNvSpPr>
              <a:spLocks/>
            </p:cNvSpPr>
            <p:nvPr/>
          </p:nvSpPr>
          <p:spPr bwMode="auto">
            <a:xfrm>
              <a:off x="6621463" y="3946525"/>
              <a:ext cx="257175" cy="106363"/>
            </a:xfrm>
            <a:custGeom>
              <a:avLst/>
              <a:gdLst>
                <a:gd name="T0" fmla="*/ 15 w 158"/>
                <a:gd name="T1" fmla="*/ 66 h 66"/>
                <a:gd name="T2" fmla="*/ 142 w 158"/>
                <a:gd name="T3" fmla="*/ 66 h 66"/>
                <a:gd name="T4" fmla="*/ 158 w 158"/>
                <a:gd name="T5" fmla="*/ 50 h 66"/>
                <a:gd name="T6" fmla="*/ 158 w 158"/>
                <a:gd name="T7" fmla="*/ 16 h 66"/>
                <a:gd name="T8" fmla="*/ 142 w 158"/>
                <a:gd name="T9" fmla="*/ 0 h 66"/>
                <a:gd name="T10" fmla="*/ 15 w 158"/>
                <a:gd name="T11" fmla="*/ 0 h 66"/>
                <a:gd name="T12" fmla="*/ 0 w 158"/>
                <a:gd name="T13" fmla="*/ 16 h 66"/>
                <a:gd name="T14" fmla="*/ 0 w 158"/>
                <a:gd name="T15" fmla="*/ 50 h 66"/>
                <a:gd name="T16" fmla="*/ 15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5" y="66"/>
                  </a:moveTo>
                  <a:lnTo>
                    <a:pt x="142" y="66"/>
                  </a:lnTo>
                  <a:cubicBezTo>
                    <a:pt x="151" y="66"/>
                    <a:pt x="158" y="59"/>
                    <a:pt x="158" y="50"/>
                  </a:cubicBezTo>
                  <a:lnTo>
                    <a:pt x="158" y="16"/>
                  </a:lnTo>
                  <a:cubicBezTo>
                    <a:pt x="158" y="7"/>
                    <a:pt x="151" y="0"/>
                    <a:pt x="142" y="0"/>
                  </a:cubicBezTo>
                  <a:lnTo>
                    <a:pt x="15" y="0"/>
                  </a:lnTo>
                  <a:cubicBezTo>
                    <a:pt x="7" y="0"/>
                    <a:pt x="0" y="7"/>
                    <a:pt x="0" y="16"/>
                  </a:cubicBezTo>
                  <a:lnTo>
                    <a:pt x="0" y="50"/>
                  </a:lnTo>
                  <a:cubicBezTo>
                    <a:pt x="0" y="59"/>
                    <a:pt x="7" y="66"/>
                    <a:pt x="15" y="66"/>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23">
              <a:extLst>
                <a:ext uri="{FF2B5EF4-FFF2-40B4-BE49-F238E27FC236}">
                  <a16:creationId xmlns:a16="http://schemas.microsoft.com/office/drawing/2014/main" id="{D16DE54F-3EAA-4E87-9E34-D977D0D93B91}"/>
                </a:ext>
              </a:extLst>
            </p:cNvPr>
            <p:cNvSpPr>
              <a:spLocks/>
            </p:cNvSpPr>
            <p:nvPr/>
          </p:nvSpPr>
          <p:spPr bwMode="auto">
            <a:xfrm>
              <a:off x="6607175" y="2822575"/>
              <a:ext cx="257175" cy="106363"/>
            </a:xfrm>
            <a:custGeom>
              <a:avLst/>
              <a:gdLst>
                <a:gd name="T0" fmla="*/ 16 w 158"/>
                <a:gd name="T1" fmla="*/ 66 h 66"/>
                <a:gd name="T2" fmla="*/ 142 w 158"/>
                <a:gd name="T3" fmla="*/ 66 h 66"/>
                <a:gd name="T4" fmla="*/ 158 w 158"/>
                <a:gd name="T5" fmla="*/ 50 h 66"/>
                <a:gd name="T6" fmla="*/ 158 w 158"/>
                <a:gd name="T7" fmla="*/ 16 h 66"/>
                <a:gd name="T8" fmla="*/ 142 w 158"/>
                <a:gd name="T9" fmla="*/ 0 h 66"/>
                <a:gd name="T10" fmla="*/ 16 w 158"/>
                <a:gd name="T11" fmla="*/ 0 h 66"/>
                <a:gd name="T12" fmla="*/ 0 w 158"/>
                <a:gd name="T13" fmla="*/ 16 h 66"/>
                <a:gd name="T14" fmla="*/ 0 w 158"/>
                <a:gd name="T15" fmla="*/ 50 h 66"/>
                <a:gd name="T16" fmla="*/ 16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6" y="66"/>
                  </a:moveTo>
                  <a:lnTo>
                    <a:pt x="142" y="66"/>
                  </a:lnTo>
                  <a:cubicBezTo>
                    <a:pt x="151" y="66"/>
                    <a:pt x="158" y="59"/>
                    <a:pt x="158" y="50"/>
                  </a:cubicBezTo>
                  <a:lnTo>
                    <a:pt x="158" y="16"/>
                  </a:lnTo>
                  <a:cubicBezTo>
                    <a:pt x="158" y="7"/>
                    <a:pt x="151" y="0"/>
                    <a:pt x="142" y="0"/>
                  </a:cubicBezTo>
                  <a:lnTo>
                    <a:pt x="16" y="0"/>
                  </a:lnTo>
                  <a:cubicBezTo>
                    <a:pt x="7" y="0"/>
                    <a:pt x="0" y="7"/>
                    <a:pt x="0" y="16"/>
                  </a:cubicBezTo>
                  <a:lnTo>
                    <a:pt x="0" y="50"/>
                  </a:lnTo>
                  <a:cubicBezTo>
                    <a:pt x="0" y="59"/>
                    <a:pt x="7" y="66"/>
                    <a:pt x="16" y="66"/>
                  </a:cubicBezTo>
                  <a:close/>
                </a:path>
              </a:pathLst>
            </a:custGeom>
            <a:solidFill>
              <a:srgbClr val="FFD96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0" name="Group 139">
              <a:extLst>
                <a:ext uri="{FF2B5EF4-FFF2-40B4-BE49-F238E27FC236}">
                  <a16:creationId xmlns:a16="http://schemas.microsoft.com/office/drawing/2014/main" id="{318BFA0D-7436-4960-A0B3-8DF64E287EA6}"/>
                </a:ext>
              </a:extLst>
            </p:cNvPr>
            <p:cNvGrpSpPr/>
            <p:nvPr/>
          </p:nvGrpSpPr>
          <p:grpSpPr>
            <a:xfrm>
              <a:off x="6551613" y="2251075"/>
              <a:ext cx="503238" cy="2663826"/>
              <a:chOff x="6551613" y="2251075"/>
              <a:chExt cx="503238" cy="2663826"/>
            </a:xfrm>
          </p:grpSpPr>
          <p:sp>
            <p:nvSpPr>
              <p:cNvPr id="141" name="Line 11">
                <a:extLst>
                  <a:ext uri="{FF2B5EF4-FFF2-40B4-BE49-F238E27FC236}">
                    <a16:creationId xmlns:a16="http://schemas.microsoft.com/office/drawing/2014/main" id="{798F769B-C805-494F-BF0A-F1DCFA077FAB}"/>
                  </a:ext>
                </a:extLst>
              </p:cNvPr>
              <p:cNvSpPr>
                <a:spLocks noChangeShapeType="1"/>
              </p:cNvSpPr>
              <p:nvPr/>
            </p:nvSpPr>
            <p:spPr bwMode="auto">
              <a:xfrm flipH="1">
                <a:off x="6551613" y="3013075"/>
                <a:ext cx="434975"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
                <a:extLst>
                  <a:ext uri="{FF2B5EF4-FFF2-40B4-BE49-F238E27FC236}">
                    <a16:creationId xmlns:a16="http://schemas.microsoft.com/office/drawing/2014/main" id="{5DA0F170-A702-4F4A-825C-C6E6B2E5BF1C}"/>
                  </a:ext>
                </a:extLst>
              </p:cNvPr>
              <p:cNvSpPr>
                <a:spLocks/>
              </p:cNvSpPr>
              <p:nvPr/>
            </p:nvSpPr>
            <p:spPr bwMode="auto">
              <a:xfrm>
                <a:off x="6970713" y="2927350"/>
                <a:ext cx="84138" cy="169863"/>
              </a:xfrm>
              <a:custGeom>
                <a:avLst/>
                <a:gdLst>
                  <a:gd name="T0" fmla="*/ 0 w 53"/>
                  <a:gd name="T1" fmla="*/ 0 h 107"/>
                  <a:gd name="T2" fmla="*/ 53 w 53"/>
                  <a:gd name="T3" fmla="*/ 54 h 107"/>
                  <a:gd name="T4" fmla="*/ 0 w 53"/>
                  <a:gd name="T5" fmla="*/ 107 h 107"/>
                  <a:gd name="T6" fmla="*/ 0 w 53"/>
                  <a:gd name="T7" fmla="*/ 0 h 107"/>
                </a:gdLst>
                <a:ahLst/>
                <a:cxnLst>
                  <a:cxn ang="0">
                    <a:pos x="T0" y="T1"/>
                  </a:cxn>
                  <a:cxn ang="0">
                    <a:pos x="T2" y="T3"/>
                  </a:cxn>
                  <a:cxn ang="0">
                    <a:pos x="T4" y="T5"/>
                  </a:cxn>
                  <a:cxn ang="0">
                    <a:pos x="T6" y="T7"/>
                  </a:cxn>
                </a:cxnLst>
                <a:rect l="0" t="0" r="r" b="b"/>
                <a:pathLst>
                  <a:path w="53" h="107">
                    <a:moveTo>
                      <a:pt x="0" y="0"/>
                    </a:moveTo>
                    <a:lnTo>
                      <a:pt x="53" y="54"/>
                    </a:lnTo>
                    <a:lnTo>
                      <a:pt x="0" y="10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Line 14">
                <a:extLst>
                  <a:ext uri="{FF2B5EF4-FFF2-40B4-BE49-F238E27FC236}">
                    <a16:creationId xmlns:a16="http://schemas.microsoft.com/office/drawing/2014/main" id="{FD21EF40-B80A-4B82-8877-70446A56E1F1}"/>
                  </a:ext>
                </a:extLst>
              </p:cNvPr>
              <p:cNvSpPr>
                <a:spLocks noChangeShapeType="1"/>
              </p:cNvSpPr>
              <p:nvPr/>
            </p:nvSpPr>
            <p:spPr bwMode="auto">
              <a:xfrm flipV="1">
                <a:off x="6551613" y="2251075"/>
                <a:ext cx="0" cy="76200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15">
                <a:extLst>
                  <a:ext uri="{FF2B5EF4-FFF2-40B4-BE49-F238E27FC236}">
                    <a16:creationId xmlns:a16="http://schemas.microsoft.com/office/drawing/2014/main" id="{9A59B309-1841-4548-8AC2-8ECB3E6D3B16}"/>
                  </a:ext>
                </a:extLst>
              </p:cNvPr>
              <p:cNvSpPr>
                <a:spLocks noChangeShapeType="1"/>
              </p:cNvSpPr>
              <p:nvPr/>
            </p:nvSpPr>
            <p:spPr bwMode="auto">
              <a:xfrm flipH="1">
                <a:off x="6561138" y="4125913"/>
                <a:ext cx="425450"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6">
                <a:extLst>
                  <a:ext uri="{FF2B5EF4-FFF2-40B4-BE49-F238E27FC236}">
                    <a16:creationId xmlns:a16="http://schemas.microsoft.com/office/drawing/2014/main" id="{BD276CBB-7DFD-44BD-93EE-E1661A9F4741}"/>
                  </a:ext>
                </a:extLst>
              </p:cNvPr>
              <p:cNvSpPr>
                <a:spLocks/>
              </p:cNvSpPr>
              <p:nvPr/>
            </p:nvSpPr>
            <p:spPr bwMode="auto">
              <a:xfrm>
                <a:off x="6970713" y="4041775"/>
                <a:ext cx="84138" cy="169863"/>
              </a:xfrm>
              <a:custGeom>
                <a:avLst/>
                <a:gdLst>
                  <a:gd name="T0" fmla="*/ 0 w 53"/>
                  <a:gd name="T1" fmla="*/ 0 h 107"/>
                  <a:gd name="T2" fmla="*/ 53 w 53"/>
                  <a:gd name="T3" fmla="*/ 53 h 107"/>
                  <a:gd name="T4" fmla="*/ 0 w 53"/>
                  <a:gd name="T5" fmla="*/ 107 h 107"/>
                  <a:gd name="T6" fmla="*/ 0 w 53"/>
                  <a:gd name="T7" fmla="*/ 0 h 107"/>
                </a:gdLst>
                <a:ahLst/>
                <a:cxnLst>
                  <a:cxn ang="0">
                    <a:pos x="T0" y="T1"/>
                  </a:cxn>
                  <a:cxn ang="0">
                    <a:pos x="T2" y="T3"/>
                  </a:cxn>
                  <a:cxn ang="0">
                    <a:pos x="T4" y="T5"/>
                  </a:cxn>
                  <a:cxn ang="0">
                    <a:pos x="T6" y="T7"/>
                  </a:cxn>
                </a:cxnLst>
                <a:rect l="0" t="0" r="r" b="b"/>
                <a:pathLst>
                  <a:path w="53" h="107">
                    <a:moveTo>
                      <a:pt x="0" y="0"/>
                    </a:moveTo>
                    <a:lnTo>
                      <a:pt x="53" y="53"/>
                    </a:lnTo>
                    <a:lnTo>
                      <a:pt x="0" y="10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Line 17">
                <a:extLst>
                  <a:ext uri="{FF2B5EF4-FFF2-40B4-BE49-F238E27FC236}">
                    <a16:creationId xmlns:a16="http://schemas.microsoft.com/office/drawing/2014/main" id="{5E00ECF7-E007-4BCD-B739-EA96B711BCE2}"/>
                  </a:ext>
                </a:extLst>
              </p:cNvPr>
              <p:cNvSpPr>
                <a:spLocks noChangeShapeType="1"/>
              </p:cNvSpPr>
              <p:nvPr/>
            </p:nvSpPr>
            <p:spPr bwMode="auto">
              <a:xfrm>
                <a:off x="6561138" y="4125913"/>
                <a:ext cx="0" cy="788988"/>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21">
                <a:extLst>
                  <a:ext uri="{FF2B5EF4-FFF2-40B4-BE49-F238E27FC236}">
                    <a16:creationId xmlns:a16="http://schemas.microsoft.com/office/drawing/2014/main" id="{2FAF88B5-CDF1-4E3A-80B1-459D1C82CDAD}"/>
                  </a:ext>
                </a:extLst>
              </p:cNvPr>
              <p:cNvSpPr>
                <a:spLocks/>
              </p:cNvSpPr>
              <p:nvPr/>
            </p:nvSpPr>
            <p:spPr bwMode="auto">
              <a:xfrm>
                <a:off x="6621463" y="3946525"/>
                <a:ext cx="257175" cy="106363"/>
              </a:xfrm>
              <a:custGeom>
                <a:avLst/>
                <a:gdLst>
                  <a:gd name="T0" fmla="*/ 15 w 158"/>
                  <a:gd name="T1" fmla="*/ 66 h 66"/>
                  <a:gd name="T2" fmla="*/ 142 w 158"/>
                  <a:gd name="T3" fmla="*/ 66 h 66"/>
                  <a:gd name="T4" fmla="*/ 158 w 158"/>
                  <a:gd name="T5" fmla="*/ 50 h 66"/>
                  <a:gd name="T6" fmla="*/ 158 w 158"/>
                  <a:gd name="T7" fmla="*/ 16 h 66"/>
                  <a:gd name="T8" fmla="*/ 142 w 158"/>
                  <a:gd name="T9" fmla="*/ 0 h 66"/>
                  <a:gd name="T10" fmla="*/ 15 w 158"/>
                  <a:gd name="T11" fmla="*/ 0 h 66"/>
                  <a:gd name="T12" fmla="*/ 0 w 158"/>
                  <a:gd name="T13" fmla="*/ 16 h 66"/>
                  <a:gd name="T14" fmla="*/ 0 w 158"/>
                  <a:gd name="T15" fmla="*/ 50 h 66"/>
                  <a:gd name="T16" fmla="*/ 15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5" y="66"/>
                    </a:moveTo>
                    <a:lnTo>
                      <a:pt x="142" y="66"/>
                    </a:lnTo>
                    <a:cubicBezTo>
                      <a:pt x="151" y="66"/>
                      <a:pt x="158" y="59"/>
                      <a:pt x="158" y="50"/>
                    </a:cubicBezTo>
                    <a:lnTo>
                      <a:pt x="158" y="16"/>
                    </a:lnTo>
                    <a:cubicBezTo>
                      <a:pt x="158" y="7"/>
                      <a:pt x="151" y="0"/>
                      <a:pt x="142" y="0"/>
                    </a:cubicBezTo>
                    <a:lnTo>
                      <a:pt x="15" y="0"/>
                    </a:lnTo>
                    <a:cubicBezTo>
                      <a:pt x="7" y="0"/>
                      <a:pt x="0" y="7"/>
                      <a:pt x="0" y="16"/>
                    </a:cubicBezTo>
                    <a:lnTo>
                      <a:pt x="0" y="50"/>
                    </a:lnTo>
                    <a:cubicBezTo>
                      <a:pt x="0" y="59"/>
                      <a:pt x="7" y="66"/>
                      <a:pt x="15" y="66"/>
                    </a:cubicBezTo>
                    <a:close/>
                  </a:path>
                </a:pathLst>
              </a:custGeom>
              <a:solidFill>
                <a:srgbClr val="FFD96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a:extLst>
                  <a:ext uri="{FF2B5EF4-FFF2-40B4-BE49-F238E27FC236}">
                    <a16:creationId xmlns:a16="http://schemas.microsoft.com/office/drawing/2014/main" id="{50A56F18-32ED-4283-841E-B83A0E875126}"/>
                  </a:ext>
                </a:extLst>
              </p:cNvPr>
              <p:cNvSpPr>
                <a:spLocks/>
              </p:cNvSpPr>
              <p:nvPr/>
            </p:nvSpPr>
            <p:spPr bwMode="auto">
              <a:xfrm>
                <a:off x="6607175" y="2822575"/>
                <a:ext cx="257175" cy="106363"/>
              </a:xfrm>
              <a:custGeom>
                <a:avLst/>
                <a:gdLst>
                  <a:gd name="T0" fmla="*/ 16 w 158"/>
                  <a:gd name="T1" fmla="*/ 66 h 66"/>
                  <a:gd name="T2" fmla="*/ 142 w 158"/>
                  <a:gd name="T3" fmla="*/ 66 h 66"/>
                  <a:gd name="T4" fmla="*/ 158 w 158"/>
                  <a:gd name="T5" fmla="*/ 50 h 66"/>
                  <a:gd name="T6" fmla="*/ 158 w 158"/>
                  <a:gd name="T7" fmla="*/ 16 h 66"/>
                  <a:gd name="T8" fmla="*/ 142 w 158"/>
                  <a:gd name="T9" fmla="*/ 0 h 66"/>
                  <a:gd name="T10" fmla="*/ 16 w 158"/>
                  <a:gd name="T11" fmla="*/ 0 h 66"/>
                  <a:gd name="T12" fmla="*/ 0 w 158"/>
                  <a:gd name="T13" fmla="*/ 16 h 66"/>
                  <a:gd name="T14" fmla="*/ 0 w 158"/>
                  <a:gd name="T15" fmla="*/ 50 h 66"/>
                  <a:gd name="T16" fmla="*/ 16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6" y="66"/>
                    </a:moveTo>
                    <a:lnTo>
                      <a:pt x="142" y="66"/>
                    </a:lnTo>
                    <a:cubicBezTo>
                      <a:pt x="151" y="66"/>
                      <a:pt x="158" y="59"/>
                      <a:pt x="158" y="50"/>
                    </a:cubicBezTo>
                    <a:lnTo>
                      <a:pt x="158" y="16"/>
                    </a:lnTo>
                    <a:cubicBezTo>
                      <a:pt x="158" y="7"/>
                      <a:pt x="151" y="0"/>
                      <a:pt x="142" y="0"/>
                    </a:cubicBezTo>
                    <a:lnTo>
                      <a:pt x="16" y="0"/>
                    </a:lnTo>
                    <a:cubicBezTo>
                      <a:pt x="7" y="0"/>
                      <a:pt x="0" y="7"/>
                      <a:pt x="0" y="16"/>
                    </a:cubicBezTo>
                    <a:lnTo>
                      <a:pt x="0" y="50"/>
                    </a:lnTo>
                    <a:cubicBezTo>
                      <a:pt x="0" y="59"/>
                      <a:pt x="7" y="66"/>
                      <a:pt x="16" y="66"/>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2" name="Group 151">
            <a:extLst>
              <a:ext uri="{FF2B5EF4-FFF2-40B4-BE49-F238E27FC236}">
                <a16:creationId xmlns:a16="http://schemas.microsoft.com/office/drawing/2014/main" id="{44F258CA-C7A6-49CC-BEFF-3119E220466A}"/>
              </a:ext>
            </a:extLst>
          </p:cNvPr>
          <p:cNvGrpSpPr/>
          <p:nvPr/>
        </p:nvGrpSpPr>
        <p:grpSpPr>
          <a:xfrm>
            <a:off x="2956013" y="1948810"/>
            <a:ext cx="2767013" cy="1868488"/>
            <a:chOff x="2690813" y="1295400"/>
            <a:chExt cx="2767013" cy="1868488"/>
          </a:xfrm>
        </p:grpSpPr>
        <p:pic>
          <p:nvPicPr>
            <p:cNvPr id="154" name="Picture 6">
              <a:extLst>
                <a:ext uri="{FF2B5EF4-FFF2-40B4-BE49-F238E27FC236}">
                  <a16:creationId xmlns:a16="http://schemas.microsoft.com/office/drawing/2014/main" id="{870A9270-A71C-4A3C-BC59-932502036A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4625" y="1498600"/>
              <a:ext cx="255746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Freeform 7">
              <a:extLst>
                <a:ext uri="{FF2B5EF4-FFF2-40B4-BE49-F238E27FC236}">
                  <a16:creationId xmlns:a16="http://schemas.microsoft.com/office/drawing/2014/main" id="{7F516C65-4A9F-4E64-94E7-DA16A6EB5EEC}"/>
                </a:ext>
              </a:extLst>
            </p:cNvPr>
            <p:cNvSpPr>
              <a:spLocks/>
            </p:cNvSpPr>
            <p:nvPr/>
          </p:nvSpPr>
          <p:spPr bwMode="auto">
            <a:xfrm>
              <a:off x="2690813" y="1295400"/>
              <a:ext cx="2767013" cy="1857375"/>
            </a:xfrm>
            <a:custGeom>
              <a:avLst/>
              <a:gdLst>
                <a:gd name="T0" fmla="*/ 0 w 1743"/>
                <a:gd name="T1" fmla="*/ 0 h 1170"/>
                <a:gd name="T2" fmla="*/ 0 w 1743"/>
                <a:gd name="T3" fmla="*/ 1170 h 1170"/>
                <a:gd name="T4" fmla="*/ 1743 w 1743"/>
                <a:gd name="T5" fmla="*/ 936 h 1170"/>
                <a:gd name="T6" fmla="*/ 1743 w 1743"/>
                <a:gd name="T7" fmla="*/ 234 h 1170"/>
                <a:gd name="T8" fmla="*/ 0 w 1743"/>
                <a:gd name="T9" fmla="*/ 0 h 1170"/>
              </a:gdLst>
              <a:ahLst/>
              <a:cxnLst>
                <a:cxn ang="0">
                  <a:pos x="T0" y="T1"/>
                </a:cxn>
                <a:cxn ang="0">
                  <a:pos x="T2" y="T3"/>
                </a:cxn>
                <a:cxn ang="0">
                  <a:pos x="T4" y="T5"/>
                </a:cxn>
                <a:cxn ang="0">
                  <a:pos x="T6" y="T7"/>
                </a:cxn>
                <a:cxn ang="0">
                  <a:pos x="T8" y="T9"/>
                </a:cxn>
              </a:cxnLst>
              <a:rect l="0" t="0" r="r" b="b"/>
              <a:pathLst>
                <a:path w="1743" h="1170">
                  <a:moveTo>
                    <a:pt x="0" y="0"/>
                  </a:moveTo>
                  <a:lnTo>
                    <a:pt x="0" y="1170"/>
                  </a:lnTo>
                  <a:lnTo>
                    <a:pt x="1743" y="936"/>
                  </a:lnTo>
                  <a:lnTo>
                    <a:pt x="1743" y="234"/>
                  </a:lnTo>
                  <a:lnTo>
                    <a:pt x="0" y="0"/>
                  </a:ln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Group 159">
            <a:extLst>
              <a:ext uri="{FF2B5EF4-FFF2-40B4-BE49-F238E27FC236}">
                <a16:creationId xmlns:a16="http://schemas.microsoft.com/office/drawing/2014/main" id="{901FF6D9-013C-4D1B-866E-A7EC6A033A9D}"/>
              </a:ext>
            </a:extLst>
          </p:cNvPr>
          <p:cNvGrpSpPr/>
          <p:nvPr/>
        </p:nvGrpSpPr>
        <p:grpSpPr>
          <a:xfrm>
            <a:off x="2959361" y="4465269"/>
            <a:ext cx="2767013" cy="1858963"/>
            <a:chOff x="2690813" y="4011613"/>
            <a:chExt cx="2767013" cy="1858963"/>
          </a:xfrm>
        </p:grpSpPr>
        <p:pic>
          <p:nvPicPr>
            <p:cNvPr id="162" name="Picture 8">
              <a:extLst>
                <a:ext uri="{FF2B5EF4-FFF2-40B4-BE49-F238E27FC236}">
                  <a16:creationId xmlns:a16="http://schemas.microsoft.com/office/drawing/2014/main" id="{DB24D44E-C834-4CF6-8834-B20D58AF7D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4625" y="4205288"/>
              <a:ext cx="255746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Freeform 9">
              <a:extLst>
                <a:ext uri="{FF2B5EF4-FFF2-40B4-BE49-F238E27FC236}">
                  <a16:creationId xmlns:a16="http://schemas.microsoft.com/office/drawing/2014/main" id="{BE62957F-AA88-4D16-A9A3-80A7C740D5C9}"/>
                </a:ext>
              </a:extLst>
            </p:cNvPr>
            <p:cNvSpPr>
              <a:spLocks/>
            </p:cNvSpPr>
            <p:nvPr/>
          </p:nvSpPr>
          <p:spPr bwMode="auto">
            <a:xfrm>
              <a:off x="2690813" y="4011613"/>
              <a:ext cx="2767013" cy="1855788"/>
            </a:xfrm>
            <a:custGeom>
              <a:avLst/>
              <a:gdLst>
                <a:gd name="T0" fmla="*/ 0 w 1743"/>
                <a:gd name="T1" fmla="*/ 0 h 1169"/>
                <a:gd name="T2" fmla="*/ 0 w 1743"/>
                <a:gd name="T3" fmla="*/ 1169 h 1169"/>
                <a:gd name="T4" fmla="*/ 1743 w 1743"/>
                <a:gd name="T5" fmla="*/ 935 h 1169"/>
                <a:gd name="T6" fmla="*/ 1743 w 1743"/>
                <a:gd name="T7" fmla="*/ 233 h 1169"/>
                <a:gd name="T8" fmla="*/ 0 w 1743"/>
                <a:gd name="T9" fmla="*/ 0 h 1169"/>
              </a:gdLst>
              <a:ahLst/>
              <a:cxnLst>
                <a:cxn ang="0">
                  <a:pos x="T0" y="T1"/>
                </a:cxn>
                <a:cxn ang="0">
                  <a:pos x="T2" y="T3"/>
                </a:cxn>
                <a:cxn ang="0">
                  <a:pos x="T4" y="T5"/>
                </a:cxn>
                <a:cxn ang="0">
                  <a:pos x="T6" y="T7"/>
                </a:cxn>
                <a:cxn ang="0">
                  <a:pos x="T8" y="T9"/>
                </a:cxn>
              </a:cxnLst>
              <a:rect l="0" t="0" r="r" b="b"/>
              <a:pathLst>
                <a:path w="1743" h="1169">
                  <a:moveTo>
                    <a:pt x="0" y="0"/>
                  </a:moveTo>
                  <a:lnTo>
                    <a:pt x="0" y="1169"/>
                  </a:lnTo>
                  <a:lnTo>
                    <a:pt x="1743" y="935"/>
                  </a:lnTo>
                  <a:lnTo>
                    <a:pt x="1743" y="233"/>
                  </a:lnTo>
                  <a:lnTo>
                    <a:pt x="0" y="0"/>
                  </a:ln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5" name="Group 164">
            <a:extLst>
              <a:ext uri="{FF2B5EF4-FFF2-40B4-BE49-F238E27FC236}">
                <a16:creationId xmlns:a16="http://schemas.microsoft.com/office/drawing/2014/main" id="{BCD1C8D8-7DD8-4148-B150-2A8059CC4B48}"/>
              </a:ext>
            </a:extLst>
          </p:cNvPr>
          <p:cNvGrpSpPr/>
          <p:nvPr/>
        </p:nvGrpSpPr>
        <p:grpSpPr>
          <a:xfrm>
            <a:off x="7127010" y="3180075"/>
            <a:ext cx="2235200" cy="2643188"/>
            <a:chOff x="7054850" y="2689225"/>
            <a:chExt cx="2235200" cy="2643188"/>
          </a:xfrm>
        </p:grpSpPr>
        <p:sp>
          <p:nvSpPr>
            <p:cNvPr id="166" name="Freeform 10">
              <a:extLst>
                <a:ext uri="{FF2B5EF4-FFF2-40B4-BE49-F238E27FC236}">
                  <a16:creationId xmlns:a16="http://schemas.microsoft.com/office/drawing/2014/main" id="{584ABCD4-3F62-4F4C-8441-A9FF144F4C2F}"/>
                </a:ext>
              </a:extLst>
            </p:cNvPr>
            <p:cNvSpPr>
              <a:spLocks/>
            </p:cNvSpPr>
            <p:nvPr/>
          </p:nvSpPr>
          <p:spPr bwMode="auto">
            <a:xfrm>
              <a:off x="7054850" y="2689225"/>
              <a:ext cx="1679575" cy="1762125"/>
            </a:xfrm>
            <a:custGeom>
              <a:avLst/>
              <a:gdLst>
                <a:gd name="T0" fmla="*/ 103 w 1030"/>
                <a:gd name="T1" fmla="*/ 1084 h 1084"/>
                <a:gd name="T2" fmla="*/ 927 w 1030"/>
                <a:gd name="T3" fmla="*/ 1084 h 1084"/>
                <a:gd name="T4" fmla="*/ 1030 w 1030"/>
                <a:gd name="T5" fmla="*/ 981 h 1084"/>
                <a:gd name="T6" fmla="*/ 1030 w 1030"/>
                <a:gd name="T7" fmla="*/ 103 h 1084"/>
                <a:gd name="T8" fmla="*/ 927 w 1030"/>
                <a:gd name="T9" fmla="*/ 0 h 1084"/>
                <a:gd name="T10" fmla="*/ 103 w 1030"/>
                <a:gd name="T11" fmla="*/ 0 h 1084"/>
                <a:gd name="T12" fmla="*/ 0 w 1030"/>
                <a:gd name="T13" fmla="*/ 103 h 1084"/>
                <a:gd name="T14" fmla="*/ 0 w 1030"/>
                <a:gd name="T15" fmla="*/ 981 h 1084"/>
                <a:gd name="T16" fmla="*/ 103 w 1030"/>
                <a:gd name="T17" fmla="*/ 1084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0" h="1084">
                  <a:moveTo>
                    <a:pt x="103" y="1084"/>
                  </a:moveTo>
                  <a:lnTo>
                    <a:pt x="927" y="1084"/>
                  </a:lnTo>
                  <a:cubicBezTo>
                    <a:pt x="984" y="1084"/>
                    <a:pt x="1030" y="1038"/>
                    <a:pt x="1030" y="981"/>
                  </a:cubicBezTo>
                  <a:lnTo>
                    <a:pt x="1030" y="103"/>
                  </a:lnTo>
                  <a:cubicBezTo>
                    <a:pt x="1030" y="46"/>
                    <a:pt x="984" y="0"/>
                    <a:pt x="927" y="0"/>
                  </a:cubicBezTo>
                  <a:lnTo>
                    <a:pt x="103" y="0"/>
                  </a:lnTo>
                  <a:cubicBezTo>
                    <a:pt x="46" y="0"/>
                    <a:pt x="0" y="46"/>
                    <a:pt x="0" y="103"/>
                  </a:cubicBezTo>
                  <a:lnTo>
                    <a:pt x="0" y="981"/>
                  </a:lnTo>
                  <a:cubicBezTo>
                    <a:pt x="0" y="1038"/>
                    <a:pt x="46" y="1084"/>
                    <a:pt x="103" y="1084"/>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19">
              <a:extLst>
                <a:ext uri="{FF2B5EF4-FFF2-40B4-BE49-F238E27FC236}">
                  <a16:creationId xmlns:a16="http://schemas.microsoft.com/office/drawing/2014/main" id="{AE4C8E37-EEAF-4E98-90E1-4F457D62F1C4}"/>
                </a:ext>
              </a:extLst>
            </p:cNvPr>
            <p:cNvSpPr>
              <a:spLocks noChangeShapeType="1"/>
            </p:cNvSpPr>
            <p:nvPr/>
          </p:nvSpPr>
          <p:spPr bwMode="auto">
            <a:xfrm>
              <a:off x="8734425" y="3570288"/>
              <a:ext cx="555625"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Rectangle 25">
              <a:extLst>
                <a:ext uri="{FF2B5EF4-FFF2-40B4-BE49-F238E27FC236}">
                  <a16:creationId xmlns:a16="http://schemas.microsoft.com/office/drawing/2014/main" id="{6B28A3C3-A849-44C4-81B7-7229084FB44A}"/>
                </a:ext>
              </a:extLst>
            </p:cNvPr>
            <p:cNvSpPr>
              <a:spLocks noChangeArrowheads="1"/>
            </p:cNvSpPr>
            <p:nvPr/>
          </p:nvSpPr>
          <p:spPr bwMode="auto">
            <a:xfrm>
              <a:off x="7494588" y="4546600"/>
              <a:ext cx="990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Similarity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26">
              <a:extLst>
                <a:ext uri="{FF2B5EF4-FFF2-40B4-BE49-F238E27FC236}">
                  <a16:creationId xmlns:a16="http://schemas.microsoft.com/office/drawing/2014/main" id="{A9AA76C6-EB35-4F71-BF57-0D7FBB6EFBAB}"/>
                </a:ext>
              </a:extLst>
            </p:cNvPr>
            <p:cNvSpPr>
              <a:spLocks noChangeArrowheads="1"/>
            </p:cNvSpPr>
            <p:nvPr/>
          </p:nvSpPr>
          <p:spPr bwMode="auto">
            <a:xfrm>
              <a:off x="7354888" y="4797425"/>
              <a:ext cx="12779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Comparison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 name="Rectangle 27">
              <a:extLst>
                <a:ext uri="{FF2B5EF4-FFF2-40B4-BE49-F238E27FC236}">
                  <a16:creationId xmlns:a16="http://schemas.microsoft.com/office/drawing/2014/main" id="{2BDF9D28-91CB-4F6D-B9BE-E47BE16A688D}"/>
                </a:ext>
              </a:extLst>
            </p:cNvPr>
            <p:cNvSpPr>
              <a:spLocks noChangeArrowheads="1"/>
            </p:cNvSpPr>
            <p:nvPr/>
          </p:nvSpPr>
          <p:spPr bwMode="auto">
            <a:xfrm>
              <a:off x="7535863" y="5046663"/>
              <a:ext cx="860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Network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4" name="Line 13">
            <a:extLst>
              <a:ext uri="{FF2B5EF4-FFF2-40B4-BE49-F238E27FC236}">
                <a16:creationId xmlns:a16="http://schemas.microsoft.com/office/drawing/2014/main" id="{02CDAF06-1676-42D9-A771-C46C00309EFA}"/>
              </a:ext>
            </a:extLst>
          </p:cNvPr>
          <p:cNvSpPr>
            <a:spLocks noChangeShapeType="1"/>
          </p:cNvSpPr>
          <p:nvPr/>
        </p:nvSpPr>
        <p:spPr bwMode="auto">
          <a:xfrm>
            <a:off x="5723025" y="2741925"/>
            <a:ext cx="891527"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Line 18">
            <a:extLst>
              <a:ext uri="{FF2B5EF4-FFF2-40B4-BE49-F238E27FC236}">
                <a16:creationId xmlns:a16="http://schemas.microsoft.com/office/drawing/2014/main" id="{A403E7B0-46AD-42FD-8FF9-DD28C31CEA03}"/>
              </a:ext>
            </a:extLst>
          </p:cNvPr>
          <p:cNvSpPr>
            <a:spLocks noChangeShapeType="1"/>
          </p:cNvSpPr>
          <p:nvPr/>
        </p:nvSpPr>
        <p:spPr bwMode="auto">
          <a:xfrm>
            <a:off x="5750186" y="5402257"/>
            <a:ext cx="873892"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TextBox 66">
            <a:extLst>
              <a:ext uri="{FF2B5EF4-FFF2-40B4-BE49-F238E27FC236}">
                <a16:creationId xmlns:a16="http://schemas.microsoft.com/office/drawing/2014/main" id="{BC1E637C-B025-4825-BD96-765C4BAA3247}"/>
              </a:ext>
            </a:extLst>
          </p:cNvPr>
          <p:cNvSpPr txBox="1"/>
          <p:nvPr/>
        </p:nvSpPr>
        <p:spPr>
          <a:xfrm>
            <a:off x="27832" y="7299960"/>
            <a:ext cx="614194" cy="400110"/>
          </a:xfrm>
          <a:prstGeom prst="rect">
            <a:avLst/>
          </a:prstGeom>
          <a:noFill/>
        </p:spPr>
        <p:txBody>
          <a:bodyPr wrap="square" rtlCol="0">
            <a:spAutoFit/>
          </a:bodyPr>
          <a:lstStyle/>
          <a:p>
            <a:pPr algn="ctr"/>
            <a:r>
              <a:rPr lang="en-US"/>
              <a:t>3</a:t>
            </a:r>
          </a:p>
        </p:txBody>
      </p:sp>
    </p:spTree>
    <p:extLst>
      <p:ext uri="{BB962C8B-B14F-4D97-AF65-F5344CB8AC3E}">
        <p14:creationId xmlns:p14="http://schemas.microsoft.com/office/powerpoint/2010/main" val="3374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Effect transition="in" filter="fade">
                                      <p:cBhvr>
                                        <p:cTn id="55" dur="500"/>
                                        <p:tgtEl>
                                          <p:spTgt spid="174"/>
                                        </p:tgtEl>
                                      </p:cBhvr>
                                    </p:animEffect>
                                  </p:childTnLst>
                                </p:cTn>
                              </p:par>
                              <p:par>
                                <p:cTn id="56" presetID="10" presetClass="entr" presetSubtype="0" fill="hold" nodeType="withEffect">
                                  <p:stCondLst>
                                    <p:cond delay="0"/>
                                  </p:stCondLst>
                                  <p:childTnLst>
                                    <p:set>
                                      <p:cBhvr>
                                        <p:cTn id="57" dur="1" fill="hold">
                                          <p:stCondLst>
                                            <p:cond delay="0"/>
                                          </p:stCondLst>
                                        </p:cTn>
                                        <p:tgtEl>
                                          <p:spTgt spid="137"/>
                                        </p:tgtEl>
                                        <p:attrNameLst>
                                          <p:attrName>style.visibility</p:attrName>
                                        </p:attrNameLst>
                                      </p:cBhvr>
                                      <p:to>
                                        <p:strVal val="visible"/>
                                      </p:to>
                                    </p:set>
                                    <p:animEffect transition="in" filter="fade">
                                      <p:cBhvr>
                                        <p:cTn id="58" dur="500"/>
                                        <p:tgtEl>
                                          <p:spTgt spid="1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5"/>
                                        </p:tgtEl>
                                        <p:attrNameLst>
                                          <p:attrName>style.visibility</p:attrName>
                                        </p:attrNameLst>
                                      </p:cBhvr>
                                      <p:to>
                                        <p:strVal val="visible"/>
                                      </p:to>
                                    </p:set>
                                    <p:animEffect transition="in" filter="fade">
                                      <p:cBhvr>
                                        <p:cTn id="61" dur="500"/>
                                        <p:tgtEl>
                                          <p:spTgt spid="175"/>
                                        </p:tgtEl>
                                      </p:cBhvr>
                                    </p:animEffect>
                                  </p:childTnLst>
                                </p:cTn>
                              </p:par>
                              <p:par>
                                <p:cTn id="62" presetID="10" presetClass="entr" presetSubtype="0" fill="hold" nodeType="with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fade">
                                      <p:cBhvr>
                                        <p:cTn id="64" dur="500"/>
                                        <p:tgtEl>
                                          <p:spTgt spid="136"/>
                                        </p:tgtEl>
                                      </p:cBhvr>
                                    </p:animEffect>
                                  </p:childTnLst>
                                </p:cTn>
                              </p:par>
                              <p:par>
                                <p:cTn id="65" presetID="10" presetClass="entr" presetSubtype="0" fill="hold" nodeType="withEffect">
                                  <p:stCondLst>
                                    <p:cond delay="0"/>
                                  </p:stCondLst>
                                  <p:childTnLst>
                                    <p:set>
                                      <p:cBhvr>
                                        <p:cTn id="66" dur="1" fill="hold">
                                          <p:stCondLst>
                                            <p:cond delay="0"/>
                                          </p:stCondLst>
                                        </p:cTn>
                                        <p:tgtEl>
                                          <p:spTgt spid="165"/>
                                        </p:tgtEl>
                                        <p:attrNameLst>
                                          <p:attrName>style.visibility</p:attrName>
                                        </p:attrNameLst>
                                      </p:cBhvr>
                                      <p:to>
                                        <p:strVal val="visible"/>
                                      </p:to>
                                    </p:set>
                                    <p:animEffect transition="in" filter="fade">
                                      <p:cBhvr>
                                        <p:cTn id="67" dur="500"/>
                                        <p:tgtEl>
                                          <p:spTgt spid="165"/>
                                        </p:tgtEl>
                                      </p:cBhvr>
                                    </p:animEffect>
                                  </p:childTnLst>
                                </p:cTn>
                              </p:par>
                              <p:par>
                                <p:cTn id="68" presetID="10" presetClass="entr" presetSubtype="0" fill="hold" nodeType="withEffect">
                                  <p:stCondLst>
                                    <p:cond delay="0"/>
                                  </p:stCondLst>
                                  <p:childTnLst>
                                    <p:set>
                                      <p:cBhvr>
                                        <p:cTn id="69" dur="1" fill="hold">
                                          <p:stCondLst>
                                            <p:cond delay="0"/>
                                          </p:stCondLst>
                                        </p:cTn>
                                        <p:tgtEl>
                                          <p:spTgt spid="160"/>
                                        </p:tgtEl>
                                        <p:attrNameLst>
                                          <p:attrName>style.visibility</p:attrName>
                                        </p:attrNameLst>
                                      </p:cBhvr>
                                      <p:to>
                                        <p:strVal val="visible"/>
                                      </p:to>
                                    </p:set>
                                    <p:animEffect transition="in" filter="fade">
                                      <p:cBhvr>
                                        <p:cTn id="70" dur="500"/>
                                        <p:tgtEl>
                                          <p:spTgt spid="160"/>
                                        </p:tgtEl>
                                      </p:cBhvr>
                                    </p:animEffect>
                                  </p:childTnLst>
                                </p:cTn>
                              </p:par>
                              <p:par>
                                <p:cTn id="71" presetID="10" presetClass="entr" presetSubtype="0" fill="hold" nodeType="with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fade">
                                      <p:cBhvr>
                                        <p:cTn id="73"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1" grpId="0"/>
      <p:bldP spid="32" grpId="0"/>
      <p:bldP spid="34" grpId="0" animBg="1"/>
      <p:bldP spid="174" grpId="0" animBg="1"/>
      <p:bldP spid="1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1835FB-F663-4BC7-B1BE-4B9EC5237230}"/>
              </a:ext>
            </a:extLst>
          </p:cNvPr>
          <p:cNvSpPr>
            <a:spLocks noGrp="1"/>
          </p:cNvSpPr>
          <p:nvPr>
            <p:ph type="body" sz="quarter" idx="10"/>
          </p:nvPr>
        </p:nvSpPr>
        <p:spPr/>
        <p:txBody>
          <a:bodyPr vert="horz" anchor="t"/>
          <a:lstStyle/>
          <a:p>
            <a:r>
              <a:rPr lang="en-US" dirty="0">
                <a:latin typeface="Arial Narrow"/>
              </a:rPr>
              <a:t>State-of-the-art Intelligent Query System</a:t>
            </a:r>
          </a:p>
        </p:txBody>
      </p:sp>
      <p:grpSp>
        <p:nvGrpSpPr>
          <p:cNvPr id="14" name="Group 13">
            <a:extLst>
              <a:ext uri="{FF2B5EF4-FFF2-40B4-BE49-F238E27FC236}">
                <a16:creationId xmlns:a16="http://schemas.microsoft.com/office/drawing/2014/main" id="{B2327B4E-0BBE-4E4E-B42D-7754A26A22A8}"/>
              </a:ext>
            </a:extLst>
          </p:cNvPr>
          <p:cNvGrpSpPr/>
          <p:nvPr/>
        </p:nvGrpSpPr>
        <p:grpSpPr>
          <a:xfrm>
            <a:off x="9338445" y="2492551"/>
            <a:ext cx="3792775" cy="2809250"/>
            <a:chOff x="9243790" y="2511288"/>
            <a:chExt cx="3792775" cy="2809250"/>
          </a:xfrm>
        </p:grpSpPr>
        <p:pic>
          <p:nvPicPr>
            <p:cNvPr id="12" name="Picture 11">
              <a:extLst>
                <a:ext uri="{FF2B5EF4-FFF2-40B4-BE49-F238E27FC236}">
                  <a16:creationId xmlns:a16="http://schemas.microsoft.com/office/drawing/2014/main" id="{995526C9-2E10-49BB-83E8-FF8F49B02715}"/>
                </a:ext>
              </a:extLst>
            </p:cNvPr>
            <p:cNvPicPr>
              <a:picLocks noChangeAspect="1"/>
            </p:cNvPicPr>
            <p:nvPr/>
          </p:nvPicPr>
          <p:blipFill>
            <a:blip r:embed="rId3"/>
            <a:stretch>
              <a:fillRect/>
            </a:stretch>
          </p:blipFill>
          <p:spPr>
            <a:xfrm>
              <a:off x="9243790" y="3046414"/>
              <a:ext cx="3792775" cy="2274124"/>
            </a:xfrm>
            <a:prstGeom prst="rect">
              <a:avLst/>
            </a:prstGeom>
          </p:spPr>
        </p:pic>
        <p:sp>
          <p:nvSpPr>
            <p:cNvPr id="13" name="TextBox 12">
              <a:extLst>
                <a:ext uri="{FF2B5EF4-FFF2-40B4-BE49-F238E27FC236}">
                  <a16:creationId xmlns:a16="http://schemas.microsoft.com/office/drawing/2014/main" id="{4E2A01B3-0ADA-418F-A7EE-7764E9574C26}"/>
                </a:ext>
              </a:extLst>
            </p:cNvPr>
            <p:cNvSpPr txBox="1"/>
            <p:nvPr/>
          </p:nvSpPr>
          <p:spPr>
            <a:xfrm>
              <a:off x="9882974" y="2511288"/>
              <a:ext cx="2514406"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Top K Images</a:t>
              </a:r>
            </a:p>
          </p:txBody>
        </p:sp>
      </p:grpSp>
      <p:sp>
        <p:nvSpPr>
          <p:cNvPr id="20" name="Arrow: Right 19">
            <a:extLst>
              <a:ext uri="{FF2B5EF4-FFF2-40B4-BE49-F238E27FC236}">
                <a16:creationId xmlns:a16="http://schemas.microsoft.com/office/drawing/2014/main" id="{302F5903-6861-40A1-8822-9FCA525B05DC}"/>
              </a:ext>
            </a:extLst>
          </p:cNvPr>
          <p:cNvSpPr/>
          <p:nvPr/>
        </p:nvSpPr>
        <p:spPr>
          <a:xfrm>
            <a:off x="8499896" y="3778745"/>
            <a:ext cx="760794" cy="539826"/>
          </a:xfrm>
          <a:prstGeom prst="rightArrow">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0">
            <a:extLst>
              <a:ext uri="{FF2B5EF4-FFF2-40B4-BE49-F238E27FC236}">
                <a16:creationId xmlns:a16="http://schemas.microsoft.com/office/drawing/2014/main" id="{CF1AD323-3E1B-4EFC-88F3-97CCCB319A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95" y="1937326"/>
            <a:ext cx="19573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67C68CDD-8BE7-434F-920E-AD0CC037971A}"/>
              </a:ext>
            </a:extLst>
          </p:cNvPr>
          <p:cNvSpPr/>
          <p:nvPr/>
        </p:nvSpPr>
        <p:spPr>
          <a:xfrm>
            <a:off x="858337" y="1469502"/>
            <a:ext cx="1486304" cy="523220"/>
          </a:xfrm>
          <a:prstGeom prst="rect">
            <a:avLst/>
          </a:prstGeom>
        </p:spPr>
        <p:txBody>
          <a:bodyPr wrap="square">
            <a:spAutoFit/>
          </a:bodyPr>
          <a:lstStyle/>
          <a:p>
            <a:r>
              <a:rPr lang="en-US" sz="2800" b="1">
                <a:solidFill>
                  <a:srgbClr val="FF0000"/>
                </a:solidFill>
                <a:latin typeface="Arial" panose="020B0604020202020204" pitchFamily="34" charset="0"/>
                <a:cs typeface="Arial" panose="020B0604020202020204" pitchFamily="34" charset="0"/>
              </a:rPr>
              <a:t>Dataset</a:t>
            </a:r>
          </a:p>
        </p:txBody>
      </p:sp>
      <p:pic>
        <p:nvPicPr>
          <p:cNvPr id="30" name="Picture 29">
            <a:extLst>
              <a:ext uri="{FF2B5EF4-FFF2-40B4-BE49-F238E27FC236}">
                <a16:creationId xmlns:a16="http://schemas.microsoft.com/office/drawing/2014/main" id="{C4C2A8DB-BC85-49E2-B761-280D34B5C0DA}"/>
              </a:ext>
            </a:extLst>
          </p:cNvPr>
          <p:cNvPicPr>
            <a:picLocks noChangeAspect="1"/>
          </p:cNvPicPr>
          <p:nvPr/>
        </p:nvPicPr>
        <p:blipFill>
          <a:blip r:embed="rId5"/>
          <a:stretch>
            <a:fillRect/>
          </a:stretch>
        </p:blipFill>
        <p:spPr>
          <a:xfrm>
            <a:off x="1948688" y="4670088"/>
            <a:ext cx="618318" cy="652724"/>
          </a:xfrm>
          <a:prstGeom prst="rect">
            <a:avLst/>
          </a:prstGeom>
        </p:spPr>
      </p:pic>
      <p:sp>
        <p:nvSpPr>
          <p:cNvPr id="31" name="TextBox 30">
            <a:extLst>
              <a:ext uri="{FF2B5EF4-FFF2-40B4-BE49-F238E27FC236}">
                <a16:creationId xmlns:a16="http://schemas.microsoft.com/office/drawing/2014/main" id="{EB3994CD-4C46-45C5-B91E-8B0C395F5311}"/>
              </a:ext>
            </a:extLst>
          </p:cNvPr>
          <p:cNvSpPr txBox="1"/>
          <p:nvPr/>
        </p:nvSpPr>
        <p:spPr>
          <a:xfrm>
            <a:off x="737672" y="5690426"/>
            <a:ext cx="1720343" cy="830997"/>
          </a:xfrm>
          <a:prstGeom prst="rect">
            <a:avLst/>
          </a:prstGeom>
          <a:noFill/>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Intelligent </a:t>
            </a:r>
          </a:p>
          <a:p>
            <a:pPr algn="ctr"/>
            <a:r>
              <a:rPr lang="en-US" sz="2400" b="1">
                <a:solidFill>
                  <a:srgbClr val="FF0000"/>
                </a:solidFill>
                <a:latin typeface="Arial" panose="020B0604020202020204" pitchFamily="34" charset="0"/>
                <a:cs typeface="Arial" panose="020B0604020202020204" pitchFamily="34" charset="0"/>
              </a:rPr>
              <a:t>Query</a:t>
            </a:r>
          </a:p>
        </p:txBody>
      </p:sp>
      <p:sp>
        <p:nvSpPr>
          <p:cNvPr id="32" name="TextBox 31">
            <a:extLst>
              <a:ext uri="{FF2B5EF4-FFF2-40B4-BE49-F238E27FC236}">
                <a16:creationId xmlns:a16="http://schemas.microsoft.com/office/drawing/2014/main" id="{B9E4D38B-3ECE-45BA-A35C-8F4EFCDD5931}"/>
              </a:ext>
            </a:extLst>
          </p:cNvPr>
          <p:cNvSpPr txBox="1"/>
          <p:nvPr/>
        </p:nvSpPr>
        <p:spPr>
          <a:xfrm>
            <a:off x="409859" y="5322812"/>
            <a:ext cx="2375971"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{Owl on branch}</a:t>
            </a:r>
          </a:p>
        </p:txBody>
      </p:sp>
      <p:pic>
        <p:nvPicPr>
          <p:cNvPr id="33" name="Picture 7">
            <a:extLst>
              <a:ext uri="{FF2B5EF4-FFF2-40B4-BE49-F238E27FC236}">
                <a16:creationId xmlns:a16="http://schemas.microsoft.com/office/drawing/2014/main" id="{A16AC093-DD04-4FDD-A136-92AA56353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92" y="4699521"/>
            <a:ext cx="476649" cy="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Rounded Corners 33">
            <a:extLst>
              <a:ext uri="{FF2B5EF4-FFF2-40B4-BE49-F238E27FC236}">
                <a16:creationId xmlns:a16="http://schemas.microsoft.com/office/drawing/2014/main" id="{D5105C8E-EB58-460B-9F78-2998A4548190}"/>
              </a:ext>
            </a:extLst>
          </p:cNvPr>
          <p:cNvSpPr/>
          <p:nvPr/>
        </p:nvSpPr>
        <p:spPr>
          <a:xfrm>
            <a:off x="409859" y="4564300"/>
            <a:ext cx="2356071" cy="1220178"/>
          </a:xfrm>
          <a:prstGeom prst="roundRect">
            <a:avLst>
              <a:gd name="adj" fmla="val 855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230E95F-D25D-472B-B75A-A68B8E0A12E0}"/>
              </a:ext>
            </a:extLst>
          </p:cNvPr>
          <p:cNvPicPr>
            <a:picLocks noChangeAspect="1"/>
          </p:cNvPicPr>
          <p:nvPr/>
        </p:nvPicPr>
        <p:blipFill>
          <a:blip r:embed="rId7"/>
          <a:stretch>
            <a:fillRect/>
          </a:stretch>
        </p:blipFill>
        <p:spPr>
          <a:xfrm>
            <a:off x="1129841" y="4623267"/>
            <a:ext cx="731296" cy="791175"/>
          </a:xfrm>
          <a:prstGeom prst="rect">
            <a:avLst/>
          </a:prstGeom>
        </p:spPr>
      </p:pic>
      <p:pic>
        <p:nvPicPr>
          <p:cNvPr id="136" name="Picture 5">
            <a:extLst>
              <a:ext uri="{FF2B5EF4-FFF2-40B4-BE49-F238E27FC236}">
                <a16:creationId xmlns:a16="http://schemas.microsoft.com/office/drawing/2014/main" id="{B5652B70-7233-4B2A-88CE-B79EECB3E9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2931" y="3175865"/>
            <a:ext cx="234791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 name="Group 136">
            <a:extLst>
              <a:ext uri="{FF2B5EF4-FFF2-40B4-BE49-F238E27FC236}">
                <a16:creationId xmlns:a16="http://schemas.microsoft.com/office/drawing/2014/main" id="{7BDD770F-1B3F-48C2-822D-2CABF2B8E3B0}"/>
              </a:ext>
            </a:extLst>
          </p:cNvPr>
          <p:cNvGrpSpPr/>
          <p:nvPr/>
        </p:nvGrpSpPr>
        <p:grpSpPr>
          <a:xfrm>
            <a:off x="6626556" y="2731365"/>
            <a:ext cx="503238" cy="2663826"/>
            <a:chOff x="6551613" y="2251075"/>
            <a:chExt cx="503238" cy="2663826"/>
          </a:xfrm>
        </p:grpSpPr>
        <p:sp>
          <p:nvSpPr>
            <p:cNvPr id="138" name="Freeform 22">
              <a:extLst>
                <a:ext uri="{FF2B5EF4-FFF2-40B4-BE49-F238E27FC236}">
                  <a16:creationId xmlns:a16="http://schemas.microsoft.com/office/drawing/2014/main" id="{CB8632B4-DDF8-4CB3-8AEE-03BCEF54430B}"/>
                </a:ext>
              </a:extLst>
            </p:cNvPr>
            <p:cNvSpPr>
              <a:spLocks/>
            </p:cNvSpPr>
            <p:nvPr/>
          </p:nvSpPr>
          <p:spPr bwMode="auto">
            <a:xfrm>
              <a:off x="6621463" y="3946525"/>
              <a:ext cx="257175" cy="106363"/>
            </a:xfrm>
            <a:custGeom>
              <a:avLst/>
              <a:gdLst>
                <a:gd name="T0" fmla="*/ 15 w 158"/>
                <a:gd name="T1" fmla="*/ 66 h 66"/>
                <a:gd name="T2" fmla="*/ 142 w 158"/>
                <a:gd name="T3" fmla="*/ 66 h 66"/>
                <a:gd name="T4" fmla="*/ 158 w 158"/>
                <a:gd name="T5" fmla="*/ 50 h 66"/>
                <a:gd name="T6" fmla="*/ 158 w 158"/>
                <a:gd name="T7" fmla="*/ 16 h 66"/>
                <a:gd name="T8" fmla="*/ 142 w 158"/>
                <a:gd name="T9" fmla="*/ 0 h 66"/>
                <a:gd name="T10" fmla="*/ 15 w 158"/>
                <a:gd name="T11" fmla="*/ 0 h 66"/>
                <a:gd name="T12" fmla="*/ 0 w 158"/>
                <a:gd name="T13" fmla="*/ 16 h 66"/>
                <a:gd name="T14" fmla="*/ 0 w 158"/>
                <a:gd name="T15" fmla="*/ 50 h 66"/>
                <a:gd name="T16" fmla="*/ 15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5" y="66"/>
                  </a:moveTo>
                  <a:lnTo>
                    <a:pt x="142" y="66"/>
                  </a:lnTo>
                  <a:cubicBezTo>
                    <a:pt x="151" y="66"/>
                    <a:pt x="158" y="59"/>
                    <a:pt x="158" y="50"/>
                  </a:cubicBezTo>
                  <a:lnTo>
                    <a:pt x="158" y="16"/>
                  </a:lnTo>
                  <a:cubicBezTo>
                    <a:pt x="158" y="7"/>
                    <a:pt x="151" y="0"/>
                    <a:pt x="142" y="0"/>
                  </a:cubicBezTo>
                  <a:lnTo>
                    <a:pt x="15" y="0"/>
                  </a:lnTo>
                  <a:cubicBezTo>
                    <a:pt x="7" y="0"/>
                    <a:pt x="0" y="7"/>
                    <a:pt x="0" y="16"/>
                  </a:cubicBezTo>
                  <a:lnTo>
                    <a:pt x="0" y="50"/>
                  </a:lnTo>
                  <a:cubicBezTo>
                    <a:pt x="0" y="59"/>
                    <a:pt x="7" y="66"/>
                    <a:pt x="15" y="66"/>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23">
              <a:extLst>
                <a:ext uri="{FF2B5EF4-FFF2-40B4-BE49-F238E27FC236}">
                  <a16:creationId xmlns:a16="http://schemas.microsoft.com/office/drawing/2014/main" id="{D16DE54F-3EAA-4E87-9E34-D977D0D93B91}"/>
                </a:ext>
              </a:extLst>
            </p:cNvPr>
            <p:cNvSpPr>
              <a:spLocks/>
            </p:cNvSpPr>
            <p:nvPr/>
          </p:nvSpPr>
          <p:spPr bwMode="auto">
            <a:xfrm>
              <a:off x="6607175" y="2822575"/>
              <a:ext cx="257175" cy="106363"/>
            </a:xfrm>
            <a:custGeom>
              <a:avLst/>
              <a:gdLst>
                <a:gd name="T0" fmla="*/ 16 w 158"/>
                <a:gd name="T1" fmla="*/ 66 h 66"/>
                <a:gd name="T2" fmla="*/ 142 w 158"/>
                <a:gd name="T3" fmla="*/ 66 h 66"/>
                <a:gd name="T4" fmla="*/ 158 w 158"/>
                <a:gd name="T5" fmla="*/ 50 h 66"/>
                <a:gd name="T6" fmla="*/ 158 w 158"/>
                <a:gd name="T7" fmla="*/ 16 h 66"/>
                <a:gd name="T8" fmla="*/ 142 w 158"/>
                <a:gd name="T9" fmla="*/ 0 h 66"/>
                <a:gd name="T10" fmla="*/ 16 w 158"/>
                <a:gd name="T11" fmla="*/ 0 h 66"/>
                <a:gd name="T12" fmla="*/ 0 w 158"/>
                <a:gd name="T13" fmla="*/ 16 h 66"/>
                <a:gd name="T14" fmla="*/ 0 w 158"/>
                <a:gd name="T15" fmla="*/ 50 h 66"/>
                <a:gd name="T16" fmla="*/ 16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6" y="66"/>
                  </a:moveTo>
                  <a:lnTo>
                    <a:pt x="142" y="66"/>
                  </a:lnTo>
                  <a:cubicBezTo>
                    <a:pt x="151" y="66"/>
                    <a:pt x="158" y="59"/>
                    <a:pt x="158" y="50"/>
                  </a:cubicBezTo>
                  <a:lnTo>
                    <a:pt x="158" y="16"/>
                  </a:lnTo>
                  <a:cubicBezTo>
                    <a:pt x="158" y="7"/>
                    <a:pt x="151" y="0"/>
                    <a:pt x="142" y="0"/>
                  </a:cubicBezTo>
                  <a:lnTo>
                    <a:pt x="16" y="0"/>
                  </a:lnTo>
                  <a:cubicBezTo>
                    <a:pt x="7" y="0"/>
                    <a:pt x="0" y="7"/>
                    <a:pt x="0" y="16"/>
                  </a:cubicBezTo>
                  <a:lnTo>
                    <a:pt x="0" y="50"/>
                  </a:lnTo>
                  <a:cubicBezTo>
                    <a:pt x="0" y="59"/>
                    <a:pt x="7" y="66"/>
                    <a:pt x="16" y="66"/>
                  </a:cubicBezTo>
                  <a:close/>
                </a:path>
              </a:pathLst>
            </a:custGeom>
            <a:solidFill>
              <a:srgbClr val="FFD96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0" name="Group 139">
              <a:extLst>
                <a:ext uri="{FF2B5EF4-FFF2-40B4-BE49-F238E27FC236}">
                  <a16:creationId xmlns:a16="http://schemas.microsoft.com/office/drawing/2014/main" id="{318BFA0D-7436-4960-A0B3-8DF64E287EA6}"/>
                </a:ext>
              </a:extLst>
            </p:cNvPr>
            <p:cNvGrpSpPr/>
            <p:nvPr/>
          </p:nvGrpSpPr>
          <p:grpSpPr>
            <a:xfrm>
              <a:off x="6551613" y="2251075"/>
              <a:ext cx="503238" cy="2663826"/>
              <a:chOff x="6551613" y="2251075"/>
              <a:chExt cx="503238" cy="2663826"/>
            </a:xfrm>
          </p:grpSpPr>
          <p:sp>
            <p:nvSpPr>
              <p:cNvPr id="141" name="Line 11">
                <a:extLst>
                  <a:ext uri="{FF2B5EF4-FFF2-40B4-BE49-F238E27FC236}">
                    <a16:creationId xmlns:a16="http://schemas.microsoft.com/office/drawing/2014/main" id="{798F769B-C805-494F-BF0A-F1DCFA077FAB}"/>
                  </a:ext>
                </a:extLst>
              </p:cNvPr>
              <p:cNvSpPr>
                <a:spLocks noChangeShapeType="1"/>
              </p:cNvSpPr>
              <p:nvPr/>
            </p:nvSpPr>
            <p:spPr bwMode="auto">
              <a:xfrm flipH="1">
                <a:off x="6551613" y="3013075"/>
                <a:ext cx="434975"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
                <a:extLst>
                  <a:ext uri="{FF2B5EF4-FFF2-40B4-BE49-F238E27FC236}">
                    <a16:creationId xmlns:a16="http://schemas.microsoft.com/office/drawing/2014/main" id="{5DA0F170-A702-4F4A-825C-C6E6B2E5BF1C}"/>
                  </a:ext>
                </a:extLst>
              </p:cNvPr>
              <p:cNvSpPr>
                <a:spLocks/>
              </p:cNvSpPr>
              <p:nvPr/>
            </p:nvSpPr>
            <p:spPr bwMode="auto">
              <a:xfrm>
                <a:off x="6970713" y="2927350"/>
                <a:ext cx="84138" cy="169863"/>
              </a:xfrm>
              <a:custGeom>
                <a:avLst/>
                <a:gdLst>
                  <a:gd name="T0" fmla="*/ 0 w 53"/>
                  <a:gd name="T1" fmla="*/ 0 h 107"/>
                  <a:gd name="T2" fmla="*/ 53 w 53"/>
                  <a:gd name="T3" fmla="*/ 54 h 107"/>
                  <a:gd name="T4" fmla="*/ 0 w 53"/>
                  <a:gd name="T5" fmla="*/ 107 h 107"/>
                  <a:gd name="T6" fmla="*/ 0 w 53"/>
                  <a:gd name="T7" fmla="*/ 0 h 107"/>
                </a:gdLst>
                <a:ahLst/>
                <a:cxnLst>
                  <a:cxn ang="0">
                    <a:pos x="T0" y="T1"/>
                  </a:cxn>
                  <a:cxn ang="0">
                    <a:pos x="T2" y="T3"/>
                  </a:cxn>
                  <a:cxn ang="0">
                    <a:pos x="T4" y="T5"/>
                  </a:cxn>
                  <a:cxn ang="0">
                    <a:pos x="T6" y="T7"/>
                  </a:cxn>
                </a:cxnLst>
                <a:rect l="0" t="0" r="r" b="b"/>
                <a:pathLst>
                  <a:path w="53" h="107">
                    <a:moveTo>
                      <a:pt x="0" y="0"/>
                    </a:moveTo>
                    <a:lnTo>
                      <a:pt x="53" y="54"/>
                    </a:lnTo>
                    <a:lnTo>
                      <a:pt x="0" y="10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Line 14">
                <a:extLst>
                  <a:ext uri="{FF2B5EF4-FFF2-40B4-BE49-F238E27FC236}">
                    <a16:creationId xmlns:a16="http://schemas.microsoft.com/office/drawing/2014/main" id="{FD21EF40-B80A-4B82-8877-70446A56E1F1}"/>
                  </a:ext>
                </a:extLst>
              </p:cNvPr>
              <p:cNvSpPr>
                <a:spLocks noChangeShapeType="1"/>
              </p:cNvSpPr>
              <p:nvPr/>
            </p:nvSpPr>
            <p:spPr bwMode="auto">
              <a:xfrm flipV="1">
                <a:off x="6551613" y="2251075"/>
                <a:ext cx="0" cy="76200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15">
                <a:extLst>
                  <a:ext uri="{FF2B5EF4-FFF2-40B4-BE49-F238E27FC236}">
                    <a16:creationId xmlns:a16="http://schemas.microsoft.com/office/drawing/2014/main" id="{9A59B309-1841-4548-8AC2-8ECB3E6D3B16}"/>
                  </a:ext>
                </a:extLst>
              </p:cNvPr>
              <p:cNvSpPr>
                <a:spLocks noChangeShapeType="1"/>
              </p:cNvSpPr>
              <p:nvPr/>
            </p:nvSpPr>
            <p:spPr bwMode="auto">
              <a:xfrm flipH="1">
                <a:off x="6561138" y="4125913"/>
                <a:ext cx="425450"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6">
                <a:extLst>
                  <a:ext uri="{FF2B5EF4-FFF2-40B4-BE49-F238E27FC236}">
                    <a16:creationId xmlns:a16="http://schemas.microsoft.com/office/drawing/2014/main" id="{BD276CBB-7DFD-44BD-93EE-E1661A9F4741}"/>
                  </a:ext>
                </a:extLst>
              </p:cNvPr>
              <p:cNvSpPr>
                <a:spLocks/>
              </p:cNvSpPr>
              <p:nvPr/>
            </p:nvSpPr>
            <p:spPr bwMode="auto">
              <a:xfrm>
                <a:off x="6970713" y="4041775"/>
                <a:ext cx="84138" cy="169863"/>
              </a:xfrm>
              <a:custGeom>
                <a:avLst/>
                <a:gdLst>
                  <a:gd name="T0" fmla="*/ 0 w 53"/>
                  <a:gd name="T1" fmla="*/ 0 h 107"/>
                  <a:gd name="T2" fmla="*/ 53 w 53"/>
                  <a:gd name="T3" fmla="*/ 53 h 107"/>
                  <a:gd name="T4" fmla="*/ 0 w 53"/>
                  <a:gd name="T5" fmla="*/ 107 h 107"/>
                  <a:gd name="T6" fmla="*/ 0 w 53"/>
                  <a:gd name="T7" fmla="*/ 0 h 107"/>
                </a:gdLst>
                <a:ahLst/>
                <a:cxnLst>
                  <a:cxn ang="0">
                    <a:pos x="T0" y="T1"/>
                  </a:cxn>
                  <a:cxn ang="0">
                    <a:pos x="T2" y="T3"/>
                  </a:cxn>
                  <a:cxn ang="0">
                    <a:pos x="T4" y="T5"/>
                  </a:cxn>
                  <a:cxn ang="0">
                    <a:pos x="T6" y="T7"/>
                  </a:cxn>
                </a:cxnLst>
                <a:rect l="0" t="0" r="r" b="b"/>
                <a:pathLst>
                  <a:path w="53" h="107">
                    <a:moveTo>
                      <a:pt x="0" y="0"/>
                    </a:moveTo>
                    <a:lnTo>
                      <a:pt x="53" y="53"/>
                    </a:lnTo>
                    <a:lnTo>
                      <a:pt x="0" y="10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Line 17">
                <a:extLst>
                  <a:ext uri="{FF2B5EF4-FFF2-40B4-BE49-F238E27FC236}">
                    <a16:creationId xmlns:a16="http://schemas.microsoft.com/office/drawing/2014/main" id="{5E00ECF7-E007-4BCD-B739-EA96B711BCE2}"/>
                  </a:ext>
                </a:extLst>
              </p:cNvPr>
              <p:cNvSpPr>
                <a:spLocks noChangeShapeType="1"/>
              </p:cNvSpPr>
              <p:nvPr/>
            </p:nvSpPr>
            <p:spPr bwMode="auto">
              <a:xfrm>
                <a:off x="6561138" y="4125913"/>
                <a:ext cx="0" cy="788988"/>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21">
                <a:extLst>
                  <a:ext uri="{FF2B5EF4-FFF2-40B4-BE49-F238E27FC236}">
                    <a16:creationId xmlns:a16="http://schemas.microsoft.com/office/drawing/2014/main" id="{2FAF88B5-CDF1-4E3A-80B1-459D1C82CDAD}"/>
                  </a:ext>
                </a:extLst>
              </p:cNvPr>
              <p:cNvSpPr>
                <a:spLocks/>
              </p:cNvSpPr>
              <p:nvPr/>
            </p:nvSpPr>
            <p:spPr bwMode="auto">
              <a:xfrm>
                <a:off x="6621463" y="3946525"/>
                <a:ext cx="257175" cy="106363"/>
              </a:xfrm>
              <a:custGeom>
                <a:avLst/>
                <a:gdLst>
                  <a:gd name="T0" fmla="*/ 15 w 158"/>
                  <a:gd name="T1" fmla="*/ 66 h 66"/>
                  <a:gd name="T2" fmla="*/ 142 w 158"/>
                  <a:gd name="T3" fmla="*/ 66 h 66"/>
                  <a:gd name="T4" fmla="*/ 158 w 158"/>
                  <a:gd name="T5" fmla="*/ 50 h 66"/>
                  <a:gd name="T6" fmla="*/ 158 w 158"/>
                  <a:gd name="T7" fmla="*/ 16 h 66"/>
                  <a:gd name="T8" fmla="*/ 142 w 158"/>
                  <a:gd name="T9" fmla="*/ 0 h 66"/>
                  <a:gd name="T10" fmla="*/ 15 w 158"/>
                  <a:gd name="T11" fmla="*/ 0 h 66"/>
                  <a:gd name="T12" fmla="*/ 0 w 158"/>
                  <a:gd name="T13" fmla="*/ 16 h 66"/>
                  <a:gd name="T14" fmla="*/ 0 w 158"/>
                  <a:gd name="T15" fmla="*/ 50 h 66"/>
                  <a:gd name="T16" fmla="*/ 15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5" y="66"/>
                    </a:moveTo>
                    <a:lnTo>
                      <a:pt x="142" y="66"/>
                    </a:lnTo>
                    <a:cubicBezTo>
                      <a:pt x="151" y="66"/>
                      <a:pt x="158" y="59"/>
                      <a:pt x="158" y="50"/>
                    </a:cubicBezTo>
                    <a:lnTo>
                      <a:pt x="158" y="16"/>
                    </a:lnTo>
                    <a:cubicBezTo>
                      <a:pt x="158" y="7"/>
                      <a:pt x="151" y="0"/>
                      <a:pt x="142" y="0"/>
                    </a:cubicBezTo>
                    <a:lnTo>
                      <a:pt x="15" y="0"/>
                    </a:lnTo>
                    <a:cubicBezTo>
                      <a:pt x="7" y="0"/>
                      <a:pt x="0" y="7"/>
                      <a:pt x="0" y="16"/>
                    </a:cubicBezTo>
                    <a:lnTo>
                      <a:pt x="0" y="50"/>
                    </a:lnTo>
                    <a:cubicBezTo>
                      <a:pt x="0" y="59"/>
                      <a:pt x="7" y="66"/>
                      <a:pt x="15" y="66"/>
                    </a:cubicBezTo>
                    <a:close/>
                  </a:path>
                </a:pathLst>
              </a:custGeom>
              <a:solidFill>
                <a:srgbClr val="FFD96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a:extLst>
                  <a:ext uri="{FF2B5EF4-FFF2-40B4-BE49-F238E27FC236}">
                    <a16:creationId xmlns:a16="http://schemas.microsoft.com/office/drawing/2014/main" id="{50A56F18-32ED-4283-841E-B83A0E875126}"/>
                  </a:ext>
                </a:extLst>
              </p:cNvPr>
              <p:cNvSpPr>
                <a:spLocks/>
              </p:cNvSpPr>
              <p:nvPr/>
            </p:nvSpPr>
            <p:spPr bwMode="auto">
              <a:xfrm>
                <a:off x="6607175" y="2822575"/>
                <a:ext cx="257175" cy="106363"/>
              </a:xfrm>
              <a:custGeom>
                <a:avLst/>
                <a:gdLst>
                  <a:gd name="T0" fmla="*/ 16 w 158"/>
                  <a:gd name="T1" fmla="*/ 66 h 66"/>
                  <a:gd name="T2" fmla="*/ 142 w 158"/>
                  <a:gd name="T3" fmla="*/ 66 h 66"/>
                  <a:gd name="T4" fmla="*/ 158 w 158"/>
                  <a:gd name="T5" fmla="*/ 50 h 66"/>
                  <a:gd name="T6" fmla="*/ 158 w 158"/>
                  <a:gd name="T7" fmla="*/ 16 h 66"/>
                  <a:gd name="T8" fmla="*/ 142 w 158"/>
                  <a:gd name="T9" fmla="*/ 0 h 66"/>
                  <a:gd name="T10" fmla="*/ 16 w 158"/>
                  <a:gd name="T11" fmla="*/ 0 h 66"/>
                  <a:gd name="T12" fmla="*/ 0 w 158"/>
                  <a:gd name="T13" fmla="*/ 16 h 66"/>
                  <a:gd name="T14" fmla="*/ 0 w 158"/>
                  <a:gd name="T15" fmla="*/ 50 h 66"/>
                  <a:gd name="T16" fmla="*/ 16 w 15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6">
                    <a:moveTo>
                      <a:pt x="16" y="66"/>
                    </a:moveTo>
                    <a:lnTo>
                      <a:pt x="142" y="66"/>
                    </a:lnTo>
                    <a:cubicBezTo>
                      <a:pt x="151" y="66"/>
                      <a:pt x="158" y="59"/>
                      <a:pt x="158" y="50"/>
                    </a:cubicBezTo>
                    <a:lnTo>
                      <a:pt x="158" y="16"/>
                    </a:lnTo>
                    <a:cubicBezTo>
                      <a:pt x="158" y="7"/>
                      <a:pt x="151" y="0"/>
                      <a:pt x="142" y="0"/>
                    </a:cubicBezTo>
                    <a:lnTo>
                      <a:pt x="16" y="0"/>
                    </a:lnTo>
                    <a:cubicBezTo>
                      <a:pt x="7" y="0"/>
                      <a:pt x="0" y="7"/>
                      <a:pt x="0" y="16"/>
                    </a:cubicBezTo>
                    <a:lnTo>
                      <a:pt x="0" y="50"/>
                    </a:lnTo>
                    <a:cubicBezTo>
                      <a:pt x="0" y="59"/>
                      <a:pt x="7" y="66"/>
                      <a:pt x="16" y="66"/>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2" name="Group 151">
            <a:extLst>
              <a:ext uri="{FF2B5EF4-FFF2-40B4-BE49-F238E27FC236}">
                <a16:creationId xmlns:a16="http://schemas.microsoft.com/office/drawing/2014/main" id="{44F258CA-C7A6-49CC-BEFF-3119E220466A}"/>
              </a:ext>
            </a:extLst>
          </p:cNvPr>
          <p:cNvGrpSpPr/>
          <p:nvPr/>
        </p:nvGrpSpPr>
        <p:grpSpPr>
          <a:xfrm>
            <a:off x="2958796" y="1938250"/>
            <a:ext cx="2767013" cy="1868488"/>
            <a:chOff x="2690813" y="1295400"/>
            <a:chExt cx="2767013" cy="1868488"/>
          </a:xfrm>
        </p:grpSpPr>
        <p:pic>
          <p:nvPicPr>
            <p:cNvPr id="154" name="Picture 6">
              <a:extLst>
                <a:ext uri="{FF2B5EF4-FFF2-40B4-BE49-F238E27FC236}">
                  <a16:creationId xmlns:a16="http://schemas.microsoft.com/office/drawing/2014/main" id="{870A9270-A71C-4A3C-BC59-932502036A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4625" y="1498600"/>
              <a:ext cx="255746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Freeform 7">
              <a:extLst>
                <a:ext uri="{FF2B5EF4-FFF2-40B4-BE49-F238E27FC236}">
                  <a16:creationId xmlns:a16="http://schemas.microsoft.com/office/drawing/2014/main" id="{7F516C65-4A9F-4E64-94E7-DA16A6EB5EEC}"/>
                </a:ext>
              </a:extLst>
            </p:cNvPr>
            <p:cNvSpPr>
              <a:spLocks/>
            </p:cNvSpPr>
            <p:nvPr/>
          </p:nvSpPr>
          <p:spPr bwMode="auto">
            <a:xfrm>
              <a:off x="2690813" y="1295400"/>
              <a:ext cx="2767013" cy="1857375"/>
            </a:xfrm>
            <a:custGeom>
              <a:avLst/>
              <a:gdLst>
                <a:gd name="T0" fmla="*/ 0 w 1743"/>
                <a:gd name="T1" fmla="*/ 0 h 1170"/>
                <a:gd name="T2" fmla="*/ 0 w 1743"/>
                <a:gd name="T3" fmla="*/ 1170 h 1170"/>
                <a:gd name="T4" fmla="*/ 1743 w 1743"/>
                <a:gd name="T5" fmla="*/ 936 h 1170"/>
                <a:gd name="T6" fmla="*/ 1743 w 1743"/>
                <a:gd name="T7" fmla="*/ 234 h 1170"/>
                <a:gd name="T8" fmla="*/ 0 w 1743"/>
                <a:gd name="T9" fmla="*/ 0 h 1170"/>
              </a:gdLst>
              <a:ahLst/>
              <a:cxnLst>
                <a:cxn ang="0">
                  <a:pos x="T0" y="T1"/>
                </a:cxn>
                <a:cxn ang="0">
                  <a:pos x="T2" y="T3"/>
                </a:cxn>
                <a:cxn ang="0">
                  <a:pos x="T4" y="T5"/>
                </a:cxn>
                <a:cxn ang="0">
                  <a:pos x="T6" y="T7"/>
                </a:cxn>
                <a:cxn ang="0">
                  <a:pos x="T8" y="T9"/>
                </a:cxn>
              </a:cxnLst>
              <a:rect l="0" t="0" r="r" b="b"/>
              <a:pathLst>
                <a:path w="1743" h="1170">
                  <a:moveTo>
                    <a:pt x="0" y="0"/>
                  </a:moveTo>
                  <a:lnTo>
                    <a:pt x="0" y="1170"/>
                  </a:lnTo>
                  <a:lnTo>
                    <a:pt x="1743" y="936"/>
                  </a:lnTo>
                  <a:lnTo>
                    <a:pt x="1743" y="234"/>
                  </a:lnTo>
                  <a:lnTo>
                    <a:pt x="0" y="0"/>
                  </a:ln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Group 156">
            <a:extLst>
              <a:ext uri="{FF2B5EF4-FFF2-40B4-BE49-F238E27FC236}">
                <a16:creationId xmlns:a16="http://schemas.microsoft.com/office/drawing/2014/main" id="{0B421B18-9608-4669-800E-FBA414132B03}"/>
              </a:ext>
            </a:extLst>
          </p:cNvPr>
          <p:cNvGrpSpPr/>
          <p:nvPr/>
        </p:nvGrpSpPr>
        <p:grpSpPr>
          <a:xfrm>
            <a:off x="2962144" y="4454709"/>
            <a:ext cx="2767013" cy="1858963"/>
            <a:chOff x="2690813" y="4011613"/>
            <a:chExt cx="2767013" cy="1858963"/>
          </a:xfrm>
        </p:grpSpPr>
        <p:grpSp>
          <p:nvGrpSpPr>
            <p:cNvPr id="160" name="Group 159">
              <a:extLst>
                <a:ext uri="{FF2B5EF4-FFF2-40B4-BE49-F238E27FC236}">
                  <a16:creationId xmlns:a16="http://schemas.microsoft.com/office/drawing/2014/main" id="{901FF6D9-013C-4D1B-866E-A7EC6A033A9D}"/>
                </a:ext>
              </a:extLst>
            </p:cNvPr>
            <p:cNvGrpSpPr/>
            <p:nvPr/>
          </p:nvGrpSpPr>
          <p:grpSpPr>
            <a:xfrm>
              <a:off x="2690813" y="4011613"/>
              <a:ext cx="2767013" cy="1858963"/>
              <a:chOff x="2690813" y="4011613"/>
              <a:chExt cx="2767013" cy="1858963"/>
            </a:xfrm>
          </p:grpSpPr>
          <p:pic>
            <p:nvPicPr>
              <p:cNvPr id="162" name="Picture 8">
                <a:extLst>
                  <a:ext uri="{FF2B5EF4-FFF2-40B4-BE49-F238E27FC236}">
                    <a16:creationId xmlns:a16="http://schemas.microsoft.com/office/drawing/2014/main" id="{DB24D44E-C834-4CF6-8834-B20D58AF7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4625" y="4205288"/>
                <a:ext cx="255746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Freeform 9">
                <a:extLst>
                  <a:ext uri="{FF2B5EF4-FFF2-40B4-BE49-F238E27FC236}">
                    <a16:creationId xmlns:a16="http://schemas.microsoft.com/office/drawing/2014/main" id="{BE62957F-AA88-4D16-A9A3-80A7C740D5C9}"/>
                  </a:ext>
                </a:extLst>
              </p:cNvPr>
              <p:cNvSpPr>
                <a:spLocks/>
              </p:cNvSpPr>
              <p:nvPr/>
            </p:nvSpPr>
            <p:spPr bwMode="auto">
              <a:xfrm>
                <a:off x="2690813" y="4011613"/>
                <a:ext cx="2767013" cy="1855788"/>
              </a:xfrm>
              <a:custGeom>
                <a:avLst/>
                <a:gdLst>
                  <a:gd name="T0" fmla="*/ 0 w 1743"/>
                  <a:gd name="T1" fmla="*/ 0 h 1169"/>
                  <a:gd name="T2" fmla="*/ 0 w 1743"/>
                  <a:gd name="T3" fmla="*/ 1169 h 1169"/>
                  <a:gd name="T4" fmla="*/ 1743 w 1743"/>
                  <a:gd name="T5" fmla="*/ 935 h 1169"/>
                  <a:gd name="T6" fmla="*/ 1743 w 1743"/>
                  <a:gd name="T7" fmla="*/ 233 h 1169"/>
                  <a:gd name="T8" fmla="*/ 0 w 1743"/>
                  <a:gd name="T9" fmla="*/ 0 h 1169"/>
                </a:gdLst>
                <a:ahLst/>
                <a:cxnLst>
                  <a:cxn ang="0">
                    <a:pos x="T0" y="T1"/>
                  </a:cxn>
                  <a:cxn ang="0">
                    <a:pos x="T2" y="T3"/>
                  </a:cxn>
                  <a:cxn ang="0">
                    <a:pos x="T4" y="T5"/>
                  </a:cxn>
                  <a:cxn ang="0">
                    <a:pos x="T6" y="T7"/>
                  </a:cxn>
                  <a:cxn ang="0">
                    <a:pos x="T8" y="T9"/>
                  </a:cxn>
                </a:cxnLst>
                <a:rect l="0" t="0" r="r" b="b"/>
                <a:pathLst>
                  <a:path w="1743" h="1169">
                    <a:moveTo>
                      <a:pt x="0" y="0"/>
                    </a:moveTo>
                    <a:lnTo>
                      <a:pt x="0" y="1169"/>
                    </a:lnTo>
                    <a:lnTo>
                      <a:pt x="1743" y="935"/>
                    </a:lnTo>
                    <a:lnTo>
                      <a:pt x="1743" y="233"/>
                    </a:lnTo>
                    <a:lnTo>
                      <a:pt x="0" y="0"/>
                    </a:ln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9" name="Rectangle 33">
              <a:extLst>
                <a:ext uri="{FF2B5EF4-FFF2-40B4-BE49-F238E27FC236}">
                  <a16:creationId xmlns:a16="http://schemas.microsoft.com/office/drawing/2014/main" id="{6EBC57D6-6B11-4ACF-BB6B-5519B4F36A98}"/>
                </a:ext>
              </a:extLst>
            </p:cNvPr>
            <p:cNvSpPr>
              <a:spLocks noChangeArrowheads="1"/>
            </p:cNvSpPr>
            <p:nvPr/>
          </p:nvSpPr>
          <p:spPr bwMode="auto">
            <a:xfrm>
              <a:off x="5168900" y="513556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65" name="Group 164">
            <a:extLst>
              <a:ext uri="{FF2B5EF4-FFF2-40B4-BE49-F238E27FC236}">
                <a16:creationId xmlns:a16="http://schemas.microsoft.com/office/drawing/2014/main" id="{BCD1C8D8-7DD8-4148-B150-2A8059CC4B48}"/>
              </a:ext>
            </a:extLst>
          </p:cNvPr>
          <p:cNvGrpSpPr/>
          <p:nvPr/>
        </p:nvGrpSpPr>
        <p:grpSpPr>
          <a:xfrm>
            <a:off x="7129793" y="3169515"/>
            <a:ext cx="2235200" cy="2643188"/>
            <a:chOff x="7054850" y="2689225"/>
            <a:chExt cx="2235200" cy="2643188"/>
          </a:xfrm>
        </p:grpSpPr>
        <p:sp>
          <p:nvSpPr>
            <p:cNvPr id="166" name="Freeform 10">
              <a:extLst>
                <a:ext uri="{FF2B5EF4-FFF2-40B4-BE49-F238E27FC236}">
                  <a16:creationId xmlns:a16="http://schemas.microsoft.com/office/drawing/2014/main" id="{584ABCD4-3F62-4F4C-8441-A9FF144F4C2F}"/>
                </a:ext>
              </a:extLst>
            </p:cNvPr>
            <p:cNvSpPr>
              <a:spLocks/>
            </p:cNvSpPr>
            <p:nvPr/>
          </p:nvSpPr>
          <p:spPr bwMode="auto">
            <a:xfrm>
              <a:off x="7054850" y="2689225"/>
              <a:ext cx="1679575" cy="1762125"/>
            </a:xfrm>
            <a:custGeom>
              <a:avLst/>
              <a:gdLst>
                <a:gd name="T0" fmla="*/ 103 w 1030"/>
                <a:gd name="T1" fmla="*/ 1084 h 1084"/>
                <a:gd name="T2" fmla="*/ 927 w 1030"/>
                <a:gd name="T3" fmla="*/ 1084 h 1084"/>
                <a:gd name="T4" fmla="*/ 1030 w 1030"/>
                <a:gd name="T5" fmla="*/ 981 h 1084"/>
                <a:gd name="T6" fmla="*/ 1030 w 1030"/>
                <a:gd name="T7" fmla="*/ 103 h 1084"/>
                <a:gd name="T8" fmla="*/ 927 w 1030"/>
                <a:gd name="T9" fmla="*/ 0 h 1084"/>
                <a:gd name="T10" fmla="*/ 103 w 1030"/>
                <a:gd name="T11" fmla="*/ 0 h 1084"/>
                <a:gd name="T12" fmla="*/ 0 w 1030"/>
                <a:gd name="T13" fmla="*/ 103 h 1084"/>
                <a:gd name="T14" fmla="*/ 0 w 1030"/>
                <a:gd name="T15" fmla="*/ 981 h 1084"/>
                <a:gd name="T16" fmla="*/ 103 w 1030"/>
                <a:gd name="T17" fmla="*/ 1084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0" h="1084">
                  <a:moveTo>
                    <a:pt x="103" y="1084"/>
                  </a:moveTo>
                  <a:lnTo>
                    <a:pt x="927" y="1084"/>
                  </a:lnTo>
                  <a:cubicBezTo>
                    <a:pt x="984" y="1084"/>
                    <a:pt x="1030" y="1038"/>
                    <a:pt x="1030" y="981"/>
                  </a:cubicBezTo>
                  <a:lnTo>
                    <a:pt x="1030" y="103"/>
                  </a:lnTo>
                  <a:cubicBezTo>
                    <a:pt x="1030" y="46"/>
                    <a:pt x="984" y="0"/>
                    <a:pt x="927" y="0"/>
                  </a:cubicBezTo>
                  <a:lnTo>
                    <a:pt x="103" y="0"/>
                  </a:lnTo>
                  <a:cubicBezTo>
                    <a:pt x="46" y="0"/>
                    <a:pt x="0" y="46"/>
                    <a:pt x="0" y="103"/>
                  </a:cubicBezTo>
                  <a:lnTo>
                    <a:pt x="0" y="981"/>
                  </a:lnTo>
                  <a:cubicBezTo>
                    <a:pt x="0" y="1038"/>
                    <a:pt x="46" y="1084"/>
                    <a:pt x="103" y="1084"/>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19">
              <a:extLst>
                <a:ext uri="{FF2B5EF4-FFF2-40B4-BE49-F238E27FC236}">
                  <a16:creationId xmlns:a16="http://schemas.microsoft.com/office/drawing/2014/main" id="{AE4C8E37-EEAF-4E98-90E1-4F457D62F1C4}"/>
                </a:ext>
              </a:extLst>
            </p:cNvPr>
            <p:cNvSpPr>
              <a:spLocks noChangeShapeType="1"/>
            </p:cNvSpPr>
            <p:nvPr/>
          </p:nvSpPr>
          <p:spPr bwMode="auto">
            <a:xfrm>
              <a:off x="8734425" y="3570288"/>
              <a:ext cx="555625"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Rectangle 25">
              <a:extLst>
                <a:ext uri="{FF2B5EF4-FFF2-40B4-BE49-F238E27FC236}">
                  <a16:creationId xmlns:a16="http://schemas.microsoft.com/office/drawing/2014/main" id="{6B28A3C3-A849-44C4-81B7-7229084FB44A}"/>
                </a:ext>
              </a:extLst>
            </p:cNvPr>
            <p:cNvSpPr>
              <a:spLocks noChangeArrowheads="1"/>
            </p:cNvSpPr>
            <p:nvPr/>
          </p:nvSpPr>
          <p:spPr bwMode="auto">
            <a:xfrm>
              <a:off x="7494588" y="4546600"/>
              <a:ext cx="990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Similarity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26">
              <a:extLst>
                <a:ext uri="{FF2B5EF4-FFF2-40B4-BE49-F238E27FC236}">
                  <a16:creationId xmlns:a16="http://schemas.microsoft.com/office/drawing/2014/main" id="{A9AA76C6-EB35-4F71-BF57-0D7FBB6EFBAB}"/>
                </a:ext>
              </a:extLst>
            </p:cNvPr>
            <p:cNvSpPr>
              <a:spLocks noChangeArrowheads="1"/>
            </p:cNvSpPr>
            <p:nvPr/>
          </p:nvSpPr>
          <p:spPr bwMode="auto">
            <a:xfrm>
              <a:off x="7354888" y="4797425"/>
              <a:ext cx="12779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Comparison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 name="Rectangle 27">
              <a:extLst>
                <a:ext uri="{FF2B5EF4-FFF2-40B4-BE49-F238E27FC236}">
                  <a16:creationId xmlns:a16="http://schemas.microsoft.com/office/drawing/2014/main" id="{2BDF9D28-91CB-4F6D-B9BE-E47BE16A688D}"/>
                </a:ext>
              </a:extLst>
            </p:cNvPr>
            <p:cNvSpPr>
              <a:spLocks noChangeArrowheads="1"/>
            </p:cNvSpPr>
            <p:nvPr/>
          </p:nvSpPr>
          <p:spPr bwMode="auto">
            <a:xfrm>
              <a:off x="7535863" y="5046663"/>
              <a:ext cx="860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Network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5" name="Line 18">
            <a:extLst>
              <a:ext uri="{FF2B5EF4-FFF2-40B4-BE49-F238E27FC236}">
                <a16:creationId xmlns:a16="http://schemas.microsoft.com/office/drawing/2014/main" id="{A403E7B0-46AD-42FD-8FF9-DD28C31CEA03}"/>
              </a:ext>
            </a:extLst>
          </p:cNvPr>
          <p:cNvSpPr>
            <a:spLocks noChangeShapeType="1"/>
          </p:cNvSpPr>
          <p:nvPr/>
        </p:nvSpPr>
        <p:spPr bwMode="auto">
          <a:xfrm>
            <a:off x="5752969" y="5391697"/>
            <a:ext cx="873892"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2" name="Straight Arrow Connector 71">
            <a:extLst>
              <a:ext uri="{FF2B5EF4-FFF2-40B4-BE49-F238E27FC236}">
                <a16:creationId xmlns:a16="http://schemas.microsoft.com/office/drawing/2014/main" id="{BB42A57D-3FD7-45C5-8415-015BABAAA510}"/>
              </a:ext>
            </a:extLst>
          </p:cNvPr>
          <p:cNvCxnSpPr>
            <a:cxnSpLocks/>
          </p:cNvCxnSpPr>
          <p:nvPr/>
        </p:nvCxnSpPr>
        <p:spPr>
          <a:xfrm flipV="1">
            <a:off x="6981289" y="1912882"/>
            <a:ext cx="659470" cy="330366"/>
          </a:xfrm>
          <a:prstGeom prst="straightConnector1">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3" name="Rectangle: Rounded Corners 72">
            <a:extLst>
              <a:ext uri="{FF2B5EF4-FFF2-40B4-BE49-F238E27FC236}">
                <a16:creationId xmlns:a16="http://schemas.microsoft.com/office/drawing/2014/main" id="{15A254FB-5D6A-4418-AD4D-168BABB381C8}"/>
              </a:ext>
            </a:extLst>
          </p:cNvPr>
          <p:cNvSpPr/>
          <p:nvPr/>
        </p:nvSpPr>
        <p:spPr>
          <a:xfrm>
            <a:off x="7757257" y="1504376"/>
            <a:ext cx="4787882" cy="881778"/>
          </a:xfrm>
          <a:prstGeom prst="round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Size = #images * </a:t>
            </a:r>
            <a:r>
              <a:rPr lang="en-US" b="1" err="1"/>
              <a:t>size_of_feature_vector</a:t>
            </a:r>
            <a:endParaRPr lang="en-US" b="1"/>
          </a:p>
          <a:p>
            <a:pPr algn="ctr"/>
            <a:r>
              <a:rPr lang="en-US" b="1"/>
              <a:t>Cannot Store in DRAM</a:t>
            </a:r>
          </a:p>
          <a:p>
            <a:pPr algn="ctr"/>
            <a:r>
              <a:rPr lang="en-US" b="1"/>
              <a:t>+ Multiple applications</a:t>
            </a:r>
          </a:p>
        </p:txBody>
      </p:sp>
      <p:cxnSp>
        <p:nvCxnSpPr>
          <p:cNvPr id="76" name="Straight Arrow Connector 75">
            <a:extLst>
              <a:ext uri="{FF2B5EF4-FFF2-40B4-BE49-F238E27FC236}">
                <a16:creationId xmlns:a16="http://schemas.microsoft.com/office/drawing/2014/main" id="{EC308692-C4B1-400F-8671-B4C80E6EF209}"/>
              </a:ext>
            </a:extLst>
          </p:cNvPr>
          <p:cNvCxnSpPr>
            <a:cxnSpLocks/>
          </p:cNvCxnSpPr>
          <p:nvPr/>
        </p:nvCxnSpPr>
        <p:spPr>
          <a:xfrm flipV="1">
            <a:off x="6984189" y="1904150"/>
            <a:ext cx="659470" cy="330366"/>
          </a:xfrm>
          <a:prstGeom prst="straightConnector1">
            <a:avLst/>
          </a:prstGeom>
          <a:ln w="38100">
            <a:solidFill>
              <a:srgbClr val="0070C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7" name="Rectangle: Rounded Corners 76">
            <a:extLst>
              <a:ext uri="{FF2B5EF4-FFF2-40B4-BE49-F238E27FC236}">
                <a16:creationId xmlns:a16="http://schemas.microsoft.com/office/drawing/2014/main" id="{5CA0CA6E-5263-42DA-8A24-EE294E53F667}"/>
              </a:ext>
            </a:extLst>
          </p:cNvPr>
          <p:cNvSpPr/>
          <p:nvPr/>
        </p:nvSpPr>
        <p:spPr>
          <a:xfrm>
            <a:off x="7757257" y="1200316"/>
            <a:ext cx="1607736" cy="708679"/>
          </a:xfrm>
          <a:prstGeom prst="roundRect">
            <a:avLst/>
          </a:prstGeom>
          <a:solidFill>
            <a:srgbClr val="0070C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SSD</a:t>
            </a:r>
          </a:p>
        </p:txBody>
      </p:sp>
      <p:grpSp>
        <p:nvGrpSpPr>
          <p:cNvPr id="3" name="Group 2">
            <a:extLst>
              <a:ext uri="{FF2B5EF4-FFF2-40B4-BE49-F238E27FC236}">
                <a16:creationId xmlns:a16="http://schemas.microsoft.com/office/drawing/2014/main" id="{76F11402-582F-4F0A-A0EA-AAC6283CA7E8}"/>
              </a:ext>
            </a:extLst>
          </p:cNvPr>
          <p:cNvGrpSpPr/>
          <p:nvPr/>
        </p:nvGrpSpPr>
        <p:grpSpPr>
          <a:xfrm>
            <a:off x="498163" y="1484239"/>
            <a:ext cx="5438952" cy="2753081"/>
            <a:chOff x="441965" y="1912951"/>
            <a:chExt cx="5438952" cy="2753081"/>
          </a:xfrm>
        </p:grpSpPr>
        <p:sp>
          <p:nvSpPr>
            <p:cNvPr id="69" name="Rectangle: Rounded Corners 68">
              <a:extLst>
                <a:ext uri="{FF2B5EF4-FFF2-40B4-BE49-F238E27FC236}">
                  <a16:creationId xmlns:a16="http://schemas.microsoft.com/office/drawing/2014/main" id="{B3CF44ED-6495-4BBA-B3BD-0ECBCE294BE6}"/>
                </a:ext>
              </a:extLst>
            </p:cNvPr>
            <p:cNvSpPr/>
            <p:nvPr/>
          </p:nvSpPr>
          <p:spPr>
            <a:xfrm>
              <a:off x="441965" y="1912951"/>
              <a:ext cx="5438952" cy="2685344"/>
            </a:xfrm>
            <a:prstGeom prst="roundRect">
              <a:avLst>
                <a:gd name="adj" fmla="val 8154"/>
              </a:avLst>
            </a:prstGeom>
            <a:noFill/>
            <a:ln w="38100">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F62F1F0-781A-41BD-9557-FFF4C01A8E71}"/>
                </a:ext>
              </a:extLst>
            </p:cNvPr>
            <p:cNvSpPr/>
            <p:nvPr/>
          </p:nvSpPr>
          <p:spPr>
            <a:xfrm>
              <a:off x="2500042" y="4142812"/>
              <a:ext cx="1322798" cy="523220"/>
            </a:xfrm>
            <a:prstGeom prst="rect">
              <a:avLst/>
            </a:prstGeom>
          </p:spPr>
          <p:txBody>
            <a:bodyPr wrap="none">
              <a:spAutoFit/>
            </a:bodyPr>
            <a:lstStyle/>
            <a:p>
              <a:r>
                <a:rPr lang="en-US" sz="2800" b="1">
                  <a:solidFill>
                    <a:srgbClr val="0070C0"/>
                  </a:solidFill>
                  <a:latin typeface="Arial" panose="020B0604020202020204" pitchFamily="34" charset="0"/>
                  <a:cs typeface="Arial" panose="020B0604020202020204" pitchFamily="34" charset="0"/>
                </a:rPr>
                <a:t>Offline</a:t>
              </a:r>
            </a:p>
          </p:txBody>
        </p:sp>
      </p:grpSp>
      <p:sp>
        <p:nvSpPr>
          <p:cNvPr id="102" name="Rectangle: Rounded Corners 101">
            <a:extLst>
              <a:ext uri="{FF2B5EF4-FFF2-40B4-BE49-F238E27FC236}">
                <a16:creationId xmlns:a16="http://schemas.microsoft.com/office/drawing/2014/main" id="{93C75B58-DC78-4254-AF6E-470DE8B102EF}"/>
              </a:ext>
            </a:extLst>
          </p:cNvPr>
          <p:cNvSpPr/>
          <p:nvPr/>
        </p:nvSpPr>
        <p:spPr>
          <a:xfrm>
            <a:off x="7757257" y="1951644"/>
            <a:ext cx="5440649" cy="466480"/>
          </a:xfrm>
          <a:prstGeom prst="roundRect">
            <a:avLst>
              <a:gd name="adj" fmla="val 6408"/>
            </a:avLst>
          </a:prstGeom>
          <a:solidFill>
            <a:srgbClr val="92D050"/>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latin typeface="Gill Sans MT" panose="020B0502020104020203" pitchFamily="34" charset="0"/>
              </a:rPr>
              <a:t>Comparison for all data items</a:t>
            </a:r>
            <a:endParaRPr lang="en-US" sz="3200" b="1">
              <a:solidFill>
                <a:schemeClr val="tx1"/>
              </a:solidFill>
            </a:endParaRPr>
          </a:p>
        </p:txBody>
      </p:sp>
      <p:sp>
        <p:nvSpPr>
          <p:cNvPr id="105" name="Right Brace 104">
            <a:extLst>
              <a:ext uri="{FF2B5EF4-FFF2-40B4-BE49-F238E27FC236}">
                <a16:creationId xmlns:a16="http://schemas.microsoft.com/office/drawing/2014/main" id="{9181E866-4C66-452E-B302-FC083EAEDA6E}"/>
              </a:ext>
            </a:extLst>
          </p:cNvPr>
          <p:cNvSpPr/>
          <p:nvPr/>
        </p:nvSpPr>
        <p:spPr>
          <a:xfrm rot="5400000">
            <a:off x="7770007" y="4855169"/>
            <a:ext cx="584775" cy="3039784"/>
          </a:xfrm>
          <a:prstGeom prst="rightBrace">
            <a:avLst>
              <a:gd name="adj1" fmla="val 6294"/>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06" name="Rectangle 105">
            <a:extLst>
              <a:ext uri="{FF2B5EF4-FFF2-40B4-BE49-F238E27FC236}">
                <a16:creationId xmlns:a16="http://schemas.microsoft.com/office/drawing/2014/main" id="{69380309-E096-4F2D-85EF-E2978B66299C}"/>
              </a:ext>
            </a:extLst>
          </p:cNvPr>
          <p:cNvSpPr/>
          <p:nvPr/>
        </p:nvSpPr>
        <p:spPr>
          <a:xfrm>
            <a:off x="5933985" y="6530368"/>
            <a:ext cx="4409048" cy="523220"/>
          </a:xfrm>
          <a:prstGeom prst="rect">
            <a:avLst/>
          </a:prstGeom>
          <a:ln>
            <a:noFill/>
          </a:ln>
        </p:spPr>
        <p:txBody>
          <a:bodyPr wrap="square">
            <a:spAutoFit/>
          </a:bodyPr>
          <a:lstStyle/>
          <a:p>
            <a:pPr algn="ctr"/>
            <a:r>
              <a:rPr lang="en-US" sz="2800" b="1">
                <a:solidFill>
                  <a:srgbClr val="FF0000"/>
                </a:solidFill>
              </a:rPr>
              <a:t>Large execution time</a:t>
            </a:r>
          </a:p>
        </p:txBody>
      </p:sp>
      <p:sp>
        <p:nvSpPr>
          <p:cNvPr id="107" name="TextBox 106">
            <a:extLst>
              <a:ext uri="{FF2B5EF4-FFF2-40B4-BE49-F238E27FC236}">
                <a16:creationId xmlns:a16="http://schemas.microsoft.com/office/drawing/2014/main" id="{14412668-204B-4C1F-85BE-A2EF2BDB4273}"/>
              </a:ext>
            </a:extLst>
          </p:cNvPr>
          <p:cNvSpPr txBox="1"/>
          <p:nvPr/>
        </p:nvSpPr>
        <p:spPr>
          <a:xfrm>
            <a:off x="9927144" y="5650476"/>
            <a:ext cx="3741737" cy="1077218"/>
          </a:xfrm>
          <a:prstGeom prst="rect">
            <a:avLst/>
          </a:prstGeom>
          <a:solidFill>
            <a:srgbClr val="FFFFCC">
              <a:alpha val="94902"/>
            </a:srgbClr>
          </a:solidFill>
          <a:ln>
            <a:solidFill>
              <a:schemeClr val="tx1"/>
            </a:solidFill>
          </a:ln>
        </p:spPr>
        <p:txBody>
          <a:bodyPr wrap="square" rtlCol="0">
            <a:spAutoFit/>
          </a:bodyPr>
          <a:lstStyle/>
          <a:p>
            <a:pPr algn="ctr"/>
            <a:r>
              <a:rPr lang="en-US" sz="3200" b="1">
                <a:solidFill>
                  <a:srgbClr val="FF0000"/>
                </a:solidFill>
              </a:rPr>
              <a:t>What limits the performance?</a:t>
            </a:r>
          </a:p>
        </p:txBody>
      </p:sp>
      <p:sp>
        <p:nvSpPr>
          <p:cNvPr id="98" name="TextBox 97">
            <a:extLst>
              <a:ext uri="{FF2B5EF4-FFF2-40B4-BE49-F238E27FC236}">
                <a16:creationId xmlns:a16="http://schemas.microsoft.com/office/drawing/2014/main" id="{58A0C560-01F4-45EB-A1EA-8E89F9009685}"/>
              </a:ext>
            </a:extLst>
          </p:cNvPr>
          <p:cNvSpPr txBox="1"/>
          <p:nvPr/>
        </p:nvSpPr>
        <p:spPr>
          <a:xfrm>
            <a:off x="-38911" y="7299960"/>
            <a:ext cx="680937" cy="404346"/>
          </a:xfrm>
          <a:prstGeom prst="rect">
            <a:avLst/>
          </a:prstGeom>
          <a:noFill/>
        </p:spPr>
        <p:txBody>
          <a:bodyPr wrap="square" rtlCol="0">
            <a:spAutoFit/>
          </a:bodyPr>
          <a:lstStyle/>
          <a:p>
            <a:pPr algn="ctr"/>
            <a:r>
              <a:rPr lang="en-US"/>
              <a:t>4</a:t>
            </a:r>
          </a:p>
        </p:txBody>
      </p:sp>
      <p:sp>
        <p:nvSpPr>
          <p:cNvPr id="103" name="Rectangle: Rounded Corners 102">
            <a:extLst>
              <a:ext uri="{FF2B5EF4-FFF2-40B4-BE49-F238E27FC236}">
                <a16:creationId xmlns:a16="http://schemas.microsoft.com/office/drawing/2014/main" id="{A3A4780B-7456-467E-9CCB-3C041B9BE69B}"/>
              </a:ext>
            </a:extLst>
          </p:cNvPr>
          <p:cNvSpPr/>
          <p:nvPr/>
        </p:nvSpPr>
        <p:spPr>
          <a:xfrm>
            <a:off x="6526525" y="2465299"/>
            <a:ext cx="7149365" cy="3971493"/>
          </a:xfrm>
          <a:prstGeom prst="roundRect">
            <a:avLst>
              <a:gd name="adj" fmla="val 0"/>
            </a:avLst>
          </a:prstGeom>
          <a:solidFill>
            <a:srgbClr val="FFFFFF">
              <a:alpha val="8117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2F02A567-C69B-4144-A342-88DADB25185F}"/>
              </a:ext>
            </a:extLst>
          </p:cNvPr>
          <p:cNvSpPr/>
          <p:nvPr/>
        </p:nvSpPr>
        <p:spPr>
          <a:xfrm>
            <a:off x="345667" y="4451045"/>
            <a:ext cx="6193802" cy="2119225"/>
          </a:xfrm>
          <a:prstGeom prst="roundRect">
            <a:avLst>
              <a:gd name="adj" fmla="val 0"/>
            </a:avLst>
          </a:prstGeom>
          <a:solidFill>
            <a:srgbClr val="FFFFFF">
              <a:alpha val="8117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717F0347-22E8-4126-90B5-DDC3D7A77400}"/>
              </a:ext>
            </a:extLst>
          </p:cNvPr>
          <p:cNvSpPr/>
          <p:nvPr/>
        </p:nvSpPr>
        <p:spPr>
          <a:xfrm>
            <a:off x="341961" y="1444452"/>
            <a:ext cx="6193802" cy="2823467"/>
          </a:xfrm>
          <a:prstGeom prst="roundRect">
            <a:avLst>
              <a:gd name="adj" fmla="val 0"/>
            </a:avLst>
          </a:prstGeom>
          <a:solidFill>
            <a:srgbClr val="FFFFFF">
              <a:alpha val="8117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Line 13">
            <a:extLst>
              <a:ext uri="{FF2B5EF4-FFF2-40B4-BE49-F238E27FC236}">
                <a16:creationId xmlns:a16="http://schemas.microsoft.com/office/drawing/2014/main" id="{02CDAF06-1676-42D9-A771-C46C00309EFA}"/>
              </a:ext>
            </a:extLst>
          </p:cNvPr>
          <p:cNvSpPr>
            <a:spLocks noChangeShapeType="1"/>
          </p:cNvSpPr>
          <p:nvPr/>
        </p:nvSpPr>
        <p:spPr bwMode="auto">
          <a:xfrm>
            <a:off x="5725808" y="2731365"/>
            <a:ext cx="891527" cy="0"/>
          </a:xfrm>
          <a:prstGeom prst="line">
            <a:avLst/>
          </a:prstGeom>
          <a:noFill/>
          <a:ln w="349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Picture 69">
            <a:extLst>
              <a:ext uri="{FF2B5EF4-FFF2-40B4-BE49-F238E27FC236}">
                <a16:creationId xmlns:a16="http://schemas.microsoft.com/office/drawing/2014/main" id="{6A1CC213-4AF5-4ED9-94B5-607AD81CC0D8}"/>
              </a:ext>
            </a:extLst>
          </p:cNvPr>
          <p:cNvPicPr>
            <a:picLocks noChangeAspect="1"/>
          </p:cNvPicPr>
          <p:nvPr/>
        </p:nvPicPr>
        <p:blipFill>
          <a:blip r:embed="rId11"/>
          <a:stretch>
            <a:fillRect/>
          </a:stretch>
        </p:blipFill>
        <p:spPr>
          <a:xfrm>
            <a:off x="5758672" y="1849248"/>
            <a:ext cx="1222617" cy="1274845"/>
          </a:xfrm>
          <a:prstGeom prst="rect">
            <a:avLst/>
          </a:prstGeom>
          <a:solidFill>
            <a:schemeClr val="bg1"/>
          </a:solidFill>
        </p:spPr>
      </p:pic>
      <p:sp>
        <p:nvSpPr>
          <p:cNvPr id="71" name="TextBox 70">
            <a:extLst>
              <a:ext uri="{FF2B5EF4-FFF2-40B4-BE49-F238E27FC236}">
                <a16:creationId xmlns:a16="http://schemas.microsoft.com/office/drawing/2014/main" id="{C304575D-4749-412A-8B9E-3394BA8EF03D}"/>
              </a:ext>
            </a:extLst>
          </p:cNvPr>
          <p:cNvSpPr txBox="1"/>
          <p:nvPr/>
        </p:nvSpPr>
        <p:spPr>
          <a:xfrm>
            <a:off x="5807591" y="1880524"/>
            <a:ext cx="1152880"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Feature </a:t>
            </a:r>
          </a:p>
          <a:p>
            <a:pPr algn="ctr"/>
            <a:r>
              <a:rPr lang="en-US" sz="1600" b="1">
                <a:latin typeface="Arial" panose="020B0604020202020204" pitchFamily="34" charset="0"/>
                <a:cs typeface="Arial" panose="020B0604020202020204" pitchFamily="34" charset="0"/>
              </a:rPr>
              <a:t>vector DB</a:t>
            </a:r>
          </a:p>
        </p:txBody>
      </p:sp>
      <p:sp>
        <p:nvSpPr>
          <p:cNvPr id="99" name="Rectangle: Rounded Corners 98">
            <a:extLst>
              <a:ext uri="{FF2B5EF4-FFF2-40B4-BE49-F238E27FC236}">
                <a16:creationId xmlns:a16="http://schemas.microsoft.com/office/drawing/2014/main" id="{70B01E96-49EC-4642-A9B6-EF54977F6DAA}"/>
              </a:ext>
            </a:extLst>
          </p:cNvPr>
          <p:cNvSpPr/>
          <p:nvPr/>
        </p:nvSpPr>
        <p:spPr>
          <a:xfrm>
            <a:off x="4456533" y="3428866"/>
            <a:ext cx="1589762" cy="810256"/>
          </a:xfrm>
          <a:prstGeom prst="roundRect">
            <a:avLst/>
          </a:prstGeom>
          <a:solidFill>
            <a:srgbClr val="00B050"/>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GPUs</a:t>
            </a:r>
          </a:p>
        </p:txBody>
      </p:sp>
      <p:cxnSp>
        <p:nvCxnSpPr>
          <p:cNvPr id="100" name="Straight Arrow Connector 99">
            <a:extLst>
              <a:ext uri="{FF2B5EF4-FFF2-40B4-BE49-F238E27FC236}">
                <a16:creationId xmlns:a16="http://schemas.microsoft.com/office/drawing/2014/main" id="{CCFE8317-B243-4131-BD4F-D23C576423B3}"/>
              </a:ext>
            </a:extLst>
          </p:cNvPr>
          <p:cNvCxnSpPr/>
          <p:nvPr/>
        </p:nvCxnSpPr>
        <p:spPr>
          <a:xfrm flipH="1">
            <a:off x="3992338" y="4261951"/>
            <a:ext cx="464195" cy="291571"/>
          </a:xfrm>
          <a:prstGeom prst="straightConnector1">
            <a:avLst/>
          </a:prstGeom>
          <a:ln w="571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DC089247-AB4D-48D3-99CE-E7997411301C}"/>
              </a:ext>
            </a:extLst>
          </p:cNvPr>
          <p:cNvCxnSpPr>
            <a:cxnSpLocks/>
          </p:cNvCxnSpPr>
          <p:nvPr/>
        </p:nvCxnSpPr>
        <p:spPr>
          <a:xfrm>
            <a:off x="6081220" y="3932773"/>
            <a:ext cx="1011697" cy="100840"/>
          </a:xfrm>
          <a:prstGeom prst="straightConnector1">
            <a:avLst/>
          </a:prstGeom>
          <a:ln w="571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AECF4C5-DCE8-40F5-8073-EE4797D4DB9F}"/>
              </a:ext>
            </a:extLst>
          </p:cNvPr>
          <p:cNvGrpSpPr/>
          <p:nvPr/>
        </p:nvGrpSpPr>
        <p:grpSpPr>
          <a:xfrm>
            <a:off x="135531" y="2529212"/>
            <a:ext cx="13221620" cy="4153125"/>
            <a:chOff x="79333" y="2957924"/>
            <a:chExt cx="13221620" cy="4153125"/>
          </a:xfrm>
        </p:grpSpPr>
        <p:cxnSp>
          <p:nvCxnSpPr>
            <p:cNvPr id="81" name="Straight Connector 80">
              <a:extLst>
                <a:ext uri="{FF2B5EF4-FFF2-40B4-BE49-F238E27FC236}">
                  <a16:creationId xmlns:a16="http://schemas.microsoft.com/office/drawing/2014/main" id="{053057C6-BFE7-4C73-9FB7-FD5D42AAD9C1}"/>
                </a:ext>
              </a:extLst>
            </p:cNvPr>
            <p:cNvCxnSpPr>
              <a:cxnSpLocks/>
              <a:endCxn id="93" idx="2"/>
            </p:cNvCxnSpPr>
            <p:nvPr/>
          </p:nvCxnSpPr>
          <p:spPr>
            <a:xfrm>
              <a:off x="389435" y="4831080"/>
              <a:ext cx="5554617" cy="5765"/>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CDBECE75-C70D-4A16-985B-423338BBC56B}"/>
                </a:ext>
              </a:extLst>
            </p:cNvPr>
            <p:cNvCxnSpPr>
              <a:cxnSpLocks/>
              <a:endCxn id="89" idx="2"/>
            </p:cNvCxnSpPr>
            <p:nvPr/>
          </p:nvCxnSpPr>
          <p:spPr>
            <a:xfrm flipV="1">
              <a:off x="389435" y="7084546"/>
              <a:ext cx="12571991" cy="10762"/>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D2128A0-C5D0-4946-A6C2-3F4793641BF3}"/>
                </a:ext>
              </a:extLst>
            </p:cNvPr>
            <p:cNvCxnSpPr>
              <a:cxnSpLocks/>
            </p:cNvCxnSpPr>
            <p:nvPr/>
          </p:nvCxnSpPr>
          <p:spPr>
            <a:xfrm>
              <a:off x="7331861" y="2957925"/>
              <a:ext cx="5688814" cy="0"/>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487CC48-E10F-4382-A6AC-B60BE9CF81E8}"/>
                </a:ext>
              </a:extLst>
            </p:cNvPr>
            <p:cNvCxnSpPr>
              <a:cxnSpLocks/>
            </p:cNvCxnSpPr>
            <p:nvPr/>
          </p:nvCxnSpPr>
          <p:spPr>
            <a:xfrm>
              <a:off x="137913" y="5071586"/>
              <a:ext cx="5981" cy="1871323"/>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168F9326-7A02-43AA-8DAE-BF25C69CF763}"/>
                </a:ext>
              </a:extLst>
            </p:cNvPr>
            <p:cNvCxnSpPr>
              <a:cxnSpLocks/>
              <a:endCxn id="91" idx="2"/>
            </p:cNvCxnSpPr>
            <p:nvPr/>
          </p:nvCxnSpPr>
          <p:spPr>
            <a:xfrm flipV="1">
              <a:off x="6596063" y="3617249"/>
              <a:ext cx="155494" cy="7332"/>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D5AAC21-93AC-442E-9D63-B8F261AC484F}"/>
                </a:ext>
              </a:extLst>
            </p:cNvPr>
            <p:cNvCxnSpPr>
              <a:cxnSpLocks/>
            </p:cNvCxnSpPr>
            <p:nvPr/>
          </p:nvCxnSpPr>
          <p:spPr>
            <a:xfrm>
              <a:off x="6222221" y="3892868"/>
              <a:ext cx="0" cy="680147"/>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7AF3274-E40C-4799-987A-CC6FA2A13AA2}"/>
                </a:ext>
              </a:extLst>
            </p:cNvPr>
            <p:cNvCxnSpPr>
              <a:cxnSpLocks/>
            </p:cNvCxnSpPr>
            <p:nvPr/>
          </p:nvCxnSpPr>
          <p:spPr>
            <a:xfrm>
              <a:off x="13286009" y="3241094"/>
              <a:ext cx="14944" cy="3510968"/>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88" name="Arc 87">
              <a:extLst>
                <a:ext uri="{FF2B5EF4-FFF2-40B4-BE49-F238E27FC236}">
                  <a16:creationId xmlns:a16="http://schemas.microsoft.com/office/drawing/2014/main" id="{926291B1-8EC1-4480-8640-38A0BFAC783E}"/>
                </a:ext>
              </a:extLst>
            </p:cNvPr>
            <p:cNvSpPr/>
            <p:nvPr/>
          </p:nvSpPr>
          <p:spPr>
            <a:xfrm>
              <a:off x="12746037" y="2957924"/>
              <a:ext cx="539972" cy="604043"/>
            </a:xfrm>
            <a:prstGeom prst="arc">
              <a:avLst>
                <a:gd name="adj1" fmla="val 16200000"/>
                <a:gd name="adj2" fmla="val 176851"/>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a:extLst>
                <a:ext uri="{FF2B5EF4-FFF2-40B4-BE49-F238E27FC236}">
                  <a16:creationId xmlns:a16="http://schemas.microsoft.com/office/drawing/2014/main" id="{770560E8-810F-448E-A58C-AE3B50A30534}"/>
                </a:ext>
              </a:extLst>
            </p:cNvPr>
            <p:cNvSpPr/>
            <p:nvPr/>
          </p:nvSpPr>
          <p:spPr>
            <a:xfrm rot="5833179">
              <a:off x="12744344" y="6534166"/>
              <a:ext cx="527259" cy="581659"/>
            </a:xfrm>
            <a:prstGeom prst="arc">
              <a:avLst>
                <a:gd name="adj1" fmla="val 16200000"/>
                <a:gd name="adj2" fmla="val 176851"/>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a:extLst>
                <a:ext uri="{FF2B5EF4-FFF2-40B4-BE49-F238E27FC236}">
                  <a16:creationId xmlns:a16="http://schemas.microsoft.com/office/drawing/2014/main" id="{96E3BC3E-E94A-4304-980A-47E947633E2D}"/>
                </a:ext>
              </a:extLst>
            </p:cNvPr>
            <p:cNvSpPr/>
            <p:nvPr/>
          </p:nvSpPr>
          <p:spPr>
            <a:xfrm rot="16200000">
              <a:off x="7066320" y="2921446"/>
              <a:ext cx="531086" cy="604043"/>
            </a:xfrm>
            <a:prstGeom prst="arc">
              <a:avLst>
                <a:gd name="adj1" fmla="val 16803085"/>
                <a:gd name="adj2" fmla="val 779764"/>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Arc 90">
              <a:extLst>
                <a:ext uri="{FF2B5EF4-FFF2-40B4-BE49-F238E27FC236}">
                  <a16:creationId xmlns:a16="http://schemas.microsoft.com/office/drawing/2014/main" id="{F253165F-D315-4AE1-A9E5-529432DF347F}"/>
                </a:ext>
              </a:extLst>
            </p:cNvPr>
            <p:cNvSpPr/>
            <p:nvPr/>
          </p:nvSpPr>
          <p:spPr>
            <a:xfrm rot="5035140">
              <a:off x="6466809" y="3045574"/>
              <a:ext cx="539972" cy="604043"/>
            </a:xfrm>
            <a:prstGeom prst="arc">
              <a:avLst>
                <a:gd name="adj1" fmla="val 17117116"/>
                <a:gd name="adj2" fmla="val 176851"/>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a:extLst>
                <a:ext uri="{FF2B5EF4-FFF2-40B4-BE49-F238E27FC236}">
                  <a16:creationId xmlns:a16="http://schemas.microsoft.com/office/drawing/2014/main" id="{4674E0BB-7674-405F-A77E-D9CBCA190B0F}"/>
                </a:ext>
              </a:extLst>
            </p:cNvPr>
            <p:cNvSpPr/>
            <p:nvPr/>
          </p:nvSpPr>
          <p:spPr>
            <a:xfrm rot="16200000">
              <a:off x="6231386" y="3608086"/>
              <a:ext cx="531086" cy="549412"/>
            </a:xfrm>
            <a:prstGeom prst="arc">
              <a:avLst>
                <a:gd name="adj1" fmla="val 16803085"/>
                <a:gd name="adj2" fmla="val 779764"/>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a:extLst>
                <a:ext uri="{FF2B5EF4-FFF2-40B4-BE49-F238E27FC236}">
                  <a16:creationId xmlns:a16="http://schemas.microsoft.com/office/drawing/2014/main" id="{48E2CBA9-1D63-43CE-A0BB-140A292378CA}"/>
                </a:ext>
              </a:extLst>
            </p:cNvPr>
            <p:cNvSpPr/>
            <p:nvPr/>
          </p:nvSpPr>
          <p:spPr>
            <a:xfrm rot="5035140">
              <a:off x="5663047" y="4268707"/>
              <a:ext cx="532873" cy="604043"/>
            </a:xfrm>
            <a:prstGeom prst="arc">
              <a:avLst>
                <a:gd name="adj1" fmla="val 17000648"/>
                <a:gd name="adj2" fmla="val 176851"/>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a:extLst>
                <a:ext uri="{FF2B5EF4-FFF2-40B4-BE49-F238E27FC236}">
                  <a16:creationId xmlns:a16="http://schemas.microsoft.com/office/drawing/2014/main" id="{B0129B4D-4858-415F-9692-61A724579172}"/>
                </a:ext>
              </a:extLst>
            </p:cNvPr>
            <p:cNvSpPr/>
            <p:nvPr/>
          </p:nvSpPr>
          <p:spPr>
            <a:xfrm rot="16200000">
              <a:off x="173925" y="4792261"/>
              <a:ext cx="526407" cy="604043"/>
            </a:xfrm>
            <a:prstGeom prst="arc">
              <a:avLst>
                <a:gd name="adj1" fmla="val 16803085"/>
                <a:gd name="adj2" fmla="val 779764"/>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Arc 94">
              <a:extLst>
                <a:ext uri="{FF2B5EF4-FFF2-40B4-BE49-F238E27FC236}">
                  <a16:creationId xmlns:a16="http://schemas.microsoft.com/office/drawing/2014/main" id="{536BE328-10F9-4161-ABC3-F95216E61EBD}"/>
                </a:ext>
              </a:extLst>
            </p:cNvPr>
            <p:cNvSpPr/>
            <p:nvPr/>
          </p:nvSpPr>
          <p:spPr>
            <a:xfrm rot="10800000">
              <a:off x="79333" y="6507006"/>
              <a:ext cx="539972" cy="604043"/>
            </a:xfrm>
            <a:prstGeom prst="arc">
              <a:avLst>
                <a:gd name="adj1" fmla="val 16200000"/>
                <a:gd name="adj2" fmla="val 18732442"/>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TextBox 95">
              <a:extLst>
                <a:ext uri="{FF2B5EF4-FFF2-40B4-BE49-F238E27FC236}">
                  <a16:creationId xmlns:a16="http://schemas.microsoft.com/office/drawing/2014/main" id="{BB87793B-E25D-43C3-AA53-3BC9AAE068AE}"/>
                </a:ext>
              </a:extLst>
            </p:cNvPr>
            <p:cNvSpPr txBox="1"/>
            <p:nvPr/>
          </p:nvSpPr>
          <p:spPr>
            <a:xfrm>
              <a:off x="6257821" y="6578615"/>
              <a:ext cx="1301959"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Online</a:t>
              </a:r>
            </a:p>
          </p:txBody>
        </p:sp>
        <p:cxnSp>
          <p:nvCxnSpPr>
            <p:cNvPr id="97" name="Straight Connector 96">
              <a:extLst>
                <a:ext uri="{FF2B5EF4-FFF2-40B4-BE49-F238E27FC236}">
                  <a16:creationId xmlns:a16="http://schemas.microsoft.com/office/drawing/2014/main" id="{42920FB0-4963-4EEB-913F-5AF0D62D828D}"/>
                </a:ext>
              </a:extLst>
            </p:cNvPr>
            <p:cNvCxnSpPr>
              <a:cxnSpLocks/>
            </p:cNvCxnSpPr>
            <p:nvPr/>
          </p:nvCxnSpPr>
          <p:spPr>
            <a:xfrm>
              <a:off x="7027423" y="3212569"/>
              <a:ext cx="4934" cy="162600"/>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4565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2"/>
                                        </p:tgtEl>
                                      </p:cBhvr>
                                    </p:animEffect>
                                    <p:set>
                                      <p:cBhvr>
                                        <p:cTn id="23" dur="1" fill="hold">
                                          <p:stCondLst>
                                            <p:cond delay="499"/>
                                          </p:stCondLst>
                                        </p:cTn>
                                        <p:tgtEl>
                                          <p:spTgt spid="7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3"/>
                                        </p:tgtEl>
                                      </p:cBhvr>
                                    </p:animEffect>
                                    <p:set>
                                      <p:cBhvr>
                                        <p:cTn id="26" dur="1" fill="hold">
                                          <p:stCondLst>
                                            <p:cond delay="499"/>
                                          </p:stCondLst>
                                        </p:cTn>
                                        <p:tgtEl>
                                          <p:spTgt spid="7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500"/>
                                        <p:tgtEl>
                                          <p:spTgt spid="77"/>
                                        </p:tgtEl>
                                      </p:cBhvr>
                                    </p:animEffect>
                                  </p:childTnLst>
                                </p:cTn>
                              </p:par>
                              <p:par>
                                <p:cTn id="30" presetID="10"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par>
                                <p:cTn id="38" presetID="10" presetClass="exit" presetSubtype="0" fill="hold" grpId="0" nodeType="withEffect">
                                  <p:stCondLst>
                                    <p:cond delay="0"/>
                                  </p:stCondLst>
                                  <p:childTnLst>
                                    <p:animEffect transition="out" filter="fade">
                                      <p:cBhvr>
                                        <p:cTn id="39" dur="500"/>
                                        <p:tgtEl>
                                          <p:spTgt spid="103"/>
                                        </p:tgtEl>
                                      </p:cBhvr>
                                    </p:animEffect>
                                    <p:set>
                                      <p:cBhvr>
                                        <p:cTn id="40" dur="1" fill="hold">
                                          <p:stCondLst>
                                            <p:cond delay="499"/>
                                          </p:stCondLst>
                                        </p:cTn>
                                        <p:tgtEl>
                                          <p:spTgt spid="10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04"/>
                                        </p:tgtEl>
                                      </p:cBhvr>
                                    </p:animEffect>
                                    <p:set>
                                      <p:cBhvr>
                                        <p:cTn id="43" dur="1" fill="hold">
                                          <p:stCondLst>
                                            <p:cond delay="499"/>
                                          </p:stCondLst>
                                        </p:cTn>
                                        <p:tgtEl>
                                          <p:spTgt spid="10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fade">
                                      <p:cBhvr>
                                        <p:cTn id="50" dur="500"/>
                                        <p:tgtEl>
                                          <p:spTgt spid="99"/>
                                        </p:tgtEl>
                                      </p:cBhvr>
                                    </p:animEffect>
                                  </p:childTnLst>
                                </p:cTn>
                              </p:par>
                              <p:par>
                                <p:cTn id="51" presetID="10"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fade">
                                      <p:cBhvr>
                                        <p:cTn id="53" dur="500"/>
                                        <p:tgtEl>
                                          <p:spTgt spid="100"/>
                                        </p:tgtEl>
                                      </p:cBhvr>
                                    </p:animEffect>
                                  </p:childTnLst>
                                </p:cTn>
                              </p:par>
                              <p:par>
                                <p:cTn id="54" presetID="10" presetClass="entr" presetSubtype="0" fill="hold"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fade">
                                      <p:cBhvr>
                                        <p:cTn id="61" dur="500"/>
                                        <p:tgtEl>
                                          <p:spTgt spid="102"/>
                                        </p:tgtEl>
                                      </p:cBhvr>
                                    </p:animEffect>
                                  </p:childTnLst>
                                </p:cTn>
                              </p:par>
                              <p:par>
                                <p:cTn id="62" presetID="10" presetClass="exit" presetSubtype="0" fill="hold"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fade">
                                      <p:cBhvr>
                                        <p:cTn id="7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7" grpId="0" animBg="1"/>
      <p:bldP spid="102" grpId="0" animBg="1"/>
      <p:bldP spid="105" grpId="0" animBg="1"/>
      <p:bldP spid="106" grpId="0"/>
      <p:bldP spid="107" grpId="0" animBg="1"/>
      <p:bldP spid="103" grpId="0" animBg="1"/>
      <p:bldP spid="104" grpId="0" animBg="1"/>
      <p:bldP spid="108" grpId="0" animBg="1"/>
      <p:bldP spid="71" grpId="0"/>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44986-53CB-4DAB-AAFD-31F1F66145CF}"/>
              </a:ext>
            </a:extLst>
          </p:cNvPr>
          <p:cNvPicPr>
            <a:picLocks noChangeAspect="1"/>
          </p:cNvPicPr>
          <p:nvPr/>
        </p:nvPicPr>
        <p:blipFill>
          <a:blip r:embed="rId3"/>
          <a:stretch>
            <a:fillRect/>
          </a:stretch>
        </p:blipFill>
        <p:spPr>
          <a:xfrm>
            <a:off x="9609788" y="3774610"/>
            <a:ext cx="2905882" cy="1686450"/>
          </a:xfrm>
          <a:prstGeom prst="rect">
            <a:avLst/>
          </a:prstGeom>
        </p:spPr>
      </p:pic>
      <p:sp>
        <p:nvSpPr>
          <p:cNvPr id="69" name="Rectangle: Rounded Corners 68">
            <a:extLst>
              <a:ext uri="{FF2B5EF4-FFF2-40B4-BE49-F238E27FC236}">
                <a16:creationId xmlns:a16="http://schemas.microsoft.com/office/drawing/2014/main" id="{1236A769-0BEA-45AA-91DD-6CEE0EF16D27}"/>
              </a:ext>
            </a:extLst>
          </p:cNvPr>
          <p:cNvSpPr/>
          <p:nvPr/>
        </p:nvSpPr>
        <p:spPr>
          <a:xfrm>
            <a:off x="6537503" y="3851894"/>
            <a:ext cx="1922840" cy="3070701"/>
          </a:xfrm>
          <a:prstGeom prst="roundRect">
            <a:avLst>
              <a:gd name="adj" fmla="val 6382"/>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0A77B15F-6231-4026-A95B-C2101E6F0254}"/>
              </a:ext>
            </a:extLst>
          </p:cNvPr>
          <p:cNvSpPr/>
          <p:nvPr/>
        </p:nvSpPr>
        <p:spPr>
          <a:xfrm>
            <a:off x="4355732" y="3853009"/>
            <a:ext cx="2116485" cy="3070701"/>
          </a:xfrm>
          <a:prstGeom prst="roundRect">
            <a:avLst>
              <a:gd name="adj" fmla="val 6382"/>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5192E841-DCC1-4183-9A5F-FD8D8B10D95E}"/>
              </a:ext>
            </a:extLst>
          </p:cNvPr>
          <p:cNvSpPr/>
          <p:nvPr/>
        </p:nvSpPr>
        <p:spPr>
          <a:xfrm>
            <a:off x="637717" y="3853009"/>
            <a:ext cx="3395399" cy="3026371"/>
          </a:xfrm>
          <a:prstGeom prst="roundRect">
            <a:avLst>
              <a:gd name="adj" fmla="val 6382"/>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23C60C6B-4D78-4FA8-BA60-35693312B7E7}"/>
              </a:ext>
            </a:extLst>
          </p:cNvPr>
          <p:cNvSpPr/>
          <p:nvPr/>
        </p:nvSpPr>
        <p:spPr>
          <a:xfrm>
            <a:off x="4347171" y="1094212"/>
            <a:ext cx="4088462" cy="2478797"/>
          </a:xfrm>
          <a:prstGeom prst="roundRect">
            <a:avLst>
              <a:gd name="adj" fmla="val 6382"/>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4" name="Rectangle: Rounded Corners 2053">
            <a:extLst>
              <a:ext uri="{FF2B5EF4-FFF2-40B4-BE49-F238E27FC236}">
                <a16:creationId xmlns:a16="http://schemas.microsoft.com/office/drawing/2014/main" id="{D17AC473-AE32-49D2-9585-6E1479A637FD}"/>
              </a:ext>
            </a:extLst>
          </p:cNvPr>
          <p:cNvSpPr/>
          <p:nvPr/>
        </p:nvSpPr>
        <p:spPr>
          <a:xfrm>
            <a:off x="661970" y="1097065"/>
            <a:ext cx="3372647" cy="2478797"/>
          </a:xfrm>
          <a:prstGeom prst="roundRect">
            <a:avLst>
              <a:gd name="adj" fmla="val 6382"/>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Image result for nvidia tesla xp logo">
            <a:extLst>
              <a:ext uri="{FF2B5EF4-FFF2-40B4-BE49-F238E27FC236}">
                <a16:creationId xmlns:a16="http://schemas.microsoft.com/office/drawing/2014/main" id="{9A01490C-8439-4644-A7AD-6B48C122C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842" y="1828839"/>
            <a:ext cx="2219402" cy="142041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FF9B9EA-102B-4B26-83C1-C42F04BC0152}"/>
              </a:ext>
            </a:extLst>
          </p:cNvPr>
          <p:cNvSpPr>
            <a:spLocks noGrp="1"/>
          </p:cNvSpPr>
          <p:nvPr>
            <p:ph type="body" sz="quarter" idx="10"/>
          </p:nvPr>
        </p:nvSpPr>
        <p:spPr/>
        <p:txBody>
          <a:bodyPr vert="horz" anchor="t"/>
          <a:lstStyle/>
          <a:p>
            <a:r>
              <a:rPr lang="en-US">
                <a:latin typeface="Arial Narrow"/>
              </a:rPr>
              <a:t>Intelligent Query Workload Characterization</a:t>
            </a:r>
          </a:p>
        </p:txBody>
      </p:sp>
      <p:pic>
        <p:nvPicPr>
          <p:cNvPr id="2058" name="Picture 10" descr="Image result for Tensorflow 1.9">
            <a:extLst>
              <a:ext uri="{FF2B5EF4-FFF2-40B4-BE49-F238E27FC236}">
                <a16:creationId xmlns:a16="http://schemas.microsoft.com/office/drawing/2014/main" id="{EEC7F364-F012-433E-8296-7ACE52D78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911" y="5682448"/>
            <a:ext cx="2682133" cy="12498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75CF541-87B8-4BD1-8D8F-09A452EA5D0F}"/>
              </a:ext>
            </a:extLst>
          </p:cNvPr>
          <p:cNvSpPr/>
          <p:nvPr/>
        </p:nvSpPr>
        <p:spPr>
          <a:xfrm>
            <a:off x="10383041" y="5296777"/>
            <a:ext cx="1516762" cy="1015663"/>
          </a:xfrm>
          <a:prstGeom prst="rect">
            <a:avLst/>
          </a:prstGeom>
        </p:spPr>
        <p:txBody>
          <a:bodyPr wrap="square" anchor="t">
            <a:spAutoFit/>
          </a:bodyPr>
          <a:lstStyle/>
          <a:p>
            <a:pPr algn="ctr"/>
            <a:r>
              <a:rPr lang="en-US" sz="6000" b="1">
                <a:solidFill>
                  <a:srgbClr val="13294B"/>
                </a:solidFill>
                <a:latin typeface="Arial Narrow"/>
              </a:rPr>
              <a:t>+</a:t>
            </a:r>
            <a:endParaRPr lang="en-US" sz="6000">
              <a:cs typeface="Calibri"/>
            </a:endParaRPr>
          </a:p>
        </p:txBody>
      </p:sp>
      <p:pic>
        <p:nvPicPr>
          <p:cNvPr id="26" name="Picture 6" descr="Image result for nvidia tesla V logo">
            <a:extLst>
              <a:ext uri="{FF2B5EF4-FFF2-40B4-BE49-F238E27FC236}">
                <a16:creationId xmlns:a16="http://schemas.microsoft.com/office/drawing/2014/main" id="{2684A7CA-0589-47DD-8980-EC40CCF72E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7229" y="1917677"/>
            <a:ext cx="2219402" cy="124987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7C8D5CCF-3EF8-4C8C-B324-47F36038CDDC}"/>
              </a:ext>
            </a:extLst>
          </p:cNvPr>
          <p:cNvCxnSpPr>
            <a:cxnSpLocks/>
          </p:cNvCxnSpPr>
          <p:nvPr/>
        </p:nvCxnSpPr>
        <p:spPr>
          <a:xfrm>
            <a:off x="8725976" y="1054844"/>
            <a:ext cx="0" cy="57459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4F869EA9-1C32-48A9-AAB1-4E698638BD0E}"/>
              </a:ext>
            </a:extLst>
          </p:cNvPr>
          <p:cNvSpPr/>
          <p:nvPr/>
        </p:nvSpPr>
        <p:spPr>
          <a:xfrm>
            <a:off x="10440773" y="1183738"/>
            <a:ext cx="1608014" cy="553998"/>
          </a:xfrm>
          <a:prstGeom prst="rect">
            <a:avLst/>
          </a:prstGeom>
        </p:spPr>
        <p:txBody>
          <a:bodyPr wrap="square" anchor="t">
            <a:spAutoFit/>
          </a:bodyPr>
          <a:lstStyle/>
          <a:p>
            <a:r>
              <a:rPr lang="en-US" sz="3000" b="1">
                <a:solidFill>
                  <a:srgbClr val="13294B"/>
                </a:solidFill>
                <a:latin typeface="Arial Narrow"/>
              </a:rPr>
              <a:t>Platform</a:t>
            </a:r>
            <a:endParaRPr lang="en-US" sz="3000">
              <a:cs typeface="Calibri"/>
            </a:endParaRPr>
          </a:p>
        </p:txBody>
      </p:sp>
      <p:pic>
        <p:nvPicPr>
          <p:cNvPr id="1032" name="Picture 8" descr="Image result for question and answer">
            <a:extLst>
              <a:ext uri="{FF2B5EF4-FFF2-40B4-BE49-F238E27FC236}">
                <a16:creationId xmlns:a16="http://schemas.microsoft.com/office/drawing/2014/main" id="{9004010C-FE13-4208-96AA-FBEA0E870E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55" y="4254609"/>
            <a:ext cx="1539775" cy="1539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mage retrieval icon">
            <a:extLst>
              <a:ext uri="{FF2B5EF4-FFF2-40B4-BE49-F238E27FC236}">
                <a16:creationId xmlns:a16="http://schemas.microsoft.com/office/drawing/2014/main" id="{C3BD74BE-B4B6-4163-AB3F-927A30FD5B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415" y="4253710"/>
            <a:ext cx="1560828" cy="156082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77B5F77C-FC16-4046-AD37-C4248CF709D7}"/>
              </a:ext>
            </a:extLst>
          </p:cNvPr>
          <p:cNvGrpSpPr/>
          <p:nvPr/>
        </p:nvGrpSpPr>
        <p:grpSpPr>
          <a:xfrm>
            <a:off x="1139041" y="1290961"/>
            <a:ext cx="2465140" cy="1667255"/>
            <a:chOff x="5700944" y="4806722"/>
            <a:chExt cx="2946478" cy="1992800"/>
          </a:xfrm>
        </p:grpSpPr>
        <p:pic>
          <p:nvPicPr>
            <p:cNvPr id="1040" name="Picture 16" descr="Related image">
              <a:extLst>
                <a:ext uri="{FF2B5EF4-FFF2-40B4-BE49-F238E27FC236}">
                  <a16:creationId xmlns:a16="http://schemas.microsoft.com/office/drawing/2014/main" id="{6EF57AF3-949B-4080-BCAD-621DD4B35D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0944" y="5167968"/>
              <a:ext cx="745333" cy="12700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AD9AE09-22D0-4315-A0FB-EA00E6CA7F83}"/>
                </a:ext>
              </a:extLst>
            </p:cNvPr>
            <p:cNvSpPr/>
            <p:nvPr/>
          </p:nvSpPr>
          <p:spPr>
            <a:xfrm>
              <a:off x="6713873" y="4806722"/>
              <a:ext cx="1326193" cy="1992800"/>
            </a:xfrm>
            <a:prstGeom prst="round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42" name="Picture 18" descr="Image result for tintin">
              <a:extLst>
                <a:ext uri="{FF2B5EF4-FFF2-40B4-BE49-F238E27FC236}">
                  <a16:creationId xmlns:a16="http://schemas.microsoft.com/office/drawing/2014/main" id="{ACAB38C2-BDF4-42F0-BA64-0D7A1DEB31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8359" y="4868925"/>
              <a:ext cx="555510" cy="74163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tintin">
              <a:extLst>
                <a:ext uri="{FF2B5EF4-FFF2-40B4-BE49-F238E27FC236}">
                  <a16:creationId xmlns:a16="http://schemas.microsoft.com/office/drawing/2014/main" id="{69058433-9052-4A41-A14D-1B62A9940C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3550" y="4868926"/>
              <a:ext cx="449086" cy="74163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tintin">
              <a:extLst>
                <a:ext uri="{FF2B5EF4-FFF2-40B4-BE49-F238E27FC236}">
                  <a16:creationId xmlns:a16="http://schemas.microsoft.com/office/drawing/2014/main" id="{700A2851-8B24-4E9D-BD62-4A394E2A3B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76929" y="5852059"/>
              <a:ext cx="618682" cy="85986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lated image">
              <a:extLst>
                <a:ext uri="{FF2B5EF4-FFF2-40B4-BE49-F238E27FC236}">
                  <a16:creationId xmlns:a16="http://schemas.microsoft.com/office/drawing/2014/main" id="{B4CF5D1C-1D10-4906-832E-5739627EFF9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7348849" y="5852059"/>
              <a:ext cx="513893" cy="85986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B0122780-29EA-4734-9427-DA740EAD324E}"/>
                </a:ext>
              </a:extLst>
            </p:cNvPr>
            <p:cNvCxnSpPr>
              <a:stCxn id="1040" idx="3"/>
              <a:endCxn id="1042" idx="1"/>
            </p:cNvCxnSpPr>
            <p:nvPr/>
          </p:nvCxnSpPr>
          <p:spPr>
            <a:xfrm flipV="1">
              <a:off x="6446277" y="5239742"/>
              <a:ext cx="402082" cy="563250"/>
            </a:xfrm>
            <a:prstGeom prst="straightConnector1">
              <a:avLst/>
            </a:prstGeom>
            <a:ln>
              <a:solidFill>
                <a:srgbClr val="00B05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D17F940-4619-49FA-AA3C-AE1EDB6CC26E}"/>
                </a:ext>
              </a:extLst>
            </p:cNvPr>
            <p:cNvCxnSpPr>
              <a:cxnSpLocks/>
              <a:stCxn id="1040" idx="3"/>
            </p:cNvCxnSpPr>
            <p:nvPr/>
          </p:nvCxnSpPr>
          <p:spPr>
            <a:xfrm>
              <a:off x="6446277" y="5802992"/>
              <a:ext cx="402082" cy="549266"/>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49CFFD2-95D5-4EAE-A784-FE32E308E555}"/>
                </a:ext>
              </a:extLst>
            </p:cNvPr>
            <p:cNvCxnSpPr/>
            <p:nvPr/>
          </p:nvCxnSpPr>
          <p:spPr>
            <a:xfrm>
              <a:off x="7862742" y="5239742"/>
              <a:ext cx="417658" cy="0"/>
            </a:xfrm>
            <a:prstGeom prst="straightConnector1">
              <a:avLst/>
            </a:prstGeom>
            <a:ln>
              <a:solidFill>
                <a:srgbClr val="00B05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B86F43B5-F1D0-4543-9CA9-CAB791773EF9}"/>
                </a:ext>
              </a:extLst>
            </p:cNvPr>
            <p:cNvCxnSpPr/>
            <p:nvPr/>
          </p:nvCxnSpPr>
          <p:spPr>
            <a:xfrm>
              <a:off x="7832636" y="6215102"/>
              <a:ext cx="417658" cy="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9" name="Multiplication Sign 18">
              <a:extLst>
                <a:ext uri="{FF2B5EF4-FFF2-40B4-BE49-F238E27FC236}">
                  <a16:creationId xmlns:a16="http://schemas.microsoft.com/office/drawing/2014/main" id="{FBA56792-538E-4AB2-BA39-745D59352441}"/>
                </a:ext>
              </a:extLst>
            </p:cNvPr>
            <p:cNvSpPr/>
            <p:nvPr/>
          </p:nvSpPr>
          <p:spPr>
            <a:xfrm>
              <a:off x="8206790" y="5969552"/>
              <a:ext cx="440632" cy="491100"/>
            </a:xfrm>
            <a:prstGeom prst="mathMultiply">
              <a:avLst>
                <a:gd name="adj1" fmla="val 814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8FE5D22-C5AD-472D-ADD6-0B8DD89741BB}"/>
                </a:ext>
              </a:extLst>
            </p:cNvPr>
            <p:cNvGrpSpPr/>
            <p:nvPr/>
          </p:nvGrpSpPr>
          <p:grpSpPr>
            <a:xfrm>
              <a:off x="8330540" y="5051031"/>
              <a:ext cx="263126" cy="283277"/>
              <a:chOff x="8276672" y="4993887"/>
              <a:chExt cx="595615" cy="348162"/>
            </a:xfrm>
          </p:grpSpPr>
          <p:cxnSp>
            <p:nvCxnSpPr>
              <p:cNvPr id="22" name="Straight Connector 21">
                <a:extLst>
                  <a:ext uri="{FF2B5EF4-FFF2-40B4-BE49-F238E27FC236}">
                    <a16:creationId xmlns:a16="http://schemas.microsoft.com/office/drawing/2014/main" id="{8B754779-BE7C-4517-A91D-51FAD410FB8D}"/>
                  </a:ext>
                </a:extLst>
              </p:cNvPr>
              <p:cNvCxnSpPr/>
              <p:nvPr/>
            </p:nvCxnSpPr>
            <p:spPr>
              <a:xfrm>
                <a:off x="8276672" y="5172797"/>
                <a:ext cx="208280" cy="169252"/>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6411867-F0A3-4111-A3E3-15E0B9ED78B0}"/>
                  </a:ext>
                </a:extLst>
              </p:cNvPr>
              <p:cNvCxnSpPr/>
              <p:nvPr/>
            </p:nvCxnSpPr>
            <p:spPr>
              <a:xfrm flipV="1">
                <a:off x="8484952" y="4993887"/>
                <a:ext cx="387335" cy="348162"/>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grpSp>
      </p:grpSp>
      <p:sp>
        <p:nvSpPr>
          <p:cNvPr id="29" name="TextBox 28">
            <a:extLst>
              <a:ext uri="{FF2B5EF4-FFF2-40B4-BE49-F238E27FC236}">
                <a16:creationId xmlns:a16="http://schemas.microsoft.com/office/drawing/2014/main" id="{D0E0CAA0-56A1-4D59-AE85-FE17526E3281}"/>
              </a:ext>
            </a:extLst>
          </p:cNvPr>
          <p:cNvSpPr txBox="1"/>
          <p:nvPr/>
        </p:nvSpPr>
        <p:spPr>
          <a:xfrm>
            <a:off x="722602" y="3005467"/>
            <a:ext cx="3298019" cy="400110"/>
          </a:xfrm>
          <a:prstGeom prst="rect">
            <a:avLst/>
          </a:prstGeom>
          <a:noFill/>
        </p:spPr>
        <p:txBody>
          <a:bodyPr wrap="none" rtlCol="0">
            <a:spAutoFit/>
          </a:bodyPr>
          <a:lstStyle/>
          <a:p>
            <a:r>
              <a:rPr lang="en-US"/>
              <a:t>Person Reidentification (</a:t>
            </a:r>
            <a:r>
              <a:rPr lang="en-US" err="1"/>
              <a:t>ReID</a:t>
            </a:r>
            <a:r>
              <a:rPr lang="en-US"/>
              <a:t>)</a:t>
            </a:r>
          </a:p>
        </p:txBody>
      </p:sp>
      <p:sp>
        <p:nvSpPr>
          <p:cNvPr id="54" name="TextBox 53">
            <a:extLst>
              <a:ext uri="{FF2B5EF4-FFF2-40B4-BE49-F238E27FC236}">
                <a16:creationId xmlns:a16="http://schemas.microsoft.com/office/drawing/2014/main" id="{1B88BD8F-E4AE-449D-B5FA-DF3C4CAEEE06}"/>
              </a:ext>
            </a:extLst>
          </p:cNvPr>
          <p:cNvSpPr txBox="1"/>
          <p:nvPr/>
        </p:nvSpPr>
        <p:spPr>
          <a:xfrm>
            <a:off x="786348" y="6143497"/>
            <a:ext cx="3001163" cy="707886"/>
          </a:xfrm>
          <a:prstGeom prst="rect">
            <a:avLst/>
          </a:prstGeom>
          <a:noFill/>
        </p:spPr>
        <p:txBody>
          <a:bodyPr wrap="square" rtlCol="0">
            <a:spAutoFit/>
          </a:bodyPr>
          <a:lstStyle/>
          <a:p>
            <a:pPr algn="ctr"/>
            <a:r>
              <a:rPr lang="en-US"/>
              <a:t>Music Information Retrieval (MIR)</a:t>
            </a:r>
          </a:p>
        </p:txBody>
      </p:sp>
      <p:pic>
        <p:nvPicPr>
          <p:cNvPr id="31" name="Picture 30">
            <a:extLst>
              <a:ext uri="{FF2B5EF4-FFF2-40B4-BE49-F238E27FC236}">
                <a16:creationId xmlns:a16="http://schemas.microsoft.com/office/drawing/2014/main" id="{CEBE242D-262A-427A-821B-91EC2AACC862}"/>
              </a:ext>
            </a:extLst>
          </p:cNvPr>
          <p:cNvPicPr>
            <a:picLocks noChangeAspect="1"/>
          </p:cNvPicPr>
          <p:nvPr/>
        </p:nvPicPr>
        <p:blipFill>
          <a:blip r:embed="rId14"/>
          <a:stretch>
            <a:fillRect/>
          </a:stretch>
        </p:blipFill>
        <p:spPr>
          <a:xfrm>
            <a:off x="1301930" y="3997311"/>
            <a:ext cx="1969998" cy="1969998"/>
          </a:xfrm>
          <a:prstGeom prst="rect">
            <a:avLst/>
          </a:prstGeom>
        </p:spPr>
      </p:pic>
      <p:grpSp>
        <p:nvGrpSpPr>
          <p:cNvPr id="2053" name="Group 2052">
            <a:extLst>
              <a:ext uri="{FF2B5EF4-FFF2-40B4-BE49-F238E27FC236}">
                <a16:creationId xmlns:a16="http://schemas.microsoft.com/office/drawing/2014/main" id="{781E00A5-8C6B-43C8-9D52-8D7B64678CA6}"/>
              </a:ext>
            </a:extLst>
          </p:cNvPr>
          <p:cNvGrpSpPr/>
          <p:nvPr/>
        </p:nvGrpSpPr>
        <p:grpSpPr>
          <a:xfrm>
            <a:off x="4510977" y="1212328"/>
            <a:ext cx="3823631" cy="1672598"/>
            <a:chOff x="3766316" y="1842986"/>
            <a:chExt cx="3823631" cy="1672598"/>
          </a:xfrm>
        </p:grpSpPr>
        <p:pic>
          <p:nvPicPr>
            <p:cNvPr id="1056" name="Picture 32" descr="Image result for princess frozen">
              <a:extLst>
                <a:ext uri="{FF2B5EF4-FFF2-40B4-BE49-F238E27FC236}">
                  <a16:creationId xmlns:a16="http://schemas.microsoft.com/office/drawing/2014/main" id="{BA43813C-23A5-4772-9D68-B8EBB195540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66316" y="1842986"/>
              <a:ext cx="819336" cy="1627499"/>
            </a:xfrm>
            <a:prstGeom prst="rect">
              <a:avLst/>
            </a:prstGeom>
            <a:noFill/>
            <a:extLst>
              <a:ext uri="{909E8E84-426E-40DD-AFC4-6F175D3DCCD1}">
                <a14:hiddenFill xmlns:a14="http://schemas.microsoft.com/office/drawing/2010/main">
                  <a:solidFill>
                    <a:srgbClr val="FFFFFF"/>
                  </a:solidFill>
                </a14:hiddenFill>
              </a:ext>
            </a:extLst>
          </p:spPr>
        </p:pic>
        <p:sp>
          <p:nvSpPr>
            <p:cNvPr id="2048" name="Rectangle 2047">
              <a:extLst>
                <a:ext uri="{FF2B5EF4-FFF2-40B4-BE49-F238E27FC236}">
                  <a16:creationId xmlns:a16="http://schemas.microsoft.com/office/drawing/2014/main" id="{2C4CB22D-411E-4E88-BA1B-C5DAE4E283C9}"/>
                </a:ext>
              </a:extLst>
            </p:cNvPr>
            <p:cNvSpPr/>
            <p:nvPr/>
          </p:nvSpPr>
          <p:spPr>
            <a:xfrm>
              <a:off x="3839652" y="2189283"/>
              <a:ext cx="622999" cy="1326301"/>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8" name="Picture 34" descr="Image result for elsa frozen dress png">
              <a:extLst>
                <a:ext uri="{FF2B5EF4-FFF2-40B4-BE49-F238E27FC236}">
                  <a16:creationId xmlns:a16="http://schemas.microsoft.com/office/drawing/2014/main" id="{FDFA436E-9F01-4121-9251-5D7A3FEE13F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49066" y="2063832"/>
              <a:ext cx="840881" cy="1357561"/>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1223734E-123A-42E6-BEDA-5FF71E4B8040}"/>
                </a:ext>
              </a:extLst>
            </p:cNvPr>
            <p:cNvPicPr>
              <a:picLocks noChangeAspect="1"/>
            </p:cNvPicPr>
            <p:nvPr/>
          </p:nvPicPr>
          <p:blipFill>
            <a:blip r:embed="rId17"/>
            <a:stretch>
              <a:fillRect/>
            </a:stretch>
          </p:blipFill>
          <p:spPr>
            <a:xfrm>
              <a:off x="5597598" y="2082606"/>
              <a:ext cx="1010562" cy="1356459"/>
            </a:xfrm>
            <a:prstGeom prst="rect">
              <a:avLst/>
            </a:prstGeom>
          </p:spPr>
        </p:pic>
        <p:pic>
          <p:nvPicPr>
            <p:cNvPr id="2051" name="Picture 2050">
              <a:extLst>
                <a:ext uri="{FF2B5EF4-FFF2-40B4-BE49-F238E27FC236}">
                  <a16:creationId xmlns:a16="http://schemas.microsoft.com/office/drawing/2014/main" id="{1ACB973A-7F3A-4FEB-BEA2-52D6FCF40F32}"/>
                </a:ext>
              </a:extLst>
            </p:cNvPr>
            <p:cNvPicPr>
              <a:picLocks noChangeAspect="1"/>
            </p:cNvPicPr>
            <p:nvPr/>
          </p:nvPicPr>
          <p:blipFill>
            <a:blip r:embed="rId18"/>
            <a:stretch>
              <a:fillRect/>
            </a:stretch>
          </p:blipFill>
          <p:spPr>
            <a:xfrm>
              <a:off x="4682835" y="2079621"/>
              <a:ext cx="770535" cy="1359444"/>
            </a:xfrm>
            <a:prstGeom prst="rect">
              <a:avLst/>
            </a:prstGeom>
          </p:spPr>
        </p:pic>
      </p:grpSp>
      <p:sp>
        <p:nvSpPr>
          <p:cNvPr id="61" name="TextBox 60">
            <a:extLst>
              <a:ext uri="{FF2B5EF4-FFF2-40B4-BE49-F238E27FC236}">
                <a16:creationId xmlns:a16="http://schemas.microsoft.com/office/drawing/2014/main" id="{DA8FE967-908E-4CF1-BF68-28A89EF5E968}"/>
              </a:ext>
            </a:extLst>
          </p:cNvPr>
          <p:cNvSpPr txBox="1"/>
          <p:nvPr/>
        </p:nvSpPr>
        <p:spPr>
          <a:xfrm>
            <a:off x="5123398" y="3012165"/>
            <a:ext cx="2994666" cy="400110"/>
          </a:xfrm>
          <a:prstGeom prst="rect">
            <a:avLst/>
          </a:prstGeom>
          <a:noFill/>
        </p:spPr>
        <p:txBody>
          <a:bodyPr wrap="none" rtlCol="0">
            <a:spAutoFit/>
          </a:bodyPr>
          <a:lstStyle/>
          <a:p>
            <a:r>
              <a:rPr lang="en-US"/>
              <a:t>Exact Street to Shop (ESTP)</a:t>
            </a:r>
          </a:p>
        </p:txBody>
      </p:sp>
      <p:sp>
        <p:nvSpPr>
          <p:cNvPr id="63" name="TextBox 62">
            <a:extLst>
              <a:ext uri="{FF2B5EF4-FFF2-40B4-BE49-F238E27FC236}">
                <a16:creationId xmlns:a16="http://schemas.microsoft.com/office/drawing/2014/main" id="{305C4B49-CBF1-427E-94CA-4CD68671D062}"/>
              </a:ext>
            </a:extLst>
          </p:cNvPr>
          <p:cNvSpPr txBox="1"/>
          <p:nvPr/>
        </p:nvSpPr>
        <p:spPr>
          <a:xfrm>
            <a:off x="4535856" y="6065429"/>
            <a:ext cx="1779128" cy="707886"/>
          </a:xfrm>
          <a:prstGeom prst="rect">
            <a:avLst/>
          </a:prstGeom>
          <a:noFill/>
        </p:spPr>
        <p:txBody>
          <a:bodyPr wrap="square" rtlCol="0">
            <a:spAutoFit/>
          </a:bodyPr>
          <a:lstStyle/>
          <a:p>
            <a:pPr algn="ctr"/>
            <a:r>
              <a:rPr lang="en-US"/>
              <a:t>Text-2-Image Retrieval (TIR)</a:t>
            </a:r>
          </a:p>
        </p:txBody>
      </p:sp>
      <p:sp>
        <p:nvSpPr>
          <p:cNvPr id="64" name="TextBox 63">
            <a:extLst>
              <a:ext uri="{FF2B5EF4-FFF2-40B4-BE49-F238E27FC236}">
                <a16:creationId xmlns:a16="http://schemas.microsoft.com/office/drawing/2014/main" id="{66C7010B-67D7-428B-96F9-B9366F1B3E5F}"/>
              </a:ext>
            </a:extLst>
          </p:cNvPr>
          <p:cNvSpPr txBox="1"/>
          <p:nvPr/>
        </p:nvSpPr>
        <p:spPr>
          <a:xfrm>
            <a:off x="6678253" y="6065429"/>
            <a:ext cx="1596867" cy="707886"/>
          </a:xfrm>
          <a:prstGeom prst="rect">
            <a:avLst/>
          </a:prstGeom>
          <a:noFill/>
        </p:spPr>
        <p:txBody>
          <a:bodyPr wrap="square" rtlCol="0">
            <a:spAutoFit/>
          </a:bodyPr>
          <a:lstStyle/>
          <a:p>
            <a:pPr algn="ctr"/>
            <a:r>
              <a:rPr lang="en-US"/>
              <a:t>Text Q&amp;A (</a:t>
            </a:r>
            <a:r>
              <a:rPr lang="en-US" err="1"/>
              <a:t>TextQA</a:t>
            </a:r>
            <a:r>
              <a:rPr lang="en-US"/>
              <a:t>)</a:t>
            </a:r>
          </a:p>
        </p:txBody>
      </p:sp>
      <p:sp>
        <p:nvSpPr>
          <p:cNvPr id="49" name="Rectangle 48">
            <a:extLst>
              <a:ext uri="{FF2B5EF4-FFF2-40B4-BE49-F238E27FC236}">
                <a16:creationId xmlns:a16="http://schemas.microsoft.com/office/drawing/2014/main" id="{E8EC2D7D-73DB-42DF-B450-B2B8499F9A9F}"/>
              </a:ext>
            </a:extLst>
          </p:cNvPr>
          <p:cNvSpPr/>
          <p:nvPr/>
        </p:nvSpPr>
        <p:spPr>
          <a:xfrm>
            <a:off x="10341149" y="3054996"/>
            <a:ext cx="1516762" cy="1015663"/>
          </a:xfrm>
          <a:prstGeom prst="rect">
            <a:avLst/>
          </a:prstGeom>
        </p:spPr>
        <p:txBody>
          <a:bodyPr wrap="square" anchor="t">
            <a:spAutoFit/>
          </a:bodyPr>
          <a:lstStyle/>
          <a:p>
            <a:pPr algn="ctr"/>
            <a:r>
              <a:rPr lang="en-US" sz="6000" b="1">
                <a:solidFill>
                  <a:srgbClr val="13294B"/>
                </a:solidFill>
                <a:latin typeface="Arial Narrow"/>
              </a:rPr>
              <a:t>+</a:t>
            </a:r>
            <a:endParaRPr lang="en-US" sz="6000">
              <a:cs typeface="Calibri"/>
            </a:endParaRPr>
          </a:p>
        </p:txBody>
      </p:sp>
      <p:sp>
        <p:nvSpPr>
          <p:cNvPr id="4" name="Rectangle 3">
            <a:extLst>
              <a:ext uri="{FF2B5EF4-FFF2-40B4-BE49-F238E27FC236}">
                <a16:creationId xmlns:a16="http://schemas.microsoft.com/office/drawing/2014/main" id="{FB68957C-5CEE-4140-8E12-DF26FB4C6919}"/>
              </a:ext>
            </a:extLst>
          </p:cNvPr>
          <p:cNvSpPr/>
          <p:nvPr/>
        </p:nvSpPr>
        <p:spPr>
          <a:xfrm>
            <a:off x="10133925" y="4330594"/>
            <a:ext cx="2274791" cy="4072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err="1">
                <a:latin typeface="Trebuchet MS" panose="020B0603020202020204" pitchFamily="34" charset="0"/>
              </a:rPr>
              <a:t>NVMe</a:t>
            </a:r>
            <a:r>
              <a:rPr lang="en-US" sz="3200" b="1">
                <a:latin typeface="Trebuchet MS" panose="020B0603020202020204" pitchFamily="34" charset="0"/>
              </a:rPr>
              <a:t> SSD</a:t>
            </a:r>
          </a:p>
        </p:txBody>
      </p:sp>
      <p:sp>
        <p:nvSpPr>
          <p:cNvPr id="51" name="Rectangle 50">
            <a:extLst>
              <a:ext uri="{FF2B5EF4-FFF2-40B4-BE49-F238E27FC236}">
                <a16:creationId xmlns:a16="http://schemas.microsoft.com/office/drawing/2014/main" id="{B2D2C040-82AE-4180-8106-961373A95384}"/>
              </a:ext>
            </a:extLst>
          </p:cNvPr>
          <p:cNvSpPr/>
          <p:nvPr/>
        </p:nvSpPr>
        <p:spPr>
          <a:xfrm>
            <a:off x="11623430" y="2209665"/>
            <a:ext cx="1265458" cy="4461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rebuchet MS" panose="020B0603020202020204" pitchFamily="34" charset="0"/>
              </a:rPr>
              <a:t>VOLTA</a:t>
            </a:r>
          </a:p>
        </p:txBody>
      </p:sp>
      <p:sp>
        <p:nvSpPr>
          <p:cNvPr id="52" name="Rectangle 51">
            <a:extLst>
              <a:ext uri="{FF2B5EF4-FFF2-40B4-BE49-F238E27FC236}">
                <a16:creationId xmlns:a16="http://schemas.microsoft.com/office/drawing/2014/main" id="{C346F347-1677-4983-80EE-EB5F65A05824}"/>
              </a:ext>
            </a:extLst>
          </p:cNvPr>
          <p:cNvSpPr/>
          <p:nvPr/>
        </p:nvSpPr>
        <p:spPr>
          <a:xfrm>
            <a:off x="9331330" y="2235232"/>
            <a:ext cx="1265458" cy="43947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rebuchet MS" panose="020B0603020202020204" pitchFamily="34" charset="0"/>
              </a:rPr>
              <a:t>PASCAL</a:t>
            </a:r>
          </a:p>
        </p:txBody>
      </p:sp>
      <p:sp>
        <p:nvSpPr>
          <p:cNvPr id="48" name="TextBox 47">
            <a:extLst>
              <a:ext uri="{FF2B5EF4-FFF2-40B4-BE49-F238E27FC236}">
                <a16:creationId xmlns:a16="http://schemas.microsoft.com/office/drawing/2014/main" id="{206CCF8B-E073-47DF-9E3C-AB6620AB4C09}"/>
              </a:ext>
            </a:extLst>
          </p:cNvPr>
          <p:cNvSpPr txBox="1"/>
          <p:nvPr/>
        </p:nvSpPr>
        <p:spPr>
          <a:xfrm>
            <a:off x="-38911" y="7299960"/>
            <a:ext cx="680937" cy="404346"/>
          </a:xfrm>
          <a:prstGeom prst="rect">
            <a:avLst/>
          </a:prstGeom>
          <a:noFill/>
        </p:spPr>
        <p:txBody>
          <a:bodyPr wrap="square" rtlCol="0">
            <a:spAutoFit/>
          </a:bodyPr>
          <a:lstStyle/>
          <a:p>
            <a:pPr algn="ctr"/>
            <a:r>
              <a:rPr lang="en-US" dirty="0"/>
              <a:t>5</a:t>
            </a:r>
          </a:p>
        </p:txBody>
      </p:sp>
    </p:spTree>
    <p:extLst>
      <p:ext uri="{BB962C8B-B14F-4D97-AF65-F5344CB8AC3E}">
        <p14:creationId xmlns:p14="http://schemas.microsoft.com/office/powerpoint/2010/main" val="36827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fade">
                                      <p:cBhvr>
                                        <p:cTn id="44" dur="500"/>
                                        <p:tgtEl>
                                          <p:spTgt spid="1032"/>
                                        </p:tgtEl>
                                      </p:cBhvr>
                                    </p:animEffect>
                                  </p:childTnLst>
                                </p:cTn>
                              </p:par>
                              <p:par>
                                <p:cTn id="45" presetID="10"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par>
                                <p:cTn id="59" presetID="10" presetClass="entr" presetSubtype="0" fill="hold" nodeType="withEffect">
                                  <p:stCondLst>
                                    <p:cond delay="0"/>
                                  </p:stCondLst>
                                  <p:childTnLst>
                                    <p:set>
                                      <p:cBhvr>
                                        <p:cTn id="60" dur="1" fill="hold">
                                          <p:stCondLst>
                                            <p:cond delay="0"/>
                                          </p:stCondLst>
                                        </p:cTn>
                                        <p:tgtEl>
                                          <p:spTgt spid="2058"/>
                                        </p:tgtEl>
                                        <p:attrNameLst>
                                          <p:attrName>style.visibility</p:attrName>
                                        </p:attrNameLst>
                                      </p:cBhvr>
                                      <p:to>
                                        <p:strVal val="visible"/>
                                      </p:to>
                                    </p:set>
                                    <p:animEffect transition="in" filter="fade">
                                      <p:cBhvr>
                                        <p:cTn id="61" dur="500"/>
                                        <p:tgtEl>
                                          <p:spTgt spid="20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par>
                                <p:cTn id="80" presetID="10"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7" grpId="0" animBg="1"/>
      <p:bldP spid="66" grpId="0" animBg="1"/>
      <p:bldP spid="2054" grpId="0" animBg="1"/>
      <p:bldP spid="21" grpId="0"/>
      <p:bldP spid="39" grpId="0"/>
      <p:bldP spid="29" grpId="0"/>
      <p:bldP spid="54" grpId="0"/>
      <p:bldP spid="61" grpId="0"/>
      <p:bldP spid="63" grpId="0"/>
      <p:bldP spid="64" grpId="0"/>
      <p:bldP spid="49" grpId="0"/>
      <p:bldP spid="4"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D50F5256-21C6-49F1-806A-34E372B6463D}"/>
              </a:ext>
            </a:extLst>
          </p:cNvPr>
          <p:cNvGraphicFramePr>
            <a:graphicFrameLocks/>
          </p:cNvGraphicFramePr>
          <p:nvPr>
            <p:extLst>
              <p:ext uri="{D42A27DB-BD31-4B8C-83A1-F6EECF244321}">
                <p14:modId xmlns:p14="http://schemas.microsoft.com/office/powerpoint/2010/main" val="1193875479"/>
              </p:ext>
            </p:extLst>
          </p:nvPr>
        </p:nvGraphicFramePr>
        <p:xfrm>
          <a:off x="799659" y="1142765"/>
          <a:ext cx="12469930" cy="511628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698A5955-6CCA-4826-87DD-398299321E7A}"/>
              </a:ext>
            </a:extLst>
          </p:cNvPr>
          <p:cNvSpPr>
            <a:spLocks noGrp="1"/>
          </p:cNvSpPr>
          <p:nvPr>
            <p:ph type="body" sz="quarter" idx="10"/>
          </p:nvPr>
        </p:nvSpPr>
        <p:spPr/>
        <p:txBody>
          <a:bodyPr vert="horz" anchor="t"/>
          <a:lstStyle/>
          <a:p>
            <a:r>
              <a:rPr lang="en-US">
                <a:latin typeface="Arial Narrow"/>
              </a:rPr>
              <a:t>Intelligent Query Workload Characterization</a:t>
            </a:r>
          </a:p>
        </p:txBody>
      </p:sp>
      <p:grpSp>
        <p:nvGrpSpPr>
          <p:cNvPr id="26" name="Group 25">
            <a:extLst>
              <a:ext uri="{FF2B5EF4-FFF2-40B4-BE49-F238E27FC236}">
                <a16:creationId xmlns:a16="http://schemas.microsoft.com/office/drawing/2014/main" id="{4AB93486-F429-47B2-AC64-E91CC9C5B57A}"/>
              </a:ext>
            </a:extLst>
          </p:cNvPr>
          <p:cNvGrpSpPr/>
          <p:nvPr/>
        </p:nvGrpSpPr>
        <p:grpSpPr>
          <a:xfrm>
            <a:off x="4121253" y="1700838"/>
            <a:ext cx="6751320" cy="4549293"/>
            <a:chOff x="4170680" y="2397760"/>
            <a:chExt cx="6751320" cy="3688080"/>
          </a:xfrm>
        </p:grpSpPr>
        <p:cxnSp>
          <p:nvCxnSpPr>
            <p:cNvPr id="25" name="Straight Connector 24">
              <a:extLst>
                <a:ext uri="{FF2B5EF4-FFF2-40B4-BE49-F238E27FC236}">
                  <a16:creationId xmlns:a16="http://schemas.microsoft.com/office/drawing/2014/main" id="{79F16AFB-8A3F-447B-85E1-0E5EE268DDE1}"/>
                </a:ext>
              </a:extLst>
            </p:cNvPr>
            <p:cNvCxnSpPr/>
            <p:nvPr/>
          </p:nvCxnSpPr>
          <p:spPr>
            <a:xfrm>
              <a:off x="4170680" y="2397760"/>
              <a:ext cx="0" cy="3688080"/>
            </a:xfrm>
            <a:prstGeom prst="line">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6D84154-6774-4E0D-BCFF-975AE5898ED0}"/>
                </a:ext>
              </a:extLst>
            </p:cNvPr>
            <p:cNvCxnSpPr/>
            <p:nvPr/>
          </p:nvCxnSpPr>
          <p:spPr>
            <a:xfrm>
              <a:off x="6416040" y="2397760"/>
              <a:ext cx="0" cy="3688080"/>
            </a:xfrm>
            <a:prstGeom prst="line">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6546A74-1BF9-480B-AB21-7559F5C33D9B}"/>
                </a:ext>
              </a:extLst>
            </p:cNvPr>
            <p:cNvCxnSpPr/>
            <p:nvPr/>
          </p:nvCxnSpPr>
          <p:spPr>
            <a:xfrm>
              <a:off x="8676640" y="2397760"/>
              <a:ext cx="0" cy="3688080"/>
            </a:xfrm>
            <a:prstGeom prst="line">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B298D11-38B2-45AC-AABE-42858D01D237}"/>
                </a:ext>
              </a:extLst>
            </p:cNvPr>
            <p:cNvCxnSpPr/>
            <p:nvPr/>
          </p:nvCxnSpPr>
          <p:spPr>
            <a:xfrm>
              <a:off x="10922000" y="2397760"/>
              <a:ext cx="0" cy="3688080"/>
            </a:xfrm>
            <a:prstGeom prst="line">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2" name="Arrow: Up-Down 11">
            <a:extLst>
              <a:ext uri="{FF2B5EF4-FFF2-40B4-BE49-F238E27FC236}">
                <a16:creationId xmlns:a16="http://schemas.microsoft.com/office/drawing/2014/main" id="{890EBB54-9465-4175-8091-937F9521C40B}"/>
              </a:ext>
            </a:extLst>
          </p:cNvPr>
          <p:cNvSpPr/>
          <p:nvPr/>
        </p:nvSpPr>
        <p:spPr>
          <a:xfrm>
            <a:off x="8324959" y="1695759"/>
            <a:ext cx="421636" cy="3489960"/>
          </a:xfrm>
          <a:prstGeom prst="upDownArrow">
            <a:avLst>
              <a:gd name="adj1" fmla="val 40361"/>
              <a:gd name="adj2" fmla="val 3795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AD0708C1-282E-46A9-9BE0-8D915C3EEBDB}"/>
              </a:ext>
            </a:extLst>
          </p:cNvPr>
          <p:cNvSpPr/>
          <p:nvPr/>
        </p:nvSpPr>
        <p:spPr>
          <a:xfrm>
            <a:off x="8665315" y="3270559"/>
            <a:ext cx="3576309" cy="441960"/>
          </a:xfrm>
          <a:prstGeom prst="flowChartAlternateProcess">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SSD IO Time: ~56-90% in Volta</a:t>
            </a:r>
          </a:p>
        </p:txBody>
      </p:sp>
      <p:sp>
        <p:nvSpPr>
          <p:cNvPr id="17" name="Rectangle: Rounded Corners 16">
            <a:extLst>
              <a:ext uri="{FF2B5EF4-FFF2-40B4-BE49-F238E27FC236}">
                <a16:creationId xmlns:a16="http://schemas.microsoft.com/office/drawing/2014/main" id="{F3CA1416-6F15-4A9B-83A8-3443D985AE1F}"/>
              </a:ext>
            </a:extLst>
          </p:cNvPr>
          <p:cNvSpPr/>
          <p:nvPr/>
        </p:nvSpPr>
        <p:spPr>
          <a:xfrm>
            <a:off x="514708" y="6316881"/>
            <a:ext cx="12884371" cy="916330"/>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Intelligent Query performance is limited by SSD I/O bandwidth</a:t>
            </a:r>
            <a:endParaRPr lang="en-US" dirty="0"/>
          </a:p>
        </p:txBody>
      </p:sp>
      <p:sp>
        <p:nvSpPr>
          <p:cNvPr id="14" name="TextBox 13">
            <a:extLst>
              <a:ext uri="{FF2B5EF4-FFF2-40B4-BE49-F238E27FC236}">
                <a16:creationId xmlns:a16="http://schemas.microsoft.com/office/drawing/2014/main" id="{66CFB7AC-3A28-4002-979E-E32180EEA090}"/>
              </a:ext>
            </a:extLst>
          </p:cNvPr>
          <p:cNvSpPr txBox="1"/>
          <p:nvPr/>
        </p:nvSpPr>
        <p:spPr>
          <a:xfrm>
            <a:off x="-38911" y="7299960"/>
            <a:ext cx="680937" cy="404346"/>
          </a:xfrm>
          <a:prstGeom prst="rect">
            <a:avLst/>
          </a:prstGeom>
          <a:noFill/>
        </p:spPr>
        <p:txBody>
          <a:bodyPr wrap="square" rtlCol="0">
            <a:spAutoFit/>
          </a:bodyPr>
          <a:lstStyle/>
          <a:p>
            <a:pPr algn="ctr"/>
            <a:r>
              <a:rPr lang="en-US"/>
              <a:t>6</a:t>
            </a:r>
          </a:p>
        </p:txBody>
      </p:sp>
    </p:spTree>
    <p:extLst>
      <p:ext uri="{BB962C8B-B14F-4D97-AF65-F5344CB8AC3E}">
        <p14:creationId xmlns:p14="http://schemas.microsoft.com/office/powerpoint/2010/main" val="429030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graphicEl>
                                              <a:chart seriesIdx="-3" categoryIdx="-3" bldStep="gridLegend"/>
                                            </p:graphicEl>
                                          </p:spTgt>
                                        </p:tgtEl>
                                        <p:attrNameLst>
                                          <p:attrName>style.visibility</p:attrName>
                                        </p:attrNameLst>
                                      </p:cBhvr>
                                      <p:to>
                                        <p:strVal val="visible"/>
                                      </p:to>
                                    </p:set>
                                    <p:animEffect transition="in" filter="fade">
                                      <p:cBhvr>
                                        <p:cTn id="7" dur="500"/>
                                        <p:tgtEl>
                                          <p:spTgt spid="36">
                                            <p:graphicEl>
                                              <a:chart seriesIdx="-3" categoryIdx="-3" bldStep="gridLegend"/>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1500"/>
                                  </p:stCondLst>
                                  <p:childTnLst>
                                    <p:set>
                                      <p:cBhvr>
                                        <p:cTn id="13" dur="1" fill="hold">
                                          <p:stCondLst>
                                            <p:cond delay="0"/>
                                          </p:stCondLst>
                                        </p:cTn>
                                        <p:tgtEl>
                                          <p:spTgt spid="36">
                                            <p:graphicEl>
                                              <a:chart seriesIdx="0" categoryIdx="-4" bldStep="series"/>
                                            </p:graphicEl>
                                          </p:spTgt>
                                        </p:tgtEl>
                                        <p:attrNameLst>
                                          <p:attrName>style.visibility</p:attrName>
                                        </p:attrNameLst>
                                      </p:cBhvr>
                                      <p:to>
                                        <p:strVal val="visible"/>
                                      </p:to>
                                    </p:set>
                                    <p:animEffect transition="in" filter="fade">
                                      <p:cBhvr>
                                        <p:cTn id="14" dur="500"/>
                                        <p:tgtEl>
                                          <p:spTgt spid="36">
                                            <p:graphicEl>
                                              <a:chart seriesIdx="0" categoryIdx="-4" bldStep="series"/>
                                            </p:graphicEl>
                                          </p:spTgt>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36">
                                            <p:graphicEl>
                                              <a:chart seriesIdx="1" categoryIdx="-4" bldStep="series"/>
                                            </p:graphicEl>
                                          </p:spTgt>
                                        </p:tgtEl>
                                        <p:attrNameLst>
                                          <p:attrName>style.visibility</p:attrName>
                                        </p:attrNameLst>
                                      </p:cBhvr>
                                      <p:to>
                                        <p:strVal val="visible"/>
                                      </p:to>
                                    </p:set>
                                    <p:animEffect transition="in" filter="fade">
                                      <p:cBhvr>
                                        <p:cTn id="17" dur="500"/>
                                        <p:tgtEl>
                                          <p:spTgt spid="36">
                                            <p:graphicEl>
                                              <a:chart seriesIdx="1" categoryIdx="-4" bldStep="series"/>
                                            </p:graphicEl>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36">
                                            <p:graphicEl>
                                              <a:chart seriesIdx="2" categoryIdx="-4" bldStep="series"/>
                                            </p:graphicEl>
                                          </p:spTgt>
                                        </p:tgtEl>
                                        <p:attrNameLst>
                                          <p:attrName>style.visibility</p:attrName>
                                        </p:attrNameLst>
                                      </p:cBhvr>
                                      <p:to>
                                        <p:strVal val="visible"/>
                                      </p:to>
                                    </p:set>
                                    <p:animEffect transition="in" filter="fade">
                                      <p:cBhvr>
                                        <p:cTn id="21" dur="500"/>
                                        <p:tgtEl>
                                          <p:spTgt spid="36">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uiExpand="1">
        <p:bldSub>
          <a:bldChart bld="series"/>
        </p:bldSub>
      </p:bldGraphic>
      <p:bldP spid="12"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a:extLst>
              <a:ext uri="{FF2B5EF4-FFF2-40B4-BE49-F238E27FC236}">
                <a16:creationId xmlns:a16="http://schemas.microsoft.com/office/drawing/2014/main" id="{9C5B55F3-7E73-475F-91CE-BF129E4F6373}"/>
              </a:ext>
            </a:extLst>
          </p:cNvPr>
          <p:cNvPicPr>
            <a:picLocks noChangeAspect="1"/>
          </p:cNvPicPr>
          <p:nvPr/>
        </p:nvPicPr>
        <p:blipFill>
          <a:blip r:embed="rId3"/>
          <a:stretch>
            <a:fillRect/>
          </a:stretch>
        </p:blipFill>
        <p:spPr>
          <a:xfrm>
            <a:off x="8218537" y="968522"/>
            <a:ext cx="3762752" cy="4189619"/>
          </a:xfrm>
          <a:prstGeom prst="rect">
            <a:avLst/>
          </a:prstGeom>
        </p:spPr>
      </p:pic>
      <p:sp>
        <p:nvSpPr>
          <p:cNvPr id="9" name="Rectangle: Rounded Corners 8">
            <a:extLst>
              <a:ext uri="{FF2B5EF4-FFF2-40B4-BE49-F238E27FC236}">
                <a16:creationId xmlns:a16="http://schemas.microsoft.com/office/drawing/2014/main" id="{302E864A-74F3-4681-BE3E-3A3EC578ABA1}"/>
              </a:ext>
            </a:extLst>
          </p:cNvPr>
          <p:cNvSpPr/>
          <p:nvPr/>
        </p:nvSpPr>
        <p:spPr>
          <a:xfrm>
            <a:off x="7310121" y="6222956"/>
            <a:ext cx="5313679" cy="661872"/>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mj-lt"/>
              </a:rPr>
              <a:t>Design In-Storage Accelerators</a:t>
            </a:r>
            <a:endParaRPr lang="en-US" sz="1800">
              <a:latin typeface="+mj-lt"/>
            </a:endParaRPr>
          </a:p>
        </p:txBody>
      </p:sp>
      <p:sp>
        <p:nvSpPr>
          <p:cNvPr id="2" name="Text Placeholder 1">
            <a:extLst>
              <a:ext uri="{FF2B5EF4-FFF2-40B4-BE49-F238E27FC236}">
                <a16:creationId xmlns:a16="http://schemas.microsoft.com/office/drawing/2014/main" id="{853EB213-845E-4214-9DA7-708E07D49A42}"/>
              </a:ext>
            </a:extLst>
          </p:cNvPr>
          <p:cNvSpPr>
            <a:spLocks noGrp="1"/>
          </p:cNvSpPr>
          <p:nvPr>
            <p:ph type="body" sz="quarter" idx="10"/>
          </p:nvPr>
        </p:nvSpPr>
        <p:spPr>
          <a:xfrm>
            <a:off x="521415" y="224911"/>
            <a:ext cx="12797601" cy="635964"/>
          </a:xfrm>
        </p:spPr>
        <p:txBody>
          <a:bodyPr vert="horz" anchor="t"/>
          <a:lstStyle/>
          <a:p>
            <a:r>
              <a:rPr lang="en-US">
                <a:latin typeface="Arial Narrow"/>
              </a:rPr>
              <a:t>Intelligent Queries Study Results</a:t>
            </a:r>
            <a:endParaRPr lang="en-US"/>
          </a:p>
        </p:txBody>
      </p:sp>
      <p:sp>
        <p:nvSpPr>
          <p:cNvPr id="12" name="Rectangle: Rounded Corners 11">
            <a:extLst>
              <a:ext uri="{FF2B5EF4-FFF2-40B4-BE49-F238E27FC236}">
                <a16:creationId xmlns:a16="http://schemas.microsoft.com/office/drawing/2014/main" id="{8EE6CE81-CD10-48E0-8CFD-7EA3A7A93630}"/>
              </a:ext>
            </a:extLst>
          </p:cNvPr>
          <p:cNvSpPr/>
          <p:nvPr/>
        </p:nvSpPr>
        <p:spPr>
          <a:xfrm>
            <a:off x="7310121" y="5265789"/>
            <a:ext cx="5313679" cy="772981"/>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Arial Narrow"/>
              </a:rPr>
              <a:t>Similarity comparison networks require high-throughput computation</a:t>
            </a:r>
          </a:p>
        </p:txBody>
      </p:sp>
      <p:sp>
        <p:nvSpPr>
          <p:cNvPr id="14" name="Rectangle: Rounded Corners 13">
            <a:extLst>
              <a:ext uri="{FF2B5EF4-FFF2-40B4-BE49-F238E27FC236}">
                <a16:creationId xmlns:a16="http://schemas.microsoft.com/office/drawing/2014/main" id="{18C4B18B-C69C-4369-B3D4-D86D218E21FC}"/>
              </a:ext>
            </a:extLst>
          </p:cNvPr>
          <p:cNvSpPr/>
          <p:nvPr/>
        </p:nvSpPr>
        <p:spPr>
          <a:xfrm>
            <a:off x="1322221" y="5279605"/>
            <a:ext cx="4780269" cy="745673"/>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mj-lt"/>
              </a:rPr>
              <a:t>Intelligent Query performance is limited by SSD I/O bandwidth</a:t>
            </a:r>
            <a:endParaRPr lang="en-US" sz="2400" b="1">
              <a:latin typeface="+mj-lt"/>
              <a:cs typeface="Calibri"/>
            </a:endParaRPr>
          </a:p>
        </p:txBody>
      </p:sp>
      <p:sp>
        <p:nvSpPr>
          <p:cNvPr id="3" name="Rectangle: Rounded Corners 2">
            <a:extLst>
              <a:ext uri="{FF2B5EF4-FFF2-40B4-BE49-F238E27FC236}">
                <a16:creationId xmlns:a16="http://schemas.microsoft.com/office/drawing/2014/main" id="{7FEF5465-3ECD-41C4-A023-931FDDBDCB1B}"/>
              </a:ext>
            </a:extLst>
          </p:cNvPr>
          <p:cNvSpPr/>
          <p:nvPr/>
        </p:nvSpPr>
        <p:spPr>
          <a:xfrm>
            <a:off x="1322220" y="6227709"/>
            <a:ext cx="4780271" cy="657119"/>
          </a:xfrm>
          <a:prstGeom prst="round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mj-lt"/>
              </a:rPr>
              <a:t>Move Computation to Storage</a:t>
            </a:r>
            <a:endParaRPr lang="en-US" sz="1800">
              <a:latin typeface="+mj-lt"/>
            </a:endParaRPr>
          </a:p>
        </p:txBody>
      </p:sp>
      <p:pic>
        <p:nvPicPr>
          <p:cNvPr id="7" name="Picture 4">
            <a:extLst>
              <a:ext uri="{FF2B5EF4-FFF2-40B4-BE49-F238E27FC236}">
                <a16:creationId xmlns:a16="http://schemas.microsoft.com/office/drawing/2014/main" id="{EEED22BD-7C36-4AFD-AFDA-8EE60866AAFB}"/>
              </a:ext>
            </a:extLst>
          </p:cNvPr>
          <p:cNvPicPr>
            <a:picLocks noChangeAspect="1"/>
          </p:cNvPicPr>
          <p:nvPr/>
        </p:nvPicPr>
        <p:blipFill rotWithShape="1">
          <a:blip r:embed="rId4"/>
          <a:srcRect l="-2536" t="-487" r="61596" b="487"/>
          <a:stretch/>
        </p:blipFill>
        <p:spPr>
          <a:xfrm>
            <a:off x="1976238" y="2970826"/>
            <a:ext cx="3249366" cy="1985970"/>
          </a:xfrm>
          <a:prstGeom prst="rect">
            <a:avLst/>
          </a:prstGeom>
          <a:noFill/>
        </p:spPr>
      </p:pic>
      <p:sp>
        <p:nvSpPr>
          <p:cNvPr id="8" name="Rectangle: Rounded Corners 7">
            <a:extLst>
              <a:ext uri="{FF2B5EF4-FFF2-40B4-BE49-F238E27FC236}">
                <a16:creationId xmlns:a16="http://schemas.microsoft.com/office/drawing/2014/main" id="{43202D65-1C6A-4C94-A6A1-249480F457F0}"/>
              </a:ext>
            </a:extLst>
          </p:cNvPr>
          <p:cNvSpPr/>
          <p:nvPr/>
        </p:nvSpPr>
        <p:spPr>
          <a:xfrm>
            <a:off x="2557093" y="3989118"/>
            <a:ext cx="2344090" cy="60917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solidFill>
                  <a:srgbClr val="0880C0"/>
                </a:solidFill>
                <a:latin typeface="Trebuchet MS" panose="020B0603020202020204" pitchFamily="34" charset="0"/>
              </a:rPr>
              <a:t>Data Ocean</a:t>
            </a:r>
          </a:p>
        </p:txBody>
      </p:sp>
      <p:grpSp>
        <p:nvGrpSpPr>
          <p:cNvPr id="198" name="Group 197">
            <a:extLst>
              <a:ext uri="{FF2B5EF4-FFF2-40B4-BE49-F238E27FC236}">
                <a16:creationId xmlns:a16="http://schemas.microsoft.com/office/drawing/2014/main" id="{103D62F8-CF0B-46E2-8072-F4FA3971CB9F}"/>
              </a:ext>
            </a:extLst>
          </p:cNvPr>
          <p:cNvGrpSpPr/>
          <p:nvPr/>
        </p:nvGrpSpPr>
        <p:grpSpPr>
          <a:xfrm>
            <a:off x="2169049" y="2910709"/>
            <a:ext cx="3056555" cy="2051199"/>
            <a:chOff x="838419" y="2619468"/>
            <a:chExt cx="3056555" cy="2391761"/>
          </a:xfrm>
        </p:grpSpPr>
        <p:cxnSp>
          <p:nvCxnSpPr>
            <p:cNvPr id="180" name="Straight Connector 179">
              <a:extLst>
                <a:ext uri="{FF2B5EF4-FFF2-40B4-BE49-F238E27FC236}">
                  <a16:creationId xmlns:a16="http://schemas.microsoft.com/office/drawing/2014/main" id="{8DAD9ABC-687D-4ABD-BB34-011949021640}"/>
                </a:ext>
              </a:extLst>
            </p:cNvPr>
            <p:cNvCxnSpPr>
              <a:cxnSpLocks/>
            </p:cNvCxnSpPr>
            <p:nvPr/>
          </p:nvCxnSpPr>
          <p:spPr>
            <a:xfrm flipH="1">
              <a:off x="838419" y="2619468"/>
              <a:ext cx="1" cy="2366031"/>
            </a:xfrm>
            <a:prstGeom prst="line">
              <a:avLst/>
            </a:prstGeom>
            <a:ln w="38100">
              <a:solidFill>
                <a:srgbClr val="017BBE"/>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03F70D91-C2E8-45C8-8975-724718B5C512}"/>
                </a:ext>
              </a:extLst>
            </p:cNvPr>
            <p:cNvCxnSpPr>
              <a:cxnSpLocks/>
            </p:cNvCxnSpPr>
            <p:nvPr/>
          </p:nvCxnSpPr>
          <p:spPr>
            <a:xfrm>
              <a:off x="3894974" y="2648417"/>
              <a:ext cx="0" cy="2362812"/>
            </a:xfrm>
            <a:prstGeom prst="line">
              <a:avLst/>
            </a:prstGeom>
            <a:ln w="38100">
              <a:solidFill>
                <a:srgbClr val="017BBE"/>
              </a:solidFill>
            </a:ln>
            <a:effectLst/>
          </p:spPr>
          <p:style>
            <a:lnRef idx="2">
              <a:schemeClr val="accent1"/>
            </a:lnRef>
            <a:fillRef idx="0">
              <a:schemeClr val="accent1"/>
            </a:fillRef>
            <a:effectRef idx="1">
              <a:schemeClr val="accent1"/>
            </a:effectRef>
            <a:fontRef idx="minor">
              <a:schemeClr val="tx1"/>
            </a:fontRef>
          </p:style>
        </p:cxnSp>
      </p:grpSp>
      <p:cxnSp>
        <p:nvCxnSpPr>
          <p:cNvPr id="183" name="Straight Connector 182">
            <a:extLst>
              <a:ext uri="{FF2B5EF4-FFF2-40B4-BE49-F238E27FC236}">
                <a16:creationId xmlns:a16="http://schemas.microsoft.com/office/drawing/2014/main" id="{5E753836-86E3-4479-A65C-4619E776F9E9}"/>
              </a:ext>
            </a:extLst>
          </p:cNvPr>
          <p:cNvCxnSpPr>
            <a:cxnSpLocks/>
          </p:cNvCxnSpPr>
          <p:nvPr/>
        </p:nvCxnSpPr>
        <p:spPr>
          <a:xfrm>
            <a:off x="2159807" y="4954967"/>
            <a:ext cx="3065797" cy="0"/>
          </a:xfrm>
          <a:prstGeom prst="line">
            <a:avLst/>
          </a:prstGeom>
          <a:ln w="38100">
            <a:solidFill>
              <a:srgbClr val="017BBE"/>
            </a:solidFill>
          </a:ln>
          <a:effectLst/>
        </p:spPr>
        <p:style>
          <a:lnRef idx="2">
            <a:schemeClr val="accent1"/>
          </a:lnRef>
          <a:fillRef idx="0">
            <a:schemeClr val="accent1"/>
          </a:fillRef>
          <a:effectRef idx="1">
            <a:schemeClr val="accent1"/>
          </a:effectRef>
          <a:fontRef idx="minor">
            <a:schemeClr val="tx1"/>
          </a:fontRef>
        </p:style>
      </p:cxnSp>
      <p:grpSp>
        <p:nvGrpSpPr>
          <p:cNvPr id="196" name="Group 195">
            <a:extLst>
              <a:ext uri="{FF2B5EF4-FFF2-40B4-BE49-F238E27FC236}">
                <a16:creationId xmlns:a16="http://schemas.microsoft.com/office/drawing/2014/main" id="{D4A9EACB-2A1A-43CA-A278-8313565C8D68}"/>
              </a:ext>
            </a:extLst>
          </p:cNvPr>
          <p:cNvGrpSpPr/>
          <p:nvPr/>
        </p:nvGrpSpPr>
        <p:grpSpPr>
          <a:xfrm rot="21141453">
            <a:off x="4275267" y="1512479"/>
            <a:ext cx="207537" cy="2441894"/>
            <a:chOff x="2531842" y="4096585"/>
            <a:chExt cx="184020" cy="2454931"/>
          </a:xfrm>
        </p:grpSpPr>
        <p:pic>
          <p:nvPicPr>
            <p:cNvPr id="195" name="Picture 4">
              <a:extLst>
                <a:ext uri="{FF2B5EF4-FFF2-40B4-BE49-F238E27FC236}">
                  <a16:creationId xmlns:a16="http://schemas.microsoft.com/office/drawing/2014/main" id="{B43E940E-30E1-49E7-BD6D-EEDAADF580ED}"/>
                </a:ext>
              </a:extLst>
            </p:cNvPr>
            <p:cNvPicPr>
              <a:picLocks noChangeAspect="1"/>
            </p:cNvPicPr>
            <p:nvPr/>
          </p:nvPicPr>
          <p:blipFill rotWithShape="1">
            <a:blip r:embed="rId4"/>
            <a:srcRect l="-4554" t="33916" r="61596" b="487"/>
            <a:stretch/>
          </p:blipFill>
          <p:spPr>
            <a:xfrm rot="1063752">
              <a:off x="2531842" y="4099102"/>
              <a:ext cx="180766" cy="2440157"/>
            </a:xfrm>
            <a:prstGeom prst="rect">
              <a:avLst/>
            </a:prstGeom>
            <a:noFill/>
          </p:spPr>
        </p:pic>
        <p:sp>
          <p:nvSpPr>
            <p:cNvPr id="194" name="Rectangle: Rounded Corners 193">
              <a:extLst>
                <a:ext uri="{FF2B5EF4-FFF2-40B4-BE49-F238E27FC236}">
                  <a16:creationId xmlns:a16="http://schemas.microsoft.com/office/drawing/2014/main" id="{E7642869-D1AD-45BA-9D02-A23D5C8DAD52}"/>
                </a:ext>
              </a:extLst>
            </p:cNvPr>
            <p:cNvSpPr/>
            <p:nvPr/>
          </p:nvSpPr>
          <p:spPr>
            <a:xfrm rot="1062697">
              <a:off x="2561044" y="4096585"/>
              <a:ext cx="154818" cy="245493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6" name="Oval 185">
            <a:extLst>
              <a:ext uri="{FF2B5EF4-FFF2-40B4-BE49-F238E27FC236}">
                <a16:creationId xmlns:a16="http://schemas.microsoft.com/office/drawing/2014/main" id="{68FF2F45-7669-4542-97E0-92A297996268}"/>
              </a:ext>
            </a:extLst>
          </p:cNvPr>
          <p:cNvSpPr/>
          <p:nvPr/>
        </p:nvSpPr>
        <p:spPr>
          <a:xfrm>
            <a:off x="2159809" y="2817079"/>
            <a:ext cx="3065795" cy="214274"/>
          </a:xfrm>
          <a:prstGeom prst="ellipse">
            <a:avLst/>
          </a:prstGeom>
          <a:noFill/>
          <a:ln w="38100">
            <a:solidFill>
              <a:srgbClr val="017B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7" name="TextBox 196">
            <a:extLst>
              <a:ext uri="{FF2B5EF4-FFF2-40B4-BE49-F238E27FC236}">
                <a16:creationId xmlns:a16="http://schemas.microsoft.com/office/drawing/2014/main" id="{AD12A4CA-82E6-493C-BCFE-A50E2E86D13F}"/>
              </a:ext>
            </a:extLst>
          </p:cNvPr>
          <p:cNvSpPr txBox="1"/>
          <p:nvPr/>
        </p:nvSpPr>
        <p:spPr>
          <a:xfrm>
            <a:off x="2433200" y="1171909"/>
            <a:ext cx="1925194" cy="830997"/>
          </a:xfrm>
          <a:prstGeom prst="rect">
            <a:avLst/>
          </a:prstGeom>
          <a:noFill/>
        </p:spPr>
        <p:txBody>
          <a:bodyPr wrap="square" rtlCol="0">
            <a:spAutoFit/>
          </a:bodyPr>
          <a:lstStyle/>
          <a:p>
            <a:pPr algn="ctr"/>
            <a:r>
              <a:rPr lang="en-US" sz="2400" b="1">
                <a:solidFill>
                  <a:srgbClr val="FF641A"/>
                </a:solidFill>
                <a:latin typeface="Trebuchet MS" panose="020B0603020202020204" pitchFamily="34" charset="0"/>
              </a:rPr>
              <a:t>SSD I/O</a:t>
            </a:r>
          </a:p>
          <a:p>
            <a:pPr algn="ctr"/>
            <a:r>
              <a:rPr lang="en-US" sz="2400" b="1">
                <a:solidFill>
                  <a:srgbClr val="FF641A"/>
                </a:solidFill>
                <a:latin typeface="Trebuchet MS" panose="020B0603020202020204" pitchFamily="34" charset="0"/>
              </a:rPr>
              <a:t> bandwidth</a:t>
            </a:r>
          </a:p>
        </p:txBody>
      </p:sp>
      <p:sp>
        <p:nvSpPr>
          <p:cNvPr id="203" name="Arrow: Bent-Up 202">
            <a:extLst>
              <a:ext uri="{FF2B5EF4-FFF2-40B4-BE49-F238E27FC236}">
                <a16:creationId xmlns:a16="http://schemas.microsoft.com/office/drawing/2014/main" id="{2B2F31A1-361B-4528-AB97-57357A812D40}"/>
              </a:ext>
            </a:extLst>
          </p:cNvPr>
          <p:cNvSpPr/>
          <p:nvPr/>
        </p:nvSpPr>
        <p:spPr>
          <a:xfrm rot="5400000">
            <a:off x="3682061" y="1997137"/>
            <a:ext cx="467959" cy="484639"/>
          </a:xfrm>
          <a:prstGeom prst="bentUpArrow">
            <a:avLst/>
          </a:prstGeom>
          <a:solidFill>
            <a:srgbClr val="00BFF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889DDED-E5E0-4885-8A3E-CF70A4F6E3E8}"/>
              </a:ext>
            </a:extLst>
          </p:cNvPr>
          <p:cNvSpPr txBox="1"/>
          <p:nvPr/>
        </p:nvSpPr>
        <p:spPr>
          <a:xfrm>
            <a:off x="-38911" y="7299960"/>
            <a:ext cx="680937" cy="404346"/>
          </a:xfrm>
          <a:prstGeom prst="rect">
            <a:avLst/>
          </a:prstGeom>
          <a:noFill/>
        </p:spPr>
        <p:txBody>
          <a:bodyPr wrap="square" rtlCol="0">
            <a:spAutoFit/>
          </a:bodyPr>
          <a:lstStyle/>
          <a:p>
            <a:pPr algn="ctr"/>
            <a:r>
              <a:rPr lang="en-US" dirty="0"/>
              <a:t>7</a:t>
            </a:r>
          </a:p>
        </p:txBody>
      </p:sp>
    </p:spTree>
    <p:extLst>
      <p:ext uri="{BB962C8B-B14F-4D97-AF65-F5344CB8AC3E}">
        <p14:creationId xmlns:p14="http://schemas.microsoft.com/office/powerpoint/2010/main" val="149791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500"/>
                                        <p:tgtEl>
                                          <p:spTgt spid="198"/>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fade">
                                      <p:cBhvr>
                                        <p:cTn id="19" dur="500"/>
                                        <p:tgtEl>
                                          <p:spTgt spid="1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500"/>
                                        <p:tgtEl>
                                          <p:spTgt spid="19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fade">
                                      <p:cBhvr>
                                        <p:cTn id="28" dur="500"/>
                                        <p:tgtEl>
                                          <p:spTgt spid="20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230"/>
                                        </p:tgtEl>
                                        <p:attrNameLst>
                                          <p:attrName>style.visibility</p:attrName>
                                        </p:attrNameLst>
                                      </p:cBhvr>
                                      <p:to>
                                        <p:strVal val="visible"/>
                                      </p:to>
                                    </p:set>
                                    <p:animEffect transition="in" filter="fade">
                                      <p:cBhvr>
                                        <p:cTn id="44" dur="500"/>
                                        <p:tgtEl>
                                          <p:spTgt spid="2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3" grpId="0" animBg="1"/>
      <p:bldP spid="8" grpId="0" animBg="1"/>
      <p:bldP spid="186" grpId="0" animBg="1"/>
      <p:bldP spid="197" grpId="0"/>
      <p:bldP spid="2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A2265B2D-3540-4359-8BF8-7C43367B5C7C}"/>
              </a:ext>
            </a:extLst>
          </p:cNvPr>
          <p:cNvSpPr/>
          <p:nvPr/>
        </p:nvSpPr>
        <p:spPr>
          <a:xfrm>
            <a:off x="5290309" y="1621765"/>
            <a:ext cx="6831035" cy="4444997"/>
          </a:xfrm>
          <a:prstGeom prst="roundRect">
            <a:avLst>
              <a:gd name="adj" fmla="val 2739"/>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ysClr val="windowText" lastClr="000000"/>
              </a:solidFill>
            </a:endParaRPr>
          </a:p>
        </p:txBody>
      </p:sp>
      <p:sp>
        <p:nvSpPr>
          <p:cNvPr id="3" name="Text Placeholder 2">
            <a:extLst>
              <a:ext uri="{FF2B5EF4-FFF2-40B4-BE49-F238E27FC236}">
                <a16:creationId xmlns:a16="http://schemas.microsoft.com/office/drawing/2014/main" id="{48B172FF-0A14-4D73-A89E-3549FE20F493}"/>
              </a:ext>
            </a:extLst>
          </p:cNvPr>
          <p:cNvSpPr>
            <a:spLocks noGrp="1"/>
          </p:cNvSpPr>
          <p:nvPr>
            <p:ph type="body" sz="quarter" idx="10"/>
          </p:nvPr>
        </p:nvSpPr>
        <p:spPr>
          <a:xfrm>
            <a:off x="521415" y="224911"/>
            <a:ext cx="12797601" cy="635964"/>
          </a:xfrm>
        </p:spPr>
        <p:txBody>
          <a:bodyPr vert="horz" anchor="t"/>
          <a:lstStyle/>
          <a:p>
            <a:r>
              <a:rPr lang="en-US">
                <a:latin typeface="Arial Narrow"/>
              </a:rPr>
              <a:t>DeepStore Accelerator</a:t>
            </a:r>
          </a:p>
        </p:txBody>
      </p:sp>
      <p:sp>
        <p:nvSpPr>
          <p:cNvPr id="4" name="Rectangle: Rounded Corners 3">
            <a:extLst>
              <a:ext uri="{FF2B5EF4-FFF2-40B4-BE49-F238E27FC236}">
                <a16:creationId xmlns:a16="http://schemas.microsoft.com/office/drawing/2014/main" id="{E6F73E8F-2902-4FFA-9806-D33F3111A93E}"/>
              </a:ext>
            </a:extLst>
          </p:cNvPr>
          <p:cNvSpPr/>
          <p:nvPr/>
        </p:nvSpPr>
        <p:spPr>
          <a:xfrm>
            <a:off x="9160877" y="2364874"/>
            <a:ext cx="2825750" cy="2330450"/>
          </a:xfrm>
          <a:prstGeom prst="roundRect">
            <a:avLst>
              <a:gd name="adj" fmla="val 3828"/>
            </a:avLst>
          </a:prstGeom>
          <a:solidFill>
            <a:schemeClr val="bg1">
              <a:lumMod val="95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Rectangular </a:t>
            </a:r>
          </a:p>
          <a:p>
            <a:pPr algn="ctr"/>
            <a:r>
              <a:rPr lang="en-US" b="1">
                <a:solidFill>
                  <a:schemeClr val="tx1"/>
                </a:solidFill>
              </a:rPr>
              <a:t>Systolic Array</a:t>
            </a:r>
          </a:p>
        </p:txBody>
      </p:sp>
      <p:sp>
        <p:nvSpPr>
          <p:cNvPr id="13" name="Rectangle: Rounded Corners 12">
            <a:extLst>
              <a:ext uri="{FF2B5EF4-FFF2-40B4-BE49-F238E27FC236}">
                <a16:creationId xmlns:a16="http://schemas.microsoft.com/office/drawing/2014/main" id="{D3E7D9E2-E04A-4CFA-B222-AA83F7FB54D9}"/>
              </a:ext>
            </a:extLst>
          </p:cNvPr>
          <p:cNvSpPr/>
          <p:nvPr/>
        </p:nvSpPr>
        <p:spPr>
          <a:xfrm>
            <a:off x="6896200" y="2364712"/>
            <a:ext cx="1423805" cy="2330450"/>
          </a:xfrm>
          <a:prstGeom prst="roundRect">
            <a:avLst>
              <a:gd name="adj" fmla="val 3828"/>
            </a:avLst>
          </a:prstGeom>
          <a:solidFill>
            <a:schemeClr val="accent3">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b="1">
                <a:solidFill>
                  <a:schemeClr val="tx1"/>
                </a:solidFill>
              </a:rPr>
              <a:t>Scratchpad</a:t>
            </a:r>
          </a:p>
        </p:txBody>
      </p:sp>
      <p:sp>
        <p:nvSpPr>
          <p:cNvPr id="15" name="Rectangle: Rounded Corners 14">
            <a:extLst>
              <a:ext uri="{FF2B5EF4-FFF2-40B4-BE49-F238E27FC236}">
                <a16:creationId xmlns:a16="http://schemas.microsoft.com/office/drawing/2014/main" id="{2EBDB5CF-EA75-4A8A-8A42-80FCDB9CE033}"/>
              </a:ext>
            </a:extLst>
          </p:cNvPr>
          <p:cNvSpPr/>
          <p:nvPr/>
        </p:nvSpPr>
        <p:spPr>
          <a:xfrm>
            <a:off x="6896202" y="5190462"/>
            <a:ext cx="5090425" cy="685800"/>
          </a:xfrm>
          <a:prstGeom prst="roundRect">
            <a:avLst>
              <a:gd name="adj" fmla="val 3828"/>
            </a:avLst>
          </a:prstGeom>
          <a:solidFill>
            <a:schemeClr val="accent1">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Accelerator Controller</a:t>
            </a:r>
          </a:p>
        </p:txBody>
      </p:sp>
      <p:sp>
        <p:nvSpPr>
          <p:cNvPr id="18" name="Rectangle: Rounded Corners 17">
            <a:extLst>
              <a:ext uri="{FF2B5EF4-FFF2-40B4-BE49-F238E27FC236}">
                <a16:creationId xmlns:a16="http://schemas.microsoft.com/office/drawing/2014/main" id="{82A8D73B-E262-482F-BCE8-F9D1BF230249}"/>
              </a:ext>
            </a:extLst>
          </p:cNvPr>
          <p:cNvSpPr/>
          <p:nvPr/>
        </p:nvSpPr>
        <p:spPr>
          <a:xfrm>
            <a:off x="1759051" y="5190462"/>
            <a:ext cx="3213892" cy="685800"/>
          </a:xfrm>
          <a:prstGeom prst="roundRect">
            <a:avLst>
              <a:gd name="adj" fmla="val 3828"/>
            </a:avLst>
          </a:prstGeom>
          <a:solidFill>
            <a:schemeClr val="accent1">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Flash Controller</a:t>
            </a:r>
          </a:p>
        </p:txBody>
      </p:sp>
      <p:grpSp>
        <p:nvGrpSpPr>
          <p:cNvPr id="9" name="Group 4">
            <a:extLst>
              <a:ext uri="{FF2B5EF4-FFF2-40B4-BE49-F238E27FC236}">
                <a16:creationId xmlns:a16="http://schemas.microsoft.com/office/drawing/2014/main" id="{54F6CBD5-2DA5-4AA2-8179-99AF8C141F2B}"/>
              </a:ext>
            </a:extLst>
          </p:cNvPr>
          <p:cNvGrpSpPr>
            <a:grpSpLocks noChangeAspect="1"/>
          </p:cNvGrpSpPr>
          <p:nvPr/>
        </p:nvGrpSpPr>
        <p:grpSpPr bwMode="auto">
          <a:xfrm>
            <a:off x="1949679" y="2355222"/>
            <a:ext cx="2927222" cy="2320889"/>
            <a:chOff x="1562" y="1620"/>
            <a:chExt cx="2018" cy="1600"/>
          </a:xfrm>
        </p:grpSpPr>
        <p:sp>
          <p:nvSpPr>
            <p:cNvPr id="22" name="AutoShape 3">
              <a:extLst>
                <a:ext uri="{FF2B5EF4-FFF2-40B4-BE49-F238E27FC236}">
                  <a16:creationId xmlns:a16="http://schemas.microsoft.com/office/drawing/2014/main" id="{801C5069-F3F8-46F7-BA0D-E97AF5DA9FB2}"/>
                </a:ext>
              </a:extLst>
            </p:cNvPr>
            <p:cNvSpPr>
              <a:spLocks noChangeAspect="1" noChangeArrowheads="1" noTextEdit="1"/>
            </p:cNvSpPr>
            <p:nvPr/>
          </p:nvSpPr>
          <p:spPr bwMode="auto">
            <a:xfrm>
              <a:off x="1562" y="1620"/>
              <a:ext cx="2017"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
              <a:extLst>
                <a:ext uri="{FF2B5EF4-FFF2-40B4-BE49-F238E27FC236}">
                  <a16:creationId xmlns:a16="http://schemas.microsoft.com/office/drawing/2014/main" id="{EE561C03-F0E5-4AD1-A656-CA94E8F20EF8}"/>
                </a:ext>
              </a:extLst>
            </p:cNvPr>
            <p:cNvSpPr>
              <a:spLocks noEditPoints="1"/>
            </p:cNvSpPr>
            <p:nvPr/>
          </p:nvSpPr>
          <p:spPr bwMode="auto">
            <a:xfrm>
              <a:off x="1579" y="1647"/>
              <a:ext cx="2001" cy="1265"/>
            </a:xfrm>
            <a:custGeom>
              <a:avLst/>
              <a:gdLst>
                <a:gd name="T0" fmla="*/ 107 w 2001"/>
                <a:gd name="T1" fmla="*/ 1260 h 1265"/>
                <a:gd name="T2" fmla="*/ 213 w 2001"/>
                <a:gd name="T3" fmla="*/ 1260 h 1265"/>
                <a:gd name="T4" fmla="*/ 319 w 2001"/>
                <a:gd name="T5" fmla="*/ 1260 h 1265"/>
                <a:gd name="T6" fmla="*/ 425 w 2001"/>
                <a:gd name="T7" fmla="*/ 1260 h 1265"/>
                <a:gd name="T8" fmla="*/ 531 w 2001"/>
                <a:gd name="T9" fmla="*/ 1260 h 1265"/>
                <a:gd name="T10" fmla="*/ 637 w 2001"/>
                <a:gd name="T11" fmla="*/ 1260 h 1265"/>
                <a:gd name="T12" fmla="*/ 742 w 2001"/>
                <a:gd name="T13" fmla="*/ 1260 h 1265"/>
                <a:gd name="T14" fmla="*/ 849 w 2001"/>
                <a:gd name="T15" fmla="*/ 1260 h 1265"/>
                <a:gd name="T16" fmla="*/ 955 w 2001"/>
                <a:gd name="T17" fmla="*/ 1260 h 1265"/>
                <a:gd name="T18" fmla="*/ 1060 w 2001"/>
                <a:gd name="T19" fmla="*/ 1260 h 1265"/>
                <a:gd name="T20" fmla="*/ 1166 w 2001"/>
                <a:gd name="T21" fmla="*/ 1260 h 1265"/>
                <a:gd name="T22" fmla="*/ 1272 w 2001"/>
                <a:gd name="T23" fmla="*/ 1260 h 1265"/>
                <a:gd name="T24" fmla="*/ 1378 w 2001"/>
                <a:gd name="T25" fmla="*/ 1260 h 1265"/>
                <a:gd name="T26" fmla="*/ 1484 w 2001"/>
                <a:gd name="T27" fmla="*/ 1260 h 1265"/>
                <a:gd name="T28" fmla="*/ 1590 w 2001"/>
                <a:gd name="T29" fmla="*/ 1260 h 1265"/>
                <a:gd name="T30" fmla="*/ 1695 w 2001"/>
                <a:gd name="T31" fmla="*/ 1260 h 1265"/>
                <a:gd name="T32" fmla="*/ 1801 w 2001"/>
                <a:gd name="T33" fmla="*/ 1260 h 1265"/>
                <a:gd name="T34" fmla="*/ 1908 w 2001"/>
                <a:gd name="T35" fmla="*/ 1260 h 1265"/>
                <a:gd name="T36" fmla="*/ 1995 w 2001"/>
                <a:gd name="T37" fmla="*/ 1224 h 1265"/>
                <a:gd name="T38" fmla="*/ 1996 w 2001"/>
                <a:gd name="T39" fmla="*/ 1119 h 1265"/>
                <a:gd name="T40" fmla="*/ 1996 w 2001"/>
                <a:gd name="T41" fmla="*/ 1014 h 1265"/>
                <a:gd name="T42" fmla="*/ 1996 w 2001"/>
                <a:gd name="T43" fmla="*/ 908 h 1265"/>
                <a:gd name="T44" fmla="*/ 1996 w 2001"/>
                <a:gd name="T45" fmla="*/ 803 h 1265"/>
                <a:gd name="T46" fmla="*/ 1996 w 2001"/>
                <a:gd name="T47" fmla="*/ 697 h 1265"/>
                <a:gd name="T48" fmla="*/ 1996 w 2001"/>
                <a:gd name="T49" fmla="*/ 591 h 1265"/>
                <a:gd name="T50" fmla="*/ 1996 w 2001"/>
                <a:gd name="T51" fmla="*/ 486 h 1265"/>
                <a:gd name="T52" fmla="*/ 1996 w 2001"/>
                <a:gd name="T53" fmla="*/ 380 h 1265"/>
                <a:gd name="T54" fmla="*/ 1996 w 2001"/>
                <a:gd name="T55" fmla="*/ 274 h 1265"/>
                <a:gd name="T56" fmla="*/ 1996 w 2001"/>
                <a:gd name="T57" fmla="*/ 169 h 1265"/>
                <a:gd name="T58" fmla="*/ 1996 w 2001"/>
                <a:gd name="T59" fmla="*/ 63 h 1265"/>
                <a:gd name="T60" fmla="*/ 1967 w 2001"/>
                <a:gd name="T61" fmla="*/ 2 h 1265"/>
                <a:gd name="T62" fmla="*/ 1861 w 2001"/>
                <a:gd name="T63" fmla="*/ 0 h 1265"/>
                <a:gd name="T64" fmla="*/ 1756 w 2001"/>
                <a:gd name="T65" fmla="*/ 0 h 1265"/>
                <a:gd name="T66" fmla="*/ 1650 w 2001"/>
                <a:gd name="T67" fmla="*/ 0 h 1265"/>
                <a:gd name="T68" fmla="*/ 1543 w 2001"/>
                <a:gd name="T69" fmla="*/ 0 h 1265"/>
                <a:gd name="T70" fmla="*/ 1438 w 2001"/>
                <a:gd name="T71" fmla="*/ 0 h 1265"/>
                <a:gd name="T72" fmla="*/ 1332 w 2001"/>
                <a:gd name="T73" fmla="*/ 0 h 1265"/>
                <a:gd name="T74" fmla="*/ 1226 w 2001"/>
                <a:gd name="T75" fmla="*/ 0 h 1265"/>
                <a:gd name="T76" fmla="*/ 1120 w 2001"/>
                <a:gd name="T77" fmla="*/ 0 h 1265"/>
                <a:gd name="T78" fmla="*/ 1014 w 2001"/>
                <a:gd name="T79" fmla="*/ 0 h 1265"/>
                <a:gd name="T80" fmla="*/ 908 w 2001"/>
                <a:gd name="T81" fmla="*/ 0 h 1265"/>
                <a:gd name="T82" fmla="*/ 803 w 2001"/>
                <a:gd name="T83" fmla="*/ 0 h 1265"/>
                <a:gd name="T84" fmla="*/ 697 w 2001"/>
                <a:gd name="T85" fmla="*/ 0 h 1265"/>
                <a:gd name="T86" fmla="*/ 590 w 2001"/>
                <a:gd name="T87" fmla="*/ 0 h 1265"/>
                <a:gd name="T88" fmla="*/ 485 w 2001"/>
                <a:gd name="T89" fmla="*/ 0 h 1265"/>
                <a:gd name="T90" fmla="*/ 379 w 2001"/>
                <a:gd name="T91" fmla="*/ 0 h 1265"/>
                <a:gd name="T92" fmla="*/ 273 w 2001"/>
                <a:gd name="T93" fmla="*/ 0 h 1265"/>
                <a:gd name="T94" fmla="*/ 168 w 2001"/>
                <a:gd name="T95" fmla="*/ 0 h 1265"/>
                <a:gd name="T96" fmla="*/ 61 w 2001"/>
                <a:gd name="T97" fmla="*/ 0 h 1265"/>
                <a:gd name="T98" fmla="*/ 5 w 2001"/>
                <a:gd name="T99" fmla="*/ 67 h 1265"/>
                <a:gd name="T100" fmla="*/ 5 w 2001"/>
                <a:gd name="T101" fmla="*/ 172 h 1265"/>
                <a:gd name="T102" fmla="*/ 5 w 2001"/>
                <a:gd name="T103" fmla="*/ 278 h 1265"/>
                <a:gd name="T104" fmla="*/ 5 w 2001"/>
                <a:gd name="T105" fmla="*/ 384 h 1265"/>
                <a:gd name="T106" fmla="*/ 5 w 2001"/>
                <a:gd name="T107" fmla="*/ 489 h 1265"/>
                <a:gd name="T108" fmla="*/ 5 w 2001"/>
                <a:gd name="T109" fmla="*/ 595 h 1265"/>
                <a:gd name="T110" fmla="*/ 5 w 2001"/>
                <a:gd name="T111" fmla="*/ 701 h 1265"/>
                <a:gd name="T112" fmla="*/ 5 w 2001"/>
                <a:gd name="T113" fmla="*/ 806 h 1265"/>
                <a:gd name="T114" fmla="*/ 5 w 2001"/>
                <a:gd name="T115" fmla="*/ 912 h 1265"/>
                <a:gd name="T116" fmla="*/ 5 w 2001"/>
                <a:gd name="T117" fmla="*/ 1017 h 1265"/>
                <a:gd name="T118" fmla="*/ 5 w 2001"/>
                <a:gd name="T119" fmla="*/ 1122 h 1265"/>
                <a:gd name="T120" fmla="*/ 6 w 2001"/>
                <a:gd name="T121" fmla="*/ 1227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1" h="1265">
                  <a:moveTo>
                    <a:pt x="29" y="1257"/>
                  </a:moveTo>
                  <a:lnTo>
                    <a:pt x="34" y="1258"/>
                  </a:lnTo>
                  <a:lnTo>
                    <a:pt x="33" y="1263"/>
                  </a:lnTo>
                  <a:lnTo>
                    <a:pt x="28" y="1262"/>
                  </a:lnTo>
                  <a:lnTo>
                    <a:pt x="29" y="1257"/>
                  </a:lnTo>
                  <a:close/>
                  <a:moveTo>
                    <a:pt x="54" y="1260"/>
                  </a:moveTo>
                  <a:lnTo>
                    <a:pt x="59" y="1260"/>
                  </a:lnTo>
                  <a:lnTo>
                    <a:pt x="59" y="1265"/>
                  </a:lnTo>
                  <a:lnTo>
                    <a:pt x="54" y="1265"/>
                  </a:lnTo>
                  <a:lnTo>
                    <a:pt x="54" y="1260"/>
                  </a:lnTo>
                  <a:close/>
                  <a:moveTo>
                    <a:pt x="81" y="1260"/>
                  </a:moveTo>
                  <a:lnTo>
                    <a:pt x="86" y="1260"/>
                  </a:lnTo>
                  <a:lnTo>
                    <a:pt x="86" y="1265"/>
                  </a:lnTo>
                  <a:lnTo>
                    <a:pt x="81" y="1265"/>
                  </a:lnTo>
                  <a:lnTo>
                    <a:pt x="81" y="1260"/>
                  </a:lnTo>
                  <a:close/>
                  <a:moveTo>
                    <a:pt x="107" y="1260"/>
                  </a:moveTo>
                  <a:lnTo>
                    <a:pt x="113" y="1260"/>
                  </a:lnTo>
                  <a:lnTo>
                    <a:pt x="113" y="1265"/>
                  </a:lnTo>
                  <a:lnTo>
                    <a:pt x="107" y="1265"/>
                  </a:lnTo>
                  <a:lnTo>
                    <a:pt x="107" y="1260"/>
                  </a:lnTo>
                  <a:close/>
                  <a:moveTo>
                    <a:pt x="134" y="1260"/>
                  </a:moveTo>
                  <a:lnTo>
                    <a:pt x="139" y="1260"/>
                  </a:lnTo>
                  <a:lnTo>
                    <a:pt x="139" y="1265"/>
                  </a:lnTo>
                  <a:lnTo>
                    <a:pt x="134" y="1265"/>
                  </a:lnTo>
                  <a:lnTo>
                    <a:pt x="134" y="1260"/>
                  </a:lnTo>
                  <a:close/>
                  <a:moveTo>
                    <a:pt x="161" y="1260"/>
                  </a:moveTo>
                  <a:lnTo>
                    <a:pt x="166" y="1260"/>
                  </a:lnTo>
                  <a:lnTo>
                    <a:pt x="166" y="1265"/>
                  </a:lnTo>
                  <a:lnTo>
                    <a:pt x="161" y="1265"/>
                  </a:lnTo>
                  <a:lnTo>
                    <a:pt x="161" y="1260"/>
                  </a:lnTo>
                  <a:close/>
                  <a:moveTo>
                    <a:pt x="186" y="1260"/>
                  </a:moveTo>
                  <a:lnTo>
                    <a:pt x="192" y="1260"/>
                  </a:lnTo>
                  <a:lnTo>
                    <a:pt x="192" y="1265"/>
                  </a:lnTo>
                  <a:lnTo>
                    <a:pt x="186" y="1265"/>
                  </a:lnTo>
                  <a:lnTo>
                    <a:pt x="186" y="1260"/>
                  </a:lnTo>
                  <a:close/>
                  <a:moveTo>
                    <a:pt x="213" y="1260"/>
                  </a:moveTo>
                  <a:lnTo>
                    <a:pt x="218" y="1260"/>
                  </a:lnTo>
                  <a:lnTo>
                    <a:pt x="218" y="1265"/>
                  </a:lnTo>
                  <a:lnTo>
                    <a:pt x="213" y="1265"/>
                  </a:lnTo>
                  <a:lnTo>
                    <a:pt x="213" y="1260"/>
                  </a:lnTo>
                  <a:close/>
                  <a:moveTo>
                    <a:pt x="240" y="1260"/>
                  </a:moveTo>
                  <a:lnTo>
                    <a:pt x="245" y="1260"/>
                  </a:lnTo>
                  <a:lnTo>
                    <a:pt x="245" y="1265"/>
                  </a:lnTo>
                  <a:lnTo>
                    <a:pt x="240" y="1265"/>
                  </a:lnTo>
                  <a:lnTo>
                    <a:pt x="240" y="1260"/>
                  </a:lnTo>
                  <a:close/>
                  <a:moveTo>
                    <a:pt x="266" y="1260"/>
                  </a:moveTo>
                  <a:lnTo>
                    <a:pt x="272" y="1260"/>
                  </a:lnTo>
                  <a:lnTo>
                    <a:pt x="272" y="1265"/>
                  </a:lnTo>
                  <a:lnTo>
                    <a:pt x="266" y="1265"/>
                  </a:lnTo>
                  <a:lnTo>
                    <a:pt x="266" y="1260"/>
                  </a:lnTo>
                  <a:close/>
                  <a:moveTo>
                    <a:pt x="293" y="1260"/>
                  </a:moveTo>
                  <a:lnTo>
                    <a:pt x="298" y="1260"/>
                  </a:lnTo>
                  <a:lnTo>
                    <a:pt x="298" y="1265"/>
                  </a:lnTo>
                  <a:lnTo>
                    <a:pt x="293" y="1265"/>
                  </a:lnTo>
                  <a:lnTo>
                    <a:pt x="293" y="1260"/>
                  </a:lnTo>
                  <a:close/>
                  <a:moveTo>
                    <a:pt x="319" y="1260"/>
                  </a:moveTo>
                  <a:lnTo>
                    <a:pt x="324" y="1260"/>
                  </a:lnTo>
                  <a:lnTo>
                    <a:pt x="324" y="1265"/>
                  </a:lnTo>
                  <a:lnTo>
                    <a:pt x="319" y="1265"/>
                  </a:lnTo>
                  <a:lnTo>
                    <a:pt x="319" y="1260"/>
                  </a:lnTo>
                  <a:close/>
                  <a:moveTo>
                    <a:pt x="345" y="1260"/>
                  </a:moveTo>
                  <a:lnTo>
                    <a:pt x="351" y="1260"/>
                  </a:lnTo>
                  <a:lnTo>
                    <a:pt x="351" y="1265"/>
                  </a:lnTo>
                  <a:lnTo>
                    <a:pt x="345" y="1265"/>
                  </a:lnTo>
                  <a:lnTo>
                    <a:pt x="345" y="1260"/>
                  </a:lnTo>
                  <a:close/>
                  <a:moveTo>
                    <a:pt x="372" y="1260"/>
                  </a:moveTo>
                  <a:lnTo>
                    <a:pt x="377" y="1260"/>
                  </a:lnTo>
                  <a:lnTo>
                    <a:pt x="377" y="1265"/>
                  </a:lnTo>
                  <a:lnTo>
                    <a:pt x="372" y="1265"/>
                  </a:lnTo>
                  <a:lnTo>
                    <a:pt x="372" y="1260"/>
                  </a:lnTo>
                  <a:close/>
                  <a:moveTo>
                    <a:pt x="399" y="1260"/>
                  </a:moveTo>
                  <a:lnTo>
                    <a:pt x="404" y="1260"/>
                  </a:lnTo>
                  <a:lnTo>
                    <a:pt x="404" y="1265"/>
                  </a:lnTo>
                  <a:lnTo>
                    <a:pt x="399" y="1265"/>
                  </a:lnTo>
                  <a:lnTo>
                    <a:pt x="399" y="1260"/>
                  </a:lnTo>
                  <a:close/>
                  <a:moveTo>
                    <a:pt x="425" y="1260"/>
                  </a:moveTo>
                  <a:lnTo>
                    <a:pt x="431" y="1260"/>
                  </a:lnTo>
                  <a:lnTo>
                    <a:pt x="431" y="1265"/>
                  </a:lnTo>
                  <a:lnTo>
                    <a:pt x="425" y="1265"/>
                  </a:lnTo>
                  <a:lnTo>
                    <a:pt x="425" y="1260"/>
                  </a:lnTo>
                  <a:close/>
                  <a:moveTo>
                    <a:pt x="451" y="1260"/>
                  </a:moveTo>
                  <a:lnTo>
                    <a:pt x="456" y="1260"/>
                  </a:lnTo>
                  <a:lnTo>
                    <a:pt x="456" y="1265"/>
                  </a:lnTo>
                  <a:lnTo>
                    <a:pt x="451" y="1265"/>
                  </a:lnTo>
                  <a:lnTo>
                    <a:pt x="451" y="1260"/>
                  </a:lnTo>
                  <a:close/>
                  <a:moveTo>
                    <a:pt x="478" y="1260"/>
                  </a:moveTo>
                  <a:lnTo>
                    <a:pt x="483" y="1260"/>
                  </a:lnTo>
                  <a:lnTo>
                    <a:pt x="483" y="1265"/>
                  </a:lnTo>
                  <a:lnTo>
                    <a:pt x="478" y="1265"/>
                  </a:lnTo>
                  <a:lnTo>
                    <a:pt x="478" y="1260"/>
                  </a:lnTo>
                  <a:close/>
                  <a:moveTo>
                    <a:pt x="504" y="1260"/>
                  </a:moveTo>
                  <a:lnTo>
                    <a:pt x="510" y="1260"/>
                  </a:lnTo>
                  <a:lnTo>
                    <a:pt x="510" y="1265"/>
                  </a:lnTo>
                  <a:lnTo>
                    <a:pt x="504" y="1265"/>
                  </a:lnTo>
                  <a:lnTo>
                    <a:pt x="504" y="1260"/>
                  </a:lnTo>
                  <a:close/>
                  <a:moveTo>
                    <a:pt x="531" y="1260"/>
                  </a:moveTo>
                  <a:lnTo>
                    <a:pt x="536" y="1260"/>
                  </a:lnTo>
                  <a:lnTo>
                    <a:pt x="536" y="1265"/>
                  </a:lnTo>
                  <a:lnTo>
                    <a:pt x="531" y="1265"/>
                  </a:lnTo>
                  <a:lnTo>
                    <a:pt x="531" y="1260"/>
                  </a:lnTo>
                  <a:close/>
                  <a:moveTo>
                    <a:pt x="558" y="1260"/>
                  </a:moveTo>
                  <a:lnTo>
                    <a:pt x="563" y="1260"/>
                  </a:lnTo>
                  <a:lnTo>
                    <a:pt x="563" y="1265"/>
                  </a:lnTo>
                  <a:lnTo>
                    <a:pt x="558" y="1265"/>
                  </a:lnTo>
                  <a:lnTo>
                    <a:pt x="558" y="1260"/>
                  </a:lnTo>
                  <a:close/>
                  <a:moveTo>
                    <a:pt x="584" y="1260"/>
                  </a:moveTo>
                  <a:lnTo>
                    <a:pt x="589" y="1260"/>
                  </a:lnTo>
                  <a:lnTo>
                    <a:pt x="589" y="1265"/>
                  </a:lnTo>
                  <a:lnTo>
                    <a:pt x="584" y="1265"/>
                  </a:lnTo>
                  <a:lnTo>
                    <a:pt x="584" y="1260"/>
                  </a:lnTo>
                  <a:close/>
                  <a:moveTo>
                    <a:pt x="610" y="1260"/>
                  </a:moveTo>
                  <a:lnTo>
                    <a:pt x="615" y="1260"/>
                  </a:lnTo>
                  <a:lnTo>
                    <a:pt x="615" y="1265"/>
                  </a:lnTo>
                  <a:lnTo>
                    <a:pt x="610" y="1265"/>
                  </a:lnTo>
                  <a:lnTo>
                    <a:pt x="610" y="1260"/>
                  </a:lnTo>
                  <a:close/>
                  <a:moveTo>
                    <a:pt x="637" y="1260"/>
                  </a:moveTo>
                  <a:lnTo>
                    <a:pt x="642" y="1260"/>
                  </a:lnTo>
                  <a:lnTo>
                    <a:pt x="642" y="1265"/>
                  </a:lnTo>
                  <a:lnTo>
                    <a:pt x="637" y="1265"/>
                  </a:lnTo>
                  <a:lnTo>
                    <a:pt x="637" y="1260"/>
                  </a:lnTo>
                  <a:close/>
                  <a:moveTo>
                    <a:pt x="663" y="1260"/>
                  </a:moveTo>
                  <a:lnTo>
                    <a:pt x="669" y="1260"/>
                  </a:lnTo>
                  <a:lnTo>
                    <a:pt x="669" y="1265"/>
                  </a:lnTo>
                  <a:lnTo>
                    <a:pt x="663" y="1265"/>
                  </a:lnTo>
                  <a:lnTo>
                    <a:pt x="663" y="1260"/>
                  </a:lnTo>
                  <a:close/>
                  <a:moveTo>
                    <a:pt x="690" y="1260"/>
                  </a:moveTo>
                  <a:lnTo>
                    <a:pt x="695" y="1260"/>
                  </a:lnTo>
                  <a:lnTo>
                    <a:pt x="695" y="1265"/>
                  </a:lnTo>
                  <a:lnTo>
                    <a:pt x="690" y="1265"/>
                  </a:lnTo>
                  <a:lnTo>
                    <a:pt x="690" y="1260"/>
                  </a:lnTo>
                  <a:close/>
                  <a:moveTo>
                    <a:pt x="717" y="1260"/>
                  </a:moveTo>
                  <a:lnTo>
                    <a:pt x="721" y="1260"/>
                  </a:lnTo>
                  <a:lnTo>
                    <a:pt x="721" y="1265"/>
                  </a:lnTo>
                  <a:lnTo>
                    <a:pt x="717" y="1265"/>
                  </a:lnTo>
                  <a:lnTo>
                    <a:pt x="717" y="1260"/>
                  </a:lnTo>
                  <a:close/>
                  <a:moveTo>
                    <a:pt x="742" y="1260"/>
                  </a:moveTo>
                  <a:lnTo>
                    <a:pt x="748" y="1260"/>
                  </a:lnTo>
                  <a:lnTo>
                    <a:pt x="748" y="1265"/>
                  </a:lnTo>
                  <a:lnTo>
                    <a:pt x="742" y="1265"/>
                  </a:lnTo>
                  <a:lnTo>
                    <a:pt x="742" y="1260"/>
                  </a:lnTo>
                  <a:close/>
                  <a:moveTo>
                    <a:pt x="769" y="1260"/>
                  </a:moveTo>
                  <a:lnTo>
                    <a:pt x="774" y="1260"/>
                  </a:lnTo>
                  <a:lnTo>
                    <a:pt x="774" y="1265"/>
                  </a:lnTo>
                  <a:lnTo>
                    <a:pt x="769" y="1265"/>
                  </a:lnTo>
                  <a:lnTo>
                    <a:pt x="769" y="1260"/>
                  </a:lnTo>
                  <a:close/>
                  <a:moveTo>
                    <a:pt x="796" y="1260"/>
                  </a:moveTo>
                  <a:lnTo>
                    <a:pt x="801" y="1260"/>
                  </a:lnTo>
                  <a:lnTo>
                    <a:pt x="801" y="1265"/>
                  </a:lnTo>
                  <a:lnTo>
                    <a:pt x="796" y="1265"/>
                  </a:lnTo>
                  <a:lnTo>
                    <a:pt x="796" y="1260"/>
                  </a:lnTo>
                  <a:close/>
                  <a:moveTo>
                    <a:pt x="822" y="1260"/>
                  </a:moveTo>
                  <a:lnTo>
                    <a:pt x="828" y="1260"/>
                  </a:lnTo>
                  <a:lnTo>
                    <a:pt x="828" y="1265"/>
                  </a:lnTo>
                  <a:lnTo>
                    <a:pt x="822" y="1265"/>
                  </a:lnTo>
                  <a:lnTo>
                    <a:pt x="822" y="1260"/>
                  </a:lnTo>
                  <a:close/>
                  <a:moveTo>
                    <a:pt x="849" y="1260"/>
                  </a:moveTo>
                  <a:lnTo>
                    <a:pt x="853" y="1260"/>
                  </a:lnTo>
                  <a:lnTo>
                    <a:pt x="853" y="1265"/>
                  </a:lnTo>
                  <a:lnTo>
                    <a:pt x="849" y="1265"/>
                  </a:lnTo>
                  <a:lnTo>
                    <a:pt x="849" y="1260"/>
                  </a:lnTo>
                  <a:close/>
                  <a:moveTo>
                    <a:pt x="875" y="1260"/>
                  </a:moveTo>
                  <a:lnTo>
                    <a:pt x="880" y="1260"/>
                  </a:lnTo>
                  <a:lnTo>
                    <a:pt x="880" y="1265"/>
                  </a:lnTo>
                  <a:lnTo>
                    <a:pt x="875" y="1265"/>
                  </a:lnTo>
                  <a:lnTo>
                    <a:pt x="875" y="1260"/>
                  </a:lnTo>
                  <a:close/>
                  <a:moveTo>
                    <a:pt x="901" y="1260"/>
                  </a:moveTo>
                  <a:lnTo>
                    <a:pt x="907" y="1260"/>
                  </a:lnTo>
                  <a:lnTo>
                    <a:pt x="907" y="1265"/>
                  </a:lnTo>
                  <a:lnTo>
                    <a:pt x="901" y="1265"/>
                  </a:lnTo>
                  <a:lnTo>
                    <a:pt x="901" y="1260"/>
                  </a:lnTo>
                  <a:close/>
                  <a:moveTo>
                    <a:pt x="928" y="1260"/>
                  </a:moveTo>
                  <a:lnTo>
                    <a:pt x="933" y="1260"/>
                  </a:lnTo>
                  <a:lnTo>
                    <a:pt x="933" y="1265"/>
                  </a:lnTo>
                  <a:lnTo>
                    <a:pt x="928" y="1265"/>
                  </a:lnTo>
                  <a:lnTo>
                    <a:pt x="928" y="1260"/>
                  </a:lnTo>
                  <a:close/>
                  <a:moveTo>
                    <a:pt x="955" y="1260"/>
                  </a:moveTo>
                  <a:lnTo>
                    <a:pt x="960" y="1260"/>
                  </a:lnTo>
                  <a:lnTo>
                    <a:pt x="960" y="1265"/>
                  </a:lnTo>
                  <a:lnTo>
                    <a:pt x="955" y="1265"/>
                  </a:lnTo>
                  <a:lnTo>
                    <a:pt x="955" y="1260"/>
                  </a:lnTo>
                  <a:close/>
                  <a:moveTo>
                    <a:pt x="981" y="1260"/>
                  </a:moveTo>
                  <a:lnTo>
                    <a:pt x="986" y="1260"/>
                  </a:lnTo>
                  <a:lnTo>
                    <a:pt x="986" y="1265"/>
                  </a:lnTo>
                  <a:lnTo>
                    <a:pt x="981" y="1265"/>
                  </a:lnTo>
                  <a:lnTo>
                    <a:pt x="981" y="1260"/>
                  </a:lnTo>
                  <a:close/>
                  <a:moveTo>
                    <a:pt x="1007" y="1260"/>
                  </a:moveTo>
                  <a:lnTo>
                    <a:pt x="1012" y="1260"/>
                  </a:lnTo>
                  <a:lnTo>
                    <a:pt x="1012" y="1265"/>
                  </a:lnTo>
                  <a:lnTo>
                    <a:pt x="1007" y="1265"/>
                  </a:lnTo>
                  <a:lnTo>
                    <a:pt x="1007" y="1260"/>
                  </a:lnTo>
                  <a:close/>
                  <a:moveTo>
                    <a:pt x="1034" y="1260"/>
                  </a:moveTo>
                  <a:lnTo>
                    <a:pt x="1039" y="1260"/>
                  </a:lnTo>
                  <a:lnTo>
                    <a:pt x="1039" y="1265"/>
                  </a:lnTo>
                  <a:lnTo>
                    <a:pt x="1034" y="1265"/>
                  </a:lnTo>
                  <a:lnTo>
                    <a:pt x="1034" y="1260"/>
                  </a:lnTo>
                  <a:close/>
                  <a:moveTo>
                    <a:pt x="1060" y="1260"/>
                  </a:moveTo>
                  <a:lnTo>
                    <a:pt x="1066" y="1260"/>
                  </a:lnTo>
                  <a:lnTo>
                    <a:pt x="1066" y="1265"/>
                  </a:lnTo>
                  <a:lnTo>
                    <a:pt x="1060" y="1265"/>
                  </a:lnTo>
                  <a:lnTo>
                    <a:pt x="1060" y="1260"/>
                  </a:lnTo>
                  <a:close/>
                  <a:moveTo>
                    <a:pt x="1087" y="1260"/>
                  </a:moveTo>
                  <a:lnTo>
                    <a:pt x="1092" y="1260"/>
                  </a:lnTo>
                  <a:lnTo>
                    <a:pt x="1092" y="1265"/>
                  </a:lnTo>
                  <a:lnTo>
                    <a:pt x="1087" y="1265"/>
                  </a:lnTo>
                  <a:lnTo>
                    <a:pt x="1087" y="1260"/>
                  </a:lnTo>
                  <a:close/>
                  <a:moveTo>
                    <a:pt x="1114" y="1260"/>
                  </a:moveTo>
                  <a:lnTo>
                    <a:pt x="1119" y="1260"/>
                  </a:lnTo>
                  <a:lnTo>
                    <a:pt x="1119" y="1265"/>
                  </a:lnTo>
                  <a:lnTo>
                    <a:pt x="1114" y="1265"/>
                  </a:lnTo>
                  <a:lnTo>
                    <a:pt x="1114" y="1260"/>
                  </a:lnTo>
                  <a:close/>
                  <a:moveTo>
                    <a:pt x="1139" y="1260"/>
                  </a:moveTo>
                  <a:lnTo>
                    <a:pt x="1145" y="1260"/>
                  </a:lnTo>
                  <a:lnTo>
                    <a:pt x="1145" y="1265"/>
                  </a:lnTo>
                  <a:lnTo>
                    <a:pt x="1139" y="1265"/>
                  </a:lnTo>
                  <a:lnTo>
                    <a:pt x="1139" y="1260"/>
                  </a:lnTo>
                  <a:close/>
                  <a:moveTo>
                    <a:pt x="1166" y="1260"/>
                  </a:moveTo>
                  <a:lnTo>
                    <a:pt x="1171" y="1260"/>
                  </a:lnTo>
                  <a:lnTo>
                    <a:pt x="1171" y="1265"/>
                  </a:lnTo>
                  <a:lnTo>
                    <a:pt x="1166" y="1265"/>
                  </a:lnTo>
                  <a:lnTo>
                    <a:pt x="1166" y="1260"/>
                  </a:lnTo>
                  <a:close/>
                  <a:moveTo>
                    <a:pt x="1193" y="1260"/>
                  </a:moveTo>
                  <a:lnTo>
                    <a:pt x="1198" y="1260"/>
                  </a:lnTo>
                  <a:lnTo>
                    <a:pt x="1198" y="1265"/>
                  </a:lnTo>
                  <a:lnTo>
                    <a:pt x="1193" y="1265"/>
                  </a:lnTo>
                  <a:lnTo>
                    <a:pt x="1193" y="1260"/>
                  </a:lnTo>
                  <a:close/>
                  <a:moveTo>
                    <a:pt x="1219" y="1260"/>
                  </a:moveTo>
                  <a:lnTo>
                    <a:pt x="1225" y="1260"/>
                  </a:lnTo>
                  <a:lnTo>
                    <a:pt x="1225" y="1265"/>
                  </a:lnTo>
                  <a:lnTo>
                    <a:pt x="1219" y="1265"/>
                  </a:lnTo>
                  <a:lnTo>
                    <a:pt x="1219" y="1260"/>
                  </a:lnTo>
                  <a:close/>
                  <a:moveTo>
                    <a:pt x="1246" y="1260"/>
                  </a:moveTo>
                  <a:lnTo>
                    <a:pt x="1251" y="1260"/>
                  </a:lnTo>
                  <a:lnTo>
                    <a:pt x="1251" y="1265"/>
                  </a:lnTo>
                  <a:lnTo>
                    <a:pt x="1246" y="1265"/>
                  </a:lnTo>
                  <a:lnTo>
                    <a:pt x="1246" y="1260"/>
                  </a:lnTo>
                  <a:close/>
                  <a:moveTo>
                    <a:pt x="1272" y="1260"/>
                  </a:moveTo>
                  <a:lnTo>
                    <a:pt x="1277" y="1260"/>
                  </a:lnTo>
                  <a:lnTo>
                    <a:pt x="1277" y="1265"/>
                  </a:lnTo>
                  <a:lnTo>
                    <a:pt x="1272" y="1265"/>
                  </a:lnTo>
                  <a:lnTo>
                    <a:pt x="1272" y="1260"/>
                  </a:lnTo>
                  <a:close/>
                  <a:moveTo>
                    <a:pt x="1298" y="1260"/>
                  </a:moveTo>
                  <a:lnTo>
                    <a:pt x="1304" y="1260"/>
                  </a:lnTo>
                  <a:lnTo>
                    <a:pt x="1304" y="1265"/>
                  </a:lnTo>
                  <a:lnTo>
                    <a:pt x="1298" y="1265"/>
                  </a:lnTo>
                  <a:lnTo>
                    <a:pt x="1298" y="1260"/>
                  </a:lnTo>
                  <a:close/>
                  <a:moveTo>
                    <a:pt x="1325" y="1260"/>
                  </a:moveTo>
                  <a:lnTo>
                    <a:pt x="1330" y="1260"/>
                  </a:lnTo>
                  <a:lnTo>
                    <a:pt x="1330" y="1265"/>
                  </a:lnTo>
                  <a:lnTo>
                    <a:pt x="1325" y="1265"/>
                  </a:lnTo>
                  <a:lnTo>
                    <a:pt x="1325" y="1260"/>
                  </a:lnTo>
                  <a:close/>
                  <a:moveTo>
                    <a:pt x="1352" y="1260"/>
                  </a:moveTo>
                  <a:lnTo>
                    <a:pt x="1357" y="1260"/>
                  </a:lnTo>
                  <a:lnTo>
                    <a:pt x="1357" y="1265"/>
                  </a:lnTo>
                  <a:lnTo>
                    <a:pt x="1352" y="1265"/>
                  </a:lnTo>
                  <a:lnTo>
                    <a:pt x="1352" y="1260"/>
                  </a:lnTo>
                  <a:close/>
                  <a:moveTo>
                    <a:pt x="1378" y="1260"/>
                  </a:moveTo>
                  <a:lnTo>
                    <a:pt x="1384" y="1260"/>
                  </a:lnTo>
                  <a:lnTo>
                    <a:pt x="1384" y="1265"/>
                  </a:lnTo>
                  <a:lnTo>
                    <a:pt x="1378" y="1265"/>
                  </a:lnTo>
                  <a:lnTo>
                    <a:pt x="1378" y="1260"/>
                  </a:lnTo>
                  <a:close/>
                  <a:moveTo>
                    <a:pt x="1404" y="1260"/>
                  </a:moveTo>
                  <a:lnTo>
                    <a:pt x="1409" y="1260"/>
                  </a:lnTo>
                  <a:lnTo>
                    <a:pt x="1409" y="1265"/>
                  </a:lnTo>
                  <a:lnTo>
                    <a:pt x="1404" y="1265"/>
                  </a:lnTo>
                  <a:lnTo>
                    <a:pt x="1404" y="1260"/>
                  </a:lnTo>
                  <a:close/>
                  <a:moveTo>
                    <a:pt x="1431" y="1260"/>
                  </a:moveTo>
                  <a:lnTo>
                    <a:pt x="1436" y="1260"/>
                  </a:lnTo>
                  <a:lnTo>
                    <a:pt x="1436" y="1265"/>
                  </a:lnTo>
                  <a:lnTo>
                    <a:pt x="1431" y="1265"/>
                  </a:lnTo>
                  <a:lnTo>
                    <a:pt x="1431" y="1260"/>
                  </a:lnTo>
                  <a:close/>
                  <a:moveTo>
                    <a:pt x="1457" y="1260"/>
                  </a:moveTo>
                  <a:lnTo>
                    <a:pt x="1463" y="1260"/>
                  </a:lnTo>
                  <a:lnTo>
                    <a:pt x="1463" y="1265"/>
                  </a:lnTo>
                  <a:lnTo>
                    <a:pt x="1457" y="1265"/>
                  </a:lnTo>
                  <a:lnTo>
                    <a:pt x="1457" y="1260"/>
                  </a:lnTo>
                  <a:close/>
                  <a:moveTo>
                    <a:pt x="1484" y="1260"/>
                  </a:moveTo>
                  <a:lnTo>
                    <a:pt x="1489" y="1260"/>
                  </a:lnTo>
                  <a:lnTo>
                    <a:pt x="1489" y="1265"/>
                  </a:lnTo>
                  <a:lnTo>
                    <a:pt x="1484" y="1265"/>
                  </a:lnTo>
                  <a:lnTo>
                    <a:pt x="1484" y="1260"/>
                  </a:lnTo>
                  <a:close/>
                  <a:moveTo>
                    <a:pt x="1511" y="1260"/>
                  </a:moveTo>
                  <a:lnTo>
                    <a:pt x="1516" y="1260"/>
                  </a:lnTo>
                  <a:lnTo>
                    <a:pt x="1516" y="1265"/>
                  </a:lnTo>
                  <a:lnTo>
                    <a:pt x="1511" y="1265"/>
                  </a:lnTo>
                  <a:lnTo>
                    <a:pt x="1511" y="1260"/>
                  </a:lnTo>
                  <a:close/>
                  <a:moveTo>
                    <a:pt x="1536" y="1260"/>
                  </a:moveTo>
                  <a:lnTo>
                    <a:pt x="1542" y="1260"/>
                  </a:lnTo>
                  <a:lnTo>
                    <a:pt x="1542" y="1265"/>
                  </a:lnTo>
                  <a:lnTo>
                    <a:pt x="1536" y="1265"/>
                  </a:lnTo>
                  <a:lnTo>
                    <a:pt x="1536" y="1260"/>
                  </a:lnTo>
                  <a:close/>
                  <a:moveTo>
                    <a:pt x="1563" y="1260"/>
                  </a:moveTo>
                  <a:lnTo>
                    <a:pt x="1568" y="1260"/>
                  </a:lnTo>
                  <a:lnTo>
                    <a:pt x="1568" y="1265"/>
                  </a:lnTo>
                  <a:lnTo>
                    <a:pt x="1563" y="1265"/>
                  </a:lnTo>
                  <a:lnTo>
                    <a:pt x="1563" y="1260"/>
                  </a:lnTo>
                  <a:close/>
                  <a:moveTo>
                    <a:pt x="1590" y="1260"/>
                  </a:moveTo>
                  <a:lnTo>
                    <a:pt x="1595" y="1260"/>
                  </a:lnTo>
                  <a:lnTo>
                    <a:pt x="1595" y="1265"/>
                  </a:lnTo>
                  <a:lnTo>
                    <a:pt x="1590" y="1265"/>
                  </a:lnTo>
                  <a:lnTo>
                    <a:pt x="1590" y="1260"/>
                  </a:lnTo>
                  <a:close/>
                  <a:moveTo>
                    <a:pt x="1616" y="1260"/>
                  </a:moveTo>
                  <a:lnTo>
                    <a:pt x="1622" y="1260"/>
                  </a:lnTo>
                  <a:lnTo>
                    <a:pt x="1622" y="1265"/>
                  </a:lnTo>
                  <a:lnTo>
                    <a:pt x="1616" y="1265"/>
                  </a:lnTo>
                  <a:lnTo>
                    <a:pt x="1616" y="1260"/>
                  </a:lnTo>
                  <a:close/>
                  <a:moveTo>
                    <a:pt x="1643" y="1260"/>
                  </a:moveTo>
                  <a:lnTo>
                    <a:pt x="1648" y="1260"/>
                  </a:lnTo>
                  <a:lnTo>
                    <a:pt x="1648" y="1265"/>
                  </a:lnTo>
                  <a:lnTo>
                    <a:pt x="1643" y="1265"/>
                  </a:lnTo>
                  <a:lnTo>
                    <a:pt x="1643" y="1260"/>
                  </a:lnTo>
                  <a:close/>
                  <a:moveTo>
                    <a:pt x="1669" y="1260"/>
                  </a:moveTo>
                  <a:lnTo>
                    <a:pt x="1674" y="1260"/>
                  </a:lnTo>
                  <a:lnTo>
                    <a:pt x="1674" y="1265"/>
                  </a:lnTo>
                  <a:lnTo>
                    <a:pt x="1669" y="1265"/>
                  </a:lnTo>
                  <a:lnTo>
                    <a:pt x="1669" y="1260"/>
                  </a:lnTo>
                  <a:close/>
                  <a:moveTo>
                    <a:pt x="1695" y="1260"/>
                  </a:moveTo>
                  <a:lnTo>
                    <a:pt x="1701" y="1260"/>
                  </a:lnTo>
                  <a:lnTo>
                    <a:pt x="1701" y="1265"/>
                  </a:lnTo>
                  <a:lnTo>
                    <a:pt x="1695" y="1265"/>
                  </a:lnTo>
                  <a:lnTo>
                    <a:pt x="1695" y="1260"/>
                  </a:lnTo>
                  <a:close/>
                  <a:moveTo>
                    <a:pt x="1722" y="1260"/>
                  </a:moveTo>
                  <a:lnTo>
                    <a:pt x="1727" y="1260"/>
                  </a:lnTo>
                  <a:lnTo>
                    <a:pt x="1727" y="1265"/>
                  </a:lnTo>
                  <a:lnTo>
                    <a:pt x="1722" y="1265"/>
                  </a:lnTo>
                  <a:lnTo>
                    <a:pt x="1722" y="1260"/>
                  </a:lnTo>
                  <a:close/>
                  <a:moveTo>
                    <a:pt x="1749" y="1260"/>
                  </a:moveTo>
                  <a:lnTo>
                    <a:pt x="1754" y="1260"/>
                  </a:lnTo>
                  <a:lnTo>
                    <a:pt x="1754" y="1265"/>
                  </a:lnTo>
                  <a:lnTo>
                    <a:pt x="1749" y="1265"/>
                  </a:lnTo>
                  <a:lnTo>
                    <a:pt x="1749" y="1260"/>
                  </a:lnTo>
                  <a:close/>
                  <a:moveTo>
                    <a:pt x="1775" y="1260"/>
                  </a:moveTo>
                  <a:lnTo>
                    <a:pt x="1781" y="1260"/>
                  </a:lnTo>
                  <a:lnTo>
                    <a:pt x="1781" y="1265"/>
                  </a:lnTo>
                  <a:lnTo>
                    <a:pt x="1775" y="1265"/>
                  </a:lnTo>
                  <a:lnTo>
                    <a:pt x="1775" y="1260"/>
                  </a:lnTo>
                  <a:close/>
                  <a:moveTo>
                    <a:pt x="1801" y="1260"/>
                  </a:moveTo>
                  <a:lnTo>
                    <a:pt x="1806" y="1260"/>
                  </a:lnTo>
                  <a:lnTo>
                    <a:pt x="1806" y="1265"/>
                  </a:lnTo>
                  <a:lnTo>
                    <a:pt x="1801" y="1265"/>
                  </a:lnTo>
                  <a:lnTo>
                    <a:pt x="1801" y="1260"/>
                  </a:lnTo>
                  <a:close/>
                  <a:moveTo>
                    <a:pt x="1828" y="1260"/>
                  </a:moveTo>
                  <a:lnTo>
                    <a:pt x="1833" y="1260"/>
                  </a:lnTo>
                  <a:lnTo>
                    <a:pt x="1833" y="1265"/>
                  </a:lnTo>
                  <a:lnTo>
                    <a:pt x="1828" y="1265"/>
                  </a:lnTo>
                  <a:lnTo>
                    <a:pt x="1828" y="1260"/>
                  </a:lnTo>
                  <a:close/>
                  <a:moveTo>
                    <a:pt x="1854" y="1260"/>
                  </a:moveTo>
                  <a:lnTo>
                    <a:pt x="1860" y="1260"/>
                  </a:lnTo>
                  <a:lnTo>
                    <a:pt x="1860" y="1265"/>
                  </a:lnTo>
                  <a:lnTo>
                    <a:pt x="1854" y="1265"/>
                  </a:lnTo>
                  <a:lnTo>
                    <a:pt x="1854" y="1260"/>
                  </a:lnTo>
                  <a:close/>
                  <a:moveTo>
                    <a:pt x="1881" y="1260"/>
                  </a:moveTo>
                  <a:lnTo>
                    <a:pt x="1886" y="1260"/>
                  </a:lnTo>
                  <a:lnTo>
                    <a:pt x="1886" y="1265"/>
                  </a:lnTo>
                  <a:lnTo>
                    <a:pt x="1881" y="1265"/>
                  </a:lnTo>
                  <a:lnTo>
                    <a:pt x="1881" y="1260"/>
                  </a:lnTo>
                  <a:close/>
                  <a:moveTo>
                    <a:pt x="1908" y="1260"/>
                  </a:moveTo>
                  <a:lnTo>
                    <a:pt x="1913" y="1260"/>
                  </a:lnTo>
                  <a:lnTo>
                    <a:pt x="1913" y="1265"/>
                  </a:lnTo>
                  <a:lnTo>
                    <a:pt x="1908" y="1265"/>
                  </a:lnTo>
                  <a:lnTo>
                    <a:pt x="1908" y="1260"/>
                  </a:lnTo>
                  <a:close/>
                  <a:moveTo>
                    <a:pt x="1933" y="1260"/>
                  </a:moveTo>
                  <a:lnTo>
                    <a:pt x="1939" y="1260"/>
                  </a:lnTo>
                  <a:lnTo>
                    <a:pt x="1939" y="1265"/>
                  </a:lnTo>
                  <a:lnTo>
                    <a:pt x="1933" y="1265"/>
                  </a:lnTo>
                  <a:lnTo>
                    <a:pt x="1933" y="1260"/>
                  </a:lnTo>
                  <a:close/>
                  <a:moveTo>
                    <a:pt x="1959" y="1259"/>
                  </a:moveTo>
                  <a:lnTo>
                    <a:pt x="1965" y="1258"/>
                  </a:lnTo>
                  <a:lnTo>
                    <a:pt x="1966" y="1263"/>
                  </a:lnTo>
                  <a:lnTo>
                    <a:pt x="1960" y="1264"/>
                  </a:lnTo>
                  <a:lnTo>
                    <a:pt x="1959" y="1259"/>
                  </a:lnTo>
                  <a:close/>
                  <a:moveTo>
                    <a:pt x="1983" y="1250"/>
                  </a:moveTo>
                  <a:lnTo>
                    <a:pt x="1985" y="1248"/>
                  </a:lnTo>
                  <a:lnTo>
                    <a:pt x="1984" y="1249"/>
                  </a:lnTo>
                  <a:lnTo>
                    <a:pt x="1986" y="1247"/>
                  </a:lnTo>
                  <a:lnTo>
                    <a:pt x="1990" y="1250"/>
                  </a:lnTo>
                  <a:lnTo>
                    <a:pt x="1988" y="1252"/>
                  </a:lnTo>
                  <a:lnTo>
                    <a:pt x="1985" y="1254"/>
                  </a:lnTo>
                  <a:lnTo>
                    <a:pt x="1983" y="1250"/>
                  </a:lnTo>
                  <a:close/>
                  <a:moveTo>
                    <a:pt x="1994" y="1229"/>
                  </a:moveTo>
                  <a:lnTo>
                    <a:pt x="1995" y="1224"/>
                  </a:lnTo>
                  <a:lnTo>
                    <a:pt x="2000" y="1225"/>
                  </a:lnTo>
                  <a:lnTo>
                    <a:pt x="1999" y="1230"/>
                  </a:lnTo>
                  <a:lnTo>
                    <a:pt x="1994" y="1229"/>
                  </a:lnTo>
                  <a:close/>
                  <a:moveTo>
                    <a:pt x="1996" y="1204"/>
                  </a:moveTo>
                  <a:lnTo>
                    <a:pt x="1996" y="1199"/>
                  </a:lnTo>
                  <a:lnTo>
                    <a:pt x="2001" y="1199"/>
                  </a:lnTo>
                  <a:lnTo>
                    <a:pt x="2001" y="1204"/>
                  </a:lnTo>
                  <a:lnTo>
                    <a:pt x="1996" y="1204"/>
                  </a:lnTo>
                  <a:close/>
                  <a:moveTo>
                    <a:pt x="1996" y="1177"/>
                  </a:moveTo>
                  <a:lnTo>
                    <a:pt x="1996" y="1172"/>
                  </a:lnTo>
                  <a:lnTo>
                    <a:pt x="2001" y="1172"/>
                  </a:lnTo>
                  <a:lnTo>
                    <a:pt x="2001" y="1177"/>
                  </a:lnTo>
                  <a:lnTo>
                    <a:pt x="1996" y="1177"/>
                  </a:lnTo>
                  <a:close/>
                  <a:moveTo>
                    <a:pt x="1996" y="1151"/>
                  </a:moveTo>
                  <a:lnTo>
                    <a:pt x="1996" y="1145"/>
                  </a:lnTo>
                  <a:lnTo>
                    <a:pt x="2001" y="1145"/>
                  </a:lnTo>
                  <a:lnTo>
                    <a:pt x="2001" y="1151"/>
                  </a:lnTo>
                  <a:lnTo>
                    <a:pt x="1996" y="1151"/>
                  </a:lnTo>
                  <a:close/>
                  <a:moveTo>
                    <a:pt x="1996" y="1124"/>
                  </a:moveTo>
                  <a:lnTo>
                    <a:pt x="1996" y="1119"/>
                  </a:lnTo>
                  <a:lnTo>
                    <a:pt x="2001" y="1119"/>
                  </a:lnTo>
                  <a:lnTo>
                    <a:pt x="2001" y="1124"/>
                  </a:lnTo>
                  <a:lnTo>
                    <a:pt x="1996" y="1124"/>
                  </a:lnTo>
                  <a:close/>
                  <a:moveTo>
                    <a:pt x="1996" y="1098"/>
                  </a:moveTo>
                  <a:lnTo>
                    <a:pt x="1996" y="1093"/>
                  </a:lnTo>
                  <a:lnTo>
                    <a:pt x="2001" y="1093"/>
                  </a:lnTo>
                  <a:lnTo>
                    <a:pt x="2001" y="1098"/>
                  </a:lnTo>
                  <a:lnTo>
                    <a:pt x="1996" y="1098"/>
                  </a:lnTo>
                  <a:close/>
                  <a:moveTo>
                    <a:pt x="1996" y="1072"/>
                  </a:moveTo>
                  <a:lnTo>
                    <a:pt x="1996" y="1066"/>
                  </a:lnTo>
                  <a:lnTo>
                    <a:pt x="2001" y="1066"/>
                  </a:lnTo>
                  <a:lnTo>
                    <a:pt x="2001" y="1072"/>
                  </a:lnTo>
                  <a:lnTo>
                    <a:pt x="1996" y="1072"/>
                  </a:lnTo>
                  <a:close/>
                  <a:moveTo>
                    <a:pt x="1996" y="1045"/>
                  </a:moveTo>
                  <a:lnTo>
                    <a:pt x="1996" y="1040"/>
                  </a:lnTo>
                  <a:lnTo>
                    <a:pt x="2001" y="1040"/>
                  </a:lnTo>
                  <a:lnTo>
                    <a:pt x="2001" y="1045"/>
                  </a:lnTo>
                  <a:lnTo>
                    <a:pt x="1996" y="1045"/>
                  </a:lnTo>
                  <a:close/>
                  <a:moveTo>
                    <a:pt x="1996" y="1018"/>
                  </a:moveTo>
                  <a:lnTo>
                    <a:pt x="1996" y="1014"/>
                  </a:lnTo>
                  <a:lnTo>
                    <a:pt x="2001" y="1014"/>
                  </a:lnTo>
                  <a:lnTo>
                    <a:pt x="2001" y="1018"/>
                  </a:lnTo>
                  <a:lnTo>
                    <a:pt x="1996" y="1018"/>
                  </a:lnTo>
                  <a:close/>
                  <a:moveTo>
                    <a:pt x="1996" y="993"/>
                  </a:moveTo>
                  <a:lnTo>
                    <a:pt x="1996" y="987"/>
                  </a:lnTo>
                  <a:lnTo>
                    <a:pt x="2001" y="987"/>
                  </a:lnTo>
                  <a:lnTo>
                    <a:pt x="2001" y="993"/>
                  </a:lnTo>
                  <a:lnTo>
                    <a:pt x="1996" y="993"/>
                  </a:lnTo>
                  <a:close/>
                  <a:moveTo>
                    <a:pt x="1996" y="966"/>
                  </a:moveTo>
                  <a:lnTo>
                    <a:pt x="1996" y="961"/>
                  </a:lnTo>
                  <a:lnTo>
                    <a:pt x="2001" y="961"/>
                  </a:lnTo>
                  <a:lnTo>
                    <a:pt x="2001" y="966"/>
                  </a:lnTo>
                  <a:lnTo>
                    <a:pt x="1996" y="966"/>
                  </a:lnTo>
                  <a:close/>
                  <a:moveTo>
                    <a:pt x="1996" y="939"/>
                  </a:moveTo>
                  <a:lnTo>
                    <a:pt x="1996" y="934"/>
                  </a:lnTo>
                  <a:lnTo>
                    <a:pt x="2001" y="934"/>
                  </a:lnTo>
                  <a:lnTo>
                    <a:pt x="2001" y="939"/>
                  </a:lnTo>
                  <a:lnTo>
                    <a:pt x="1996" y="939"/>
                  </a:lnTo>
                  <a:close/>
                  <a:moveTo>
                    <a:pt x="1996" y="914"/>
                  </a:moveTo>
                  <a:lnTo>
                    <a:pt x="1996" y="908"/>
                  </a:lnTo>
                  <a:lnTo>
                    <a:pt x="2001" y="908"/>
                  </a:lnTo>
                  <a:lnTo>
                    <a:pt x="2001" y="914"/>
                  </a:lnTo>
                  <a:lnTo>
                    <a:pt x="1996" y="914"/>
                  </a:lnTo>
                  <a:close/>
                  <a:moveTo>
                    <a:pt x="1996" y="887"/>
                  </a:moveTo>
                  <a:lnTo>
                    <a:pt x="1996" y="882"/>
                  </a:lnTo>
                  <a:lnTo>
                    <a:pt x="2001" y="882"/>
                  </a:lnTo>
                  <a:lnTo>
                    <a:pt x="2001" y="887"/>
                  </a:lnTo>
                  <a:lnTo>
                    <a:pt x="1996" y="887"/>
                  </a:lnTo>
                  <a:close/>
                  <a:moveTo>
                    <a:pt x="1996" y="860"/>
                  </a:moveTo>
                  <a:lnTo>
                    <a:pt x="1996" y="855"/>
                  </a:lnTo>
                  <a:lnTo>
                    <a:pt x="2001" y="855"/>
                  </a:lnTo>
                  <a:lnTo>
                    <a:pt x="2001" y="860"/>
                  </a:lnTo>
                  <a:lnTo>
                    <a:pt x="1996" y="860"/>
                  </a:lnTo>
                  <a:close/>
                  <a:moveTo>
                    <a:pt x="1996" y="834"/>
                  </a:moveTo>
                  <a:lnTo>
                    <a:pt x="1996" y="828"/>
                  </a:lnTo>
                  <a:lnTo>
                    <a:pt x="2001" y="828"/>
                  </a:lnTo>
                  <a:lnTo>
                    <a:pt x="2001" y="834"/>
                  </a:lnTo>
                  <a:lnTo>
                    <a:pt x="1996" y="834"/>
                  </a:lnTo>
                  <a:close/>
                  <a:moveTo>
                    <a:pt x="1996" y="808"/>
                  </a:moveTo>
                  <a:lnTo>
                    <a:pt x="1996" y="803"/>
                  </a:lnTo>
                  <a:lnTo>
                    <a:pt x="2001" y="803"/>
                  </a:lnTo>
                  <a:lnTo>
                    <a:pt x="2001" y="808"/>
                  </a:lnTo>
                  <a:lnTo>
                    <a:pt x="1996" y="808"/>
                  </a:lnTo>
                  <a:close/>
                  <a:moveTo>
                    <a:pt x="1996" y="781"/>
                  </a:moveTo>
                  <a:lnTo>
                    <a:pt x="1996" y="776"/>
                  </a:lnTo>
                  <a:lnTo>
                    <a:pt x="2001" y="776"/>
                  </a:lnTo>
                  <a:lnTo>
                    <a:pt x="2001" y="781"/>
                  </a:lnTo>
                  <a:lnTo>
                    <a:pt x="1996" y="781"/>
                  </a:lnTo>
                  <a:close/>
                  <a:moveTo>
                    <a:pt x="1996" y="755"/>
                  </a:moveTo>
                  <a:lnTo>
                    <a:pt x="1996" y="749"/>
                  </a:lnTo>
                  <a:lnTo>
                    <a:pt x="2001" y="749"/>
                  </a:lnTo>
                  <a:lnTo>
                    <a:pt x="2001" y="755"/>
                  </a:lnTo>
                  <a:lnTo>
                    <a:pt x="1996" y="755"/>
                  </a:lnTo>
                  <a:close/>
                  <a:moveTo>
                    <a:pt x="1996" y="728"/>
                  </a:moveTo>
                  <a:lnTo>
                    <a:pt x="1996" y="723"/>
                  </a:lnTo>
                  <a:lnTo>
                    <a:pt x="2001" y="723"/>
                  </a:lnTo>
                  <a:lnTo>
                    <a:pt x="2001" y="728"/>
                  </a:lnTo>
                  <a:lnTo>
                    <a:pt x="1996" y="728"/>
                  </a:lnTo>
                  <a:close/>
                  <a:moveTo>
                    <a:pt x="1996" y="702"/>
                  </a:moveTo>
                  <a:lnTo>
                    <a:pt x="1996" y="697"/>
                  </a:lnTo>
                  <a:lnTo>
                    <a:pt x="2001" y="697"/>
                  </a:lnTo>
                  <a:lnTo>
                    <a:pt x="2001" y="702"/>
                  </a:lnTo>
                  <a:lnTo>
                    <a:pt x="1996" y="702"/>
                  </a:lnTo>
                  <a:close/>
                  <a:moveTo>
                    <a:pt x="1996" y="676"/>
                  </a:moveTo>
                  <a:lnTo>
                    <a:pt x="1996" y="670"/>
                  </a:lnTo>
                  <a:lnTo>
                    <a:pt x="2001" y="670"/>
                  </a:lnTo>
                  <a:lnTo>
                    <a:pt x="2001" y="676"/>
                  </a:lnTo>
                  <a:lnTo>
                    <a:pt x="1996" y="676"/>
                  </a:lnTo>
                  <a:close/>
                  <a:moveTo>
                    <a:pt x="1996" y="649"/>
                  </a:moveTo>
                  <a:lnTo>
                    <a:pt x="1996" y="644"/>
                  </a:lnTo>
                  <a:lnTo>
                    <a:pt x="2001" y="644"/>
                  </a:lnTo>
                  <a:lnTo>
                    <a:pt x="2001" y="649"/>
                  </a:lnTo>
                  <a:lnTo>
                    <a:pt x="1996" y="649"/>
                  </a:lnTo>
                  <a:close/>
                  <a:moveTo>
                    <a:pt x="1996" y="622"/>
                  </a:moveTo>
                  <a:lnTo>
                    <a:pt x="1996" y="618"/>
                  </a:lnTo>
                  <a:lnTo>
                    <a:pt x="2001" y="618"/>
                  </a:lnTo>
                  <a:lnTo>
                    <a:pt x="2001" y="622"/>
                  </a:lnTo>
                  <a:lnTo>
                    <a:pt x="1996" y="622"/>
                  </a:lnTo>
                  <a:close/>
                  <a:moveTo>
                    <a:pt x="1996" y="597"/>
                  </a:moveTo>
                  <a:lnTo>
                    <a:pt x="1996" y="591"/>
                  </a:lnTo>
                  <a:lnTo>
                    <a:pt x="2001" y="591"/>
                  </a:lnTo>
                  <a:lnTo>
                    <a:pt x="2001" y="597"/>
                  </a:lnTo>
                  <a:lnTo>
                    <a:pt x="1996" y="597"/>
                  </a:lnTo>
                  <a:close/>
                  <a:moveTo>
                    <a:pt x="1996" y="570"/>
                  </a:moveTo>
                  <a:lnTo>
                    <a:pt x="1996" y="565"/>
                  </a:lnTo>
                  <a:lnTo>
                    <a:pt x="2001" y="565"/>
                  </a:lnTo>
                  <a:lnTo>
                    <a:pt x="2001" y="570"/>
                  </a:lnTo>
                  <a:lnTo>
                    <a:pt x="1996" y="570"/>
                  </a:lnTo>
                  <a:close/>
                  <a:moveTo>
                    <a:pt x="1996" y="543"/>
                  </a:moveTo>
                  <a:lnTo>
                    <a:pt x="1996" y="538"/>
                  </a:lnTo>
                  <a:lnTo>
                    <a:pt x="2001" y="538"/>
                  </a:lnTo>
                  <a:lnTo>
                    <a:pt x="2001" y="543"/>
                  </a:lnTo>
                  <a:lnTo>
                    <a:pt x="1996" y="543"/>
                  </a:lnTo>
                  <a:close/>
                  <a:moveTo>
                    <a:pt x="1996" y="518"/>
                  </a:moveTo>
                  <a:lnTo>
                    <a:pt x="1996" y="512"/>
                  </a:lnTo>
                  <a:lnTo>
                    <a:pt x="2001" y="512"/>
                  </a:lnTo>
                  <a:lnTo>
                    <a:pt x="2001" y="518"/>
                  </a:lnTo>
                  <a:lnTo>
                    <a:pt x="1996" y="518"/>
                  </a:lnTo>
                  <a:close/>
                  <a:moveTo>
                    <a:pt x="1996" y="491"/>
                  </a:moveTo>
                  <a:lnTo>
                    <a:pt x="1996" y="486"/>
                  </a:lnTo>
                  <a:lnTo>
                    <a:pt x="2001" y="486"/>
                  </a:lnTo>
                  <a:lnTo>
                    <a:pt x="2001" y="491"/>
                  </a:lnTo>
                  <a:lnTo>
                    <a:pt x="1996" y="491"/>
                  </a:lnTo>
                  <a:close/>
                  <a:moveTo>
                    <a:pt x="1996" y="464"/>
                  </a:moveTo>
                  <a:lnTo>
                    <a:pt x="1996" y="459"/>
                  </a:lnTo>
                  <a:lnTo>
                    <a:pt x="2001" y="459"/>
                  </a:lnTo>
                  <a:lnTo>
                    <a:pt x="2001" y="464"/>
                  </a:lnTo>
                  <a:lnTo>
                    <a:pt x="1996" y="464"/>
                  </a:lnTo>
                  <a:close/>
                  <a:moveTo>
                    <a:pt x="1996" y="438"/>
                  </a:moveTo>
                  <a:lnTo>
                    <a:pt x="1996" y="432"/>
                  </a:lnTo>
                  <a:lnTo>
                    <a:pt x="2001" y="432"/>
                  </a:lnTo>
                  <a:lnTo>
                    <a:pt x="2001" y="438"/>
                  </a:lnTo>
                  <a:lnTo>
                    <a:pt x="1996" y="438"/>
                  </a:lnTo>
                  <a:close/>
                  <a:moveTo>
                    <a:pt x="1996" y="412"/>
                  </a:moveTo>
                  <a:lnTo>
                    <a:pt x="1996" y="407"/>
                  </a:lnTo>
                  <a:lnTo>
                    <a:pt x="2001" y="407"/>
                  </a:lnTo>
                  <a:lnTo>
                    <a:pt x="2001" y="412"/>
                  </a:lnTo>
                  <a:lnTo>
                    <a:pt x="1996" y="412"/>
                  </a:lnTo>
                  <a:close/>
                  <a:moveTo>
                    <a:pt x="1996" y="385"/>
                  </a:moveTo>
                  <a:lnTo>
                    <a:pt x="1996" y="380"/>
                  </a:lnTo>
                  <a:lnTo>
                    <a:pt x="2001" y="380"/>
                  </a:lnTo>
                  <a:lnTo>
                    <a:pt x="2001" y="385"/>
                  </a:lnTo>
                  <a:lnTo>
                    <a:pt x="1996" y="385"/>
                  </a:lnTo>
                  <a:close/>
                  <a:moveTo>
                    <a:pt x="1996" y="359"/>
                  </a:moveTo>
                  <a:lnTo>
                    <a:pt x="1996" y="353"/>
                  </a:lnTo>
                  <a:lnTo>
                    <a:pt x="2001" y="353"/>
                  </a:lnTo>
                  <a:lnTo>
                    <a:pt x="2001" y="359"/>
                  </a:lnTo>
                  <a:lnTo>
                    <a:pt x="1996" y="359"/>
                  </a:lnTo>
                  <a:close/>
                  <a:moveTo>
                    <a:pt x="1996" y="332"/>
                  </a:moveTo>
                  <a:lnTo>
                    <a:pt x="1996" y="327"/>
                  </a:lnTo>
                  <a:lnTo>
                    <a:pt x="2001" y="327"/>
                  </a:lnTo>
                  <a:lnTo>
                    <a:pt x="2001" y="332"/>
                  </a:lnTo>
                  <a:lnTo>
                    <a:pt x="1996" y="332"/>
                  </a:lnTo>
                  <a:close/>
                  <a:moveTo>
                    <a:pt x="1996" y="306"/>
                  </a:moveTo>
                  <a:lnTo>
                    <a:pt x="1996" y="301"/>
                  </a:lnTo>
                  <a:lnTo>
                    <a:pt x="2001" y="301"/>
                  </a:lnTo>
                  <a:lnTo>
                    <a:pt x="2001" y="306"/>
                  </a:lnTo>
                  <a:lnTo>
                    <a:pt x="1996" y="306"/>
                  </a:lnTo>
                  <a:close/>
                  <a:moveTo>
                    <a:pt x="1996" y="280"/>
                  </a:moveTo>
                  <a:lnTo>
                    <a:pt x="1996" y="274"/>
                  </a:lnTo>
                  <a:lnTo>
                    <a:pt x="2001" y="274"/>
                  </a:lnTo>
                  <a:lnTo>
                    <a:pt x="2001" y="280"/>
                  </a:lnTo>
                  <a:lnTo>
                    <a:pt x="1996" y="280"/>
                  </a:lnTo>
                  <a:close/>
                  <a:moveTo>
                    <a:pt x="1996" y="253"/>
                  </a:moveTo>
                  <a:lnTo>
                    <a:pt x="1996" y="248"/>
                  </a:lnTo>
                  <a:lnTo>
                    <a:pt x="2001" y="248"/>
                  </a:lnTo>
                  <a:lnTo>
                    <a:pt x="2001" y="253"/>
                  </a:lnTo>
                  <a:lnTo>
                    <a:pt x="1996" y="253"/>
                  </a:lnTo>
                  <a:close/>
                  <a:moveTo>
                    <a:pt x="1996" y="226"/>
                  </a:moveTo>
                  <a:lnTo>
                    <a:pt x="1996" y="221"/>
                  </a:lnTo>
                  <a:lnTo>
                    <a:pt x="2001" y="221"/>
                  </a:lnTo>
                  <a:lnTo>
                    <a:pt x="2001" y="226"/>
                  </a:lnTo>
                  <a:lnTo>
                    <a:pt x="1996" y="226"/>
                  </a:lnTo>
                  <a:close/>
                  <a:moveTo>
                    <a:pt x="1996" y="201"/>
                  </a:moveTo>
                  <a:lnTo>
                    <a:pt x="1996" y="195"/>
                  </a:lnTo>
                  <a:lnTo>
                    <a:pt x="2001" y="195"/>
                  </a:lnTo>
                  <a:lnTo>
                    <a:pt x="2001" y="201"/>
                  </a:lnTo>
                  <a:lnTo>
                    <a:pt x="1996" y="201"/>
                  </a:lnTo>
                  <a:close/>
                  <a:moveTo>
                    <a:pt x="1996" y="174"/>
                  </a:moveTo>
                  <a:lnTo>
                    <a:pt x="1996" y="169"/>
                  </a:lnTo>
                  <a:lnTo>
                    <a:pt x="2001" y="169"/>
                  </a:lnTo>
                  <a:lnTo>
                    <a:pt x="2001" y="174"/>
                  </a:lnTo>
                  <a:lnTo>
                    <a:pt x="1996" y="174"/>
                  </a:lnTo>
                  <a:close/>
                  <a:moveTo>
                    <a:pt x="1996" y="147"/>
                  </a:moveTo>
                  <a:lnTo>
                    <a:pt x="1996" y="142"/>
                  </a:lnTo>
                  <a:lnTo>
                    <a:pt x="2001" y="142"/>
                  </a:lnTo>
                  <a:lnTo>
                    <a:pt x="2001" y="147"/>
                  </a:lnTo>
                  <a:lnTo>
                    <a:pt x="1996" y="147"/>
                  </a:lnTo>
                  <a:close/>
                  <a:moveTo>
                    <a:pt x="1996" y="122"/>
                  </a:moveTo>
                  <a:lnTo>
                    <a:pt x="1996" y="116"/>
                  </a:lnTo>
                  <a:lnTo>
                    <a:pt x="2001" y="116"/>
                  </a:lnTo>
                  <a:lnTo>
                    <a:pt x="2001" y="122"/>
                  </a:lnTo>
                  <a:lnTo>
                    <a:pt x="1996" y="122"/>
                  </a:lnTo>
                  <a:close/>
                  <a:moveTo>
                    <a:pt x="1996" y="95"/>
                  </a:moveTo>
                  <a:lnTo>
                    <a:pt x="1996" y="90"/>
                  </a:lnTo>
                  <a:lnTo>
                    <a:pt x="2001" y="90"/>
                  </a:lnTo>
                  <a:lnTo>
                    <a:pt x="2001" y="95"/>
                  </a:lnTo>
                  <a:lnTo>
                    <a:pt x="1996" y="95"/>
                  </a:lnTo>
                  <a:close/>
                  <a:moveTo>
                    <a:pt x="1996" y="68"/>
                  </a:moveTo>
                  <a:lnTo>
                    <a:pt x="1996" y="63"/>
                  </a:lnTo>
                  <a:lnTo>
                    <a:pt x="2001" y="63"/>
                  </a:lnTo>
                  <a:lnTo>
                    <a:pt x="2001" y="68"/>
                  </a:lnTo>
                  <a:lnTo>
                    <a:pt x="1996" y="68"/>
                  </a:lnTo>
                  <a:close/>
                  <a:moveTo>
                    <a:pt x="1996" y="42"/>
                  </a:moveTo>
                  <a:lnTo>
                    <a:pt x="1995" y="37"/>
                  </a:lnTo>
                  <a:lnTo>
                    <a:pt x="2000" y="36"/>
                  </a:lnTo>
                  <a:lnTo>
                    <a:pt x="2001" y="41"/>
                  </a:lnTo>
                  <a:lnTo>
                    <a:pt x="1996" y="42"/>
                  </a:lnTo>
                  <a:close/>
                  <a:moveTo>
                    <a:pt x="1987" y="20"/>
                  </a:moveTo>
                  <a:lnTo>
                    <a:pt x="1984" y="16"/>
                  </a:lnTo>
                  <a:lnTo>
                    <a:pt x="1985" y="17"/>
                  </a:lnTo>
                  <a:lnTo>
                    <a:pt x="1984" y="16"/>
                  </a:lnTo>
                  <a:lnTo>
                    <a:pt x="1987" y="12"/>
                  </a:lnTo>
                  <a:lnTo>
                    <a:pt x="1988" y="13"/>
                  </a:lnTo>
                  <a:lnTo>
                    <a:pt x="1991" y="17"/>
                  </a:lnTo>
                  <a:lnTo>
                    <a:pt x="1987" y="20"/>
                  </a:lnTo>
                  <a:close/>
                  <a:moveTo>
                    <a:pt x="1966" y="7"/>
                  </a:moveTo>
                  <a:lnTo>
                    <a:pt x="1961" y="6"/>
                  </a:lnTo>
                  <a:lnTo>
                    <a:pt x="1962" y="1"/>
                  </a:lnTo>
                  <a:lnTo>
                    <a:pt x="1967" y="2"/>
                  </a:lnTo>
                  <a:lnTo>
                    <a:pt x="1966" y="7"/>
                  </a:lnTo>
                  <a:close/>
                  <a:moveTo>
                    <a:pt x="1940" y="5"/>
                  </a:moveTo>
                  <a:lnTo>
                    <a:pt x="1935" y="5"/>
                  </a:lnTo>
                  <a:lnTo>
                    <a:pt x="1935" y="0"/>
                  </a:lnTo>
                  <a:lnTo>
                    <a:pt x="1940" y="0"/>
                  </a:lnTo>
                  <a:lnTo>
                    <a:pt x="1940" y="5"/>
                  </a:lnTo>
                  <a:close/>
                  <a:moveTo>
                    <a:pt x="1915" y="5"/>
                  </a:moveTo>
                  <a:lnTo>
                    <a:pt x="1909" y="5"/>
                  </a:lnTo>
                  <a:lnTo>
                    <a:pt x="1909" y="0"/>
                  </a:lnTo>
                  <a:lnTo>
                    <a:pt x="1915" y="0"/>
                  </a:lnTo>
                  <a:lnTo>
                    <a:pt x="1915" y="5"/>
                  </a:lnTo>
                  <a:close/>
                  <a:moveTo>
                    <a:pt x="1888" y="5"/>
                  </a:moveTo>
                  <a:lnTo>
                    <a:pt x="1883" y="5"/>
                  </a:lnTo>
                  <a:lnTo>
                    <a:pt x="1883" y="0"/>
                  </a:lnTo>
                  <a:lnTo>
                    <a:pt x="1888" y="0"/>
                  </a:lnTo>
                  <a:lnTo>
                    <a:pt x="1888" y="5"/>
                  </a:lnTo>
                  <a:close/>
                  <a:moveTo>
                    <a:pt x="1861" y="5"/>
                  </a:moveTo>
                  <a:lnTo>
                    <a:pt x="1856" y="5"/>
                  </a:lnTo>
                  <a:lnTo>
                    <a:pt x="1856" y="0"/>
                  </a:lnTo>
                  <a:lnTo>
                    <a:pt x="1861" y="0"/>
                  </a:lnTo>
                  <a:lnTo>
                    <a:pt x="1861" y="5"/>
                  </a:lnTo>
                  <a:close/>
                  <a:moveTo>
                    <a:pt x="1835" y="5"/>
                  </a:moveTo>
                  <a:lnTo>
                    <a:pt x="1829" y="5"/>
                  </a:lnTo>
                  <a:lnTo>
                    <a:pt x="1829" y="0"/>
                  </a:lnTo>
                  <a:lnTo>
                    <a:pt x="1835" y="0"/>
                  </a:lnTo>
                  <a:lnTo>
                    <a:pt x="1835" y="5"/>
                  </a:lnTo>
                  <a:close/>
                  <a:moveTo>
                    <a:pt x="1808" y="5"/>
                  </a:moveTo>
                  <a:lnTo>
                    <a:pt x="1803" y="5"/>
                  </a:lnTo>
                  <a:lnTo>
                    <a:pt x="1803" y="0"/>
                  </a:lnTo>
                  <a:lnTo>
                    <a:pt x="1808" y="0"/>
                  </a:lnTo>
                  <a:lnTo>
                    <a:pt x="1808" y="5"/>
                  </a:lnTo>
                  <a:close/>
                  <a:moveTo>
                    <a:pt x="1782" y="5"/>
                  </a:moveTo>
                  <a:lnTo>
                    <a:pt x="1777" y="5"/>
                  </a:lnTo>
                  <a:lnTo>
                    <a:pt x="1777" y="0"/>
                  </a:lnTo>
                  <a:lnTo>
                    <a:pt x="1782" y="0"/>
                  </a:lnTo>
                  <a:lnTo>
                    <a:pt x="1782" y="5"/>
                  </a:lnTo>
                  <a:close/>
                  <a:moveTo>
                    <a:pt x="1756" y="5"/>
                  </a:moveTo>
                  <a:lnTo>
                    <a:pt x="1750" y="5"/>
                  </a:lnTo>
                  <a:lnTo>
                    <a:pt x="1750" y="0"/>
                  </a:lnTo>
                  <a:lnTo>
                    <a:pt x="1756" y="0"/>
                  </a:lnTo>
                  <a:lnTo>
                    <a:pt x="1756" y="5"/>
                  </a:lnTo>
                  <a:close/>
                  <a:moveTo>
                    <a:pt x="1729" y="5"/>
                  </a:moveTo>
                  <a:lnTo>
                    <a:pt x="1724" y="5"/>
                  </a:lnTo>
                  <a:lnTo>
                    <a:pt x="1724" y="0"/>
                  </a:lnTo>
                  <a:lnTo>
                    <a:pt x="1729" y="0"/>
                  </a:lnTo>
                  <a:lnTo>
                    <a:pt x="1729" y="5"/>
                  </a:lnTo>
                  <a:close/>
                  <a:moveTo>
                    <a:pt x="1702" y="5"/>
                  </a:moveTo>
                  <a:lnTo>
                    <a:pt x="1697" y="5"/>
                  </a:lnTo>
                  <a:lnTo>
                    <a:pt x="1697" y="0"/>
                  </a:lnTo>
                  <a:lnTo>
                    <a:pt x="1702" y="0"/>
                  </a:lnTo>
                  <a:lnTo>
                    <a:pt x="1702" y="5"/>
                  </a:lnTo>
                  <a:close/>
                  <a:moveTo>
                    <a:pt x="1676" y="5"/>
                  </a:moveTo>
                  <a:lnTo>
                    <a:pt x="1670" y="5"/>
                  </a:lnTo>
                  <a:lnTo>
                    <a:pt x="1670" y="0"/>
                  </a:lnTo>
                  <a:lnTo>
                    <a:pt x="1676" y="0"/>
                  </a:lnTo>
                  <a:lnTo>
                    <a:pt x="1676" y="5"/>
                  </a:lnTo>
                  <a:close/>
                  <a:moveTo>
                    <a:pt x="1650" y="5"/>
                  </a:moveTo>
                  <a:lnTo>
                    <a:pt x="1645" y="5"/>
                  </a:lnTo>
                  <a:lnTo>
                    <a:pt x="1645" y="0"/>
                  </a:lnTo>
                  <a:lnTo>
                    <a:pt x="1650" y="0"/>
                  </a:lnTo>
                  <a:lnTo>
                    <a:pt x="1650" y="5"/>
                  </a:lnTo>
                  <a:close/>
                  <a:moveTo>
                    <a:pt x="1623" y="5"/>
                  </a:moveTo>
                  <a:lnTo>
                    <a:pt x="1618" y="5"/>
                  </a:lnTo>
                  <a:lnTo>
                    <a:pt x="1618" y="0"/>
                  </a:lnTo>
                  <a:lnTo>
                    <a:pt x="1623" y="0"/>
                  </a:lnTo>
                  <a:lnTo>
                    <a:pt x="1623" y="5"/>
                  </a:lnTo>
                  <a:close/>
                  <a:moveTo>
                    <a:pt x="1597" y="5"/>
                  </a:moveTo>
                  <a:lnTo>
                    <a:pt x="1591" y="5"/>
                  </a:lnTo>
                  <a:lnTo>
                    <a:pt x="1591" y="0"/>
                  </a:lnTo>
                  <a:lnTo>
                    <a:pt x="1597" y="0"/>
                  </a:lnTo>
                  <a:lnTo>
                    <a:pt x="1597" y="5"/>
                  </a:lnTo>
                  <a:close/>
                  <a:moveTo>
                    <a:pt x="1570" y="5"/>
                  </a:moveTo>
                  <a:lnTo>
                    <a:pt x="1565" y="5"/>
                  </a:lnTo>
                  <a:lnTo>
                    <a:pt x="1565" y="0"/>
                  </a:lnTo>
                  <a:lnTo>
                    <a:pt x="1570" y="0"/>
                  </a:lnTo>
                  <a:lnTo>
                    <a:pt x="1570" y="5"/>
                  </a:lnTo>
                  <a:close/>
                  <a:moveTo>
                    <a:pt x="1543" y="5"/>
                  </a:moveTo>
                  <a:lnTo>
                    <a:pt x="1538" y="5"/>
                  </a:lnTo>
                  <a:lnTo>
                    <a:pt x="1538" y="0"/>
                  </a:lnTo>
                  <a:lnTo>
                    <a:pt x="1543" y="0"/>
                  </a:lnTo>
                  <a:lnTo>
                    <a:pt x="1543" y="5"/>
                  </a:lnTo>
                  <a:close/>
                  <a:moveTo>
                    <a:pt x="1518" y="5"/>
                  </a:moveTo>
                  <a:lnTo>
                    <a:pt x="1512" y="5"/>
                  </a:lnTo>
                  <a:lnTo>
                    <a:pt x="1512" y="0"/>
                  </a:lnTo>
                  <a:lnTo>
                    <a:pt x="1518" y="0"/>
                  </a:lnTo>
                  <a:lnTo>
                    <a:pt x="1518" y="5"/>
                  </a:lnTo>
                  <a:close/>
                  <a:moveTo>
                    <a:pt x="1491" y="5"/>
                  </a:moveTo>
                  <a:lnTo>
                    <a:pt x="1486" y="5"/>
                  </a:lnTo>
                  <a:lnTo>
                    <a:pt x="1486" y="0"/>
                  </a:lnTo>
                  <a:lnTo>
                    <a:pt x="1491" y="0"/>
                  </a:lnTo>
                  <a:lnTo>
                    <a:pt x="1491" y="5"/>
                  </a:lnTo>
                  <a:close/>
                  <a:moveTo>
                    <a:pt x="1464" y="5"/>
                  </a:moveTo>
                  <a:lnTo>
                    <a:pt x="1459" y="5"/>
                  </a:lnTo>
                  <a:lnTo>
                    <a:pt x="1459" y="0"/>
                  </a:lnTo>
                  <a:lnTo>
                    <a:pt x="1464" y="0"/>
                  </a:lnTo>
                  <a:lnTo>
                    <a:pt x="1464" y="5"/>
                  </a:lnTo>
                  <a:close/>
                  <a:moveTo>
                    <a:pt x="1438" y="5"/>
                  </a:moveTo>
                  <a:lnTo>
                    <a:pt x="1432" y="5"/>
                  </a:lnTo>
                  <a:lnTo>
                    <a:pt x="1432" y="0"/>
                  </a:lnTo>
                  <a:lnTo>
                    <a:pt x="1438" y="0"/>
                  </a:lnTo>
                  <a:lnTo>
                    <a:pt x="1438" y="5"/>
                  </a:lnTo>
                  <a:close/>
                  <a:moveTo>
                    <a:pt x="1411" y="5"/>
                  </a:moveTo>
                  <a:lnTo>
                    <a:pt x="1406" y="5"/>
                  </a:lnTo>
                  <a:lnTo>
                    <a:pt x="1406" y="0"/>
                  </a:lnTo>
                  <a:lnTo>
                    <a:pt x="1411" y="0"/>
                  </a:lnTo>
                  <a:lnTo>
                    <a:pt x="1411" y="5"/>
                  </a:lnTo>
                  <a:close/>
                  <a:moveTo>
                    <a:pt x="1385" y="5"/>
                  </a:moveTo>
                  <a:lnTo>
                    <a:pt x="1380" y="5"/>
                  </a:lnTo>
                  <a:lnTo>
                    <a:pt x="1380" y="0"/>
                  </a:lnTo>
                  <a:lnTo>
                    <a:pt x="1385" y="0"/>
                  </a:lnTo>
                  <a:lnTo>
                    <a:pt x="1385" y="5"/>
                  </a:lnTo>
                  <a:close/>
                  <a:moveTo>
                    <a:pt x="1359" y="5"/>
                  </a:moveTo>
                  <a:lnTo>
                    <a:pt x="1353" y="5"/>
                  </a:lnTo>
                  <a:lnTo>
                    <a:pt x="1353" y="0"/>
                  </a:lnTo>
                  <a:lnTo>
                    <a:pt x="1359" y="0"/>
                  </a:lnTo>
                  <a:lnTo>
                    <a:pt x="1359" y="5"/>
                  </a:lnTo>
                  <a:close/>
                  <a:moveTo>
                    <a:pt x="1332" y="5"/>
                  </a:moveTo>
                  <a:lnTo>
                    <a:pt x="1327" y="5"/>
                  </a:lnTo>
                  <a:lnTo>
                    <a:pt x="1327" y="0"/>
                  </a:lnTo>
                  <a:lnTo>
                    <a:pt x="1332" y="0"/>
                  </a:lnTo>
                  <a:lnTo>
                    <a:pt x="1332" y="5"/>
                  </a:lnTo>
                  <a:close/>
                  <a:moveTo>
                    <a:pt x="1305" y="5"/>
                  </a:moveTo>
                  <a:lnTo>
                    <a:pt x="1300" y="5"/>
                  </a:lnTo>
                  <a:lnTo>
                    <a:pt x="1300" y="0"/>
                  </a:lnTo>
                  <a:lnTo>
                    <a:pt x="1305" y="0"/>
                  </a:lnTo>
                  <a:lnTo>
                    <a:pt x="1305" y="5"/>
                  </a:lnTo>
                  <a:close/>
                  <a:moveTo>
                    <a:pt x="1279" y="5"/>
                  </a:moveTo>
                  <a:lnTo>
                    <a:pt x="1273" y="5"/>
                  </a:lnTo>
                  <a:lnTo>
                    <a:pt x="1273" y="0"/>
                  </a:lnTo>
                  <a:lnTo>
                    <a:pt x="1279" y="0"/>
                  </a:lnTo>
                  <a:lnTo>
                    <a:pt x="1279" y="5"/>
                  </a:lnTo>
                  <a:close/>
                  <a:moveTo>
                    <a:pt x="1253" y="5"/>
                  </a:moveTo>
                  <a:lnTo>
                    <a:pt x="1248" y="5"/>
                  </a:lnTo>
                  <a:lnTo>
                    <a:pt x="1248" y="0"/>
                  </a:lnTo>
                  <a:lnTo>
                    <a:pt x="1253" y="0"/>
                  </a:lnTo>
                  <a:lnTo>
                    <a:pt x="1253" y="5"/>
                  </a:lnTo>
                  <a:close/>
                  <a:moveTo>
                    <a:pt x="1226" y="5"/>
                  </a:moveTo>
                  <a:lnTo>
                    <a:pt x="1221" y="5"/>
                  </a:lnTo>
                  <a:lnTo>
                    <a:pt x="1221" y="0"/>
                  </a:lnTo>
                  <a:lnTo>
                    <a:pt x="1226" y="0"/>
                  </a:lnTo>
                  <a:lnTo>
                    <a:pt x="1226" y="5"/>
                  </a:lnTo>
                  <a:close/>
                  <a:moveTo>
                    <a:pt x="1200" y="5"/>
                  </a:moveTo>
                  <a:lnTo>
                    <a:pt x="1194" y="5"/>
                  </a:lnTo>
                  <a:lnTo>
                    <a:pt x="1194" y="0"/>
                  </a:lnTo>
                  <a:lnTo>
                    <a:pt x="1200" y="0"/>
                  </a:lnTo>
                  <a:lnTo>
                    <a:pt x="1200" y="5"/>
                  </a:lnTo>
                  <a:close/>
                  <a:moveTo>
                    <a:pt x="1173" y="5"/>
                  </a:moveTo>
                  <a:lnTo>
                    <a:pt x="1168" y="5"/>
                  </a:lnTo>
                  <a:lnTo>
                    <a:pt x="1168" y="0"/>
                  </a:lnTo>
                  <a:lnTo>
                    <a:pt x="1173" y="0"/>
                  </a:lnTo>
                  <a:lnTo>
                    <a:pt x="1173" y="5"/>
                  </a:lnTo>
                  <a:close/>
                  <a:moveTo>
                    <a:pt x="1146" y="5"/>
                  </a:moveTo>
                  <a:lnTo>
                    <a:pt x="1141" y="5"/>
                  </a:lnTo>
                  <a:lnTo>
                    <a:pt x="1141" y="0"/>
                  </a:lnTo>
                  <a:lnTo>
                    <a:pt x="1146" y="0"/>
                  </a:lnTo>
                  <a:lnTo>
                    <a:pt x="1146" y="5"/>
                  </a:lnTo>
                  <a:close/>
                  <a:moveTo>
                    <a:pt x="1120" y="5"/>
                  </a:moveTo>
                  <a:lnTo>
                    <a:pt x="1115" y="5"/>
                  </a:lnTo>
                  <a:lnTo>
                    <a:pt x="1115" y="0"/>
                  </a:lnTo>
                  <a:lnTo>
                    <a:pt x="1120" y="0"/>
                  </a:lnTo>
                  <a:lnTo>
                    <a:pt x="1120" y="5"/>
                  </a:lnTo>
                  <a:close/>
                  <a:moveTo>
                    <a:pt x="1094" y="5"/>
                  </a:moveTo>
                  <a:lnTo>
                    <a:pt x="1089" y="5"/>
                  </a:lnTo>
                  <a:lnTo>
                    <a:pt x="1089" y="0"/>
                  </a:lnTo>
                  <a:lnTo>
                    <a:pt x="1094" y="0"/>
                  </a:lnTo>
                  <a:lnTo>
                    <a:pt x="1094" y="5"/>
                  </a:lnTo>
                  <a:close/>
                  <a:moveTo>
                    <a:pt x="1067" y="5"/>
                  </a:moveTo>
                  <a:lnTo>
                    <a:pt x="1062" y="5"/>
                  </a:lnTo>
                  <a:lnTo>
                    <a:pt x="1062" y="0"/>
                  </a:lnTo>
                  <a:lnTo>
                    <a:pt x="1067" y="0"/>
                  </a:lnTo>
                  <a:lnTo>
                    <a:pt x="1067" y="5"/>
                  </a:lnTo>
                  <a:close/>
                  <a:moveTo>
                    <a:pt x="1041" y="5"/>
                  </a:moveTo>
                  <a:lnTo>
                    <a:pt x="1035" y="5"/>
                  </a:lnTo>
                  <a:lnTo>
                    <a:pt x="1035" y="0"/>
                  </a:lnTo>
                  <a:lnTo>
                    <a:pt x="1041" y="0"/>
                  </a:lnTo>
                  <a:lnTo>
                    <a:pt x="1041" y="5"/>
                  </a:lnTo>
                  <a:close/>
                  <a:moveTo>
                    <a:pt x="1014" y="5"/>
                  </a:moveTo>
                  <a:lnTo>
                    <a:pt x="1009" y="5"/>
                  </a:lnTo>
                  <a:lnTo>
                    <a:pt x="1009" y="0"/>
                  </a:lnTo>
                  <a:lnTo>
                    <a:pt x="1014" y="0"/>
                  </a:lnTo>
                  <a:lnTo>
                    <a:pt x="1014" y="5"/>
                  </a:lnTo>
                  <a:close/>
                  <a:moveTo>
                    <a:pt x="987" y="5"/>
                  </a:moveTo>
                  <a:lnTo>
                    <a:pt x="983" y="5"/>
                  </a:lnTo>
                  <a:lnTo>
                    <a:pt x="983" y="0"/>
                  </a:lnTo>
                  <a:lnTo>
                    <a:pt x="987" y="0"/>
                  </a:lnTo>
                  <a:lnTo>
                    <a:pt x="987" y="5"/>
                  </a:lnTo>
                  <a:close/>
                  <a:moveTo>
                    <a:pt x="962" y="5"/>
                  </a:moveTo>
                  <a:lnTo>
                    <a:pt x="956" y="5"/>
                  </a:lnTo>
                  <a:lnTo>
                    <a:pt x="956" y="0"/>
                  </a:lnTo>
                  <a:lnTo>
                    <a:pt x="962" y="0"/>
                  </a:lnTo>
                  <a:lnTo>
                    <a:pt x="962" y="5"/>
                  </a:lnTo>
                  <a:close/>
                  <a:moveTo>
                    <a:pt x="935" y="5"/>
                  </a:moveTo>
                  <a:lnTo>
                    <a:pt x="930" y="5"/>
                  </a:lnTo>
                  <a:lnTo>
                    <a:pt x="930" y="0"/>
                  </a:lnTo>
                  <a:lnTo>
                    <a:pt x="935" y="0"/>
                  </a:lnTo>
                  <a:lnTo>
                    <a:pt x="935" y="5"/>
                  </a:lnTo>
                  <a:close/>
                  <a:moveTo>
                    <a:pt x="908" y="5"/>
                  </a:moveTo>
                  <a:lnTo>
                    <a:pt x="903" y="5"/>
                  </a:lnTo>
                  <a:lnTo>
                    <a:pt x="903" y="0"/>
                  </a:lnTo>
                  <a:lnTo>
                    <a:pt x="908" y="0"/>
                  </a:lnTo>
                  <a:lnTo>
                    <a:pt x="908" y="5"/>
                  </a:lnTo>
                  <a:close/>
                  <a:moveTo>
                    <a:pt x="882" y="5"/>
                  </a:moveTo>
                  <a:lnTo>
                    <a:pt x="876" y="5"/>
                  </a:lnTo>
                  <a:lnTo>
                    <a:pt x="876" y="0"/>
                  </a:lnTo>
                  <a:lnTo>
                    <a:pt x="882" y="0"/>
                  </a:lnTo>
                  <a:lnTo>
                    <a:pt x="882" y="5"/>
                  </a:lnTo>
                  <a:close/>
                  <a:moveTo>
                    <a:pt x="855" y="5"/>
                  </a:moveTo>
                  <a:lnTo>
                    <a:pt x="851" y="5"/>
                  </a:lnTo>
                  <a:lnTo>
                    <a:pt x="851" y="0"/>
                  </a:lnTo>
                  <a:lnTo>
                    <a:pt x="855" y="0"/>
                  </a:lnTo>
                  <a:lnTo>
                    <a:pt x="855" y="5"/>
                  </a:lnTo>
                  <a:close/>
                  <a:moveTo>
                    <a:pt x="829" y="5"/>
                  </a:moveTo>
                  <a:lnTo>
                    <a:pt x="824" y="5"/>
                  </a:lnTo>
                  <a:lnTo>
                    <a:pt x="824" y="0"/>
                  </a:lnTo>
                  <a:lnTo>
                    <a:pt x="829" y="0"/>
                  </a:lnTo>
                  <a:lnTo>
                    <a:pt x="829" y="5"/>
                  </a:lnTo>
                  <a:close/>
                  <a:moveTo>
                    <a:pt x="803" y="5"/>
                  </a:moveTo>
                  <a:lnTo>
                    <a:pt x="797" y="5"/>
                  </a:lnTo>
                  <a:lnTo>
                    <a:pt x="797" y="0"/>
                  </a:lnTo>
                  <a:lnTo>
                    <a:pt x="803" y="0"/>
                  </a:lnTo>
                  <a:lnTo>
                    <a:pt x="803" y="5"/>
                  </a:lnTo>
                  <a:close/>
                  <a:moveTo>
                    <a:pt x="776" y="5"/>
                  </a:moveTo>
                  <a:lnTo>
                    <a:pt x="771" y="5"/>
                  </a:lnTo>
                  <a:lnTo>
                    <a:pt x="771" y="0"/>
                  </a:lnTo>
                  <a:lnTo>
                    <a:pt x="776" y="0"/>
                  </a:lnTo>
                  <a:lnTo>
                    <a:pt x="776" y="5"/>
                  </a:lnTo>
                  <a:close/>
                  <a:moveTo>
                    <a:pt x="749" y="5"/>
                  </a:moveTo>
                  <a:lnTo>
                    <a:pt x="744" y="5"/>
                  </a:lnTo>
                  <a:lnTo>
                    <a:pt x="744" y="0"/>
                  </a:lnTo>
                  <a:lnTo>
                    <a:pt x="749" y="0"/>
                  </a:lnTo>
                  <a:lnTo>
                    <a:pt x="749" y="5"/>
                  </a:lnTo>
                  <a:close/>
                  <a:moveTo>
                    <a:pt x="723" y="5"/>
                  </a:moveTo>
                  <a:lnTo>
                    <a:pt x="718" y="5"/>
                  </a:lnTo>
                  <a:lnTo>
                    <a:pt x="718" y="0"/>
                  </a:lnTo>
                  <a:lnTo>
                    <a:pt x="723" y="0"/>
                  </a:lnTo>
                  <a:lnTo>
                    <a:pt x="723" y="5"/>
                  </a:lnTo>
                  <a:close/>
                  <a:moveTo>
                    <a:pt x="697" y="5"/>
                  </a:moveTo>
                  <a:lnTo>
                    <a:pt x="692" y="5"/>
                  </a:lnTo>
                  <a:lnTo>
                    <a:pt x="692" y="0"/>
                  </a:lnTo>
                  <a:lnTo>
                    <a:pt x="697" y="0"/>
                  </a:lnTo>
                  <a:lnTo>
                    <a:pt x="697" y="5"/>
                  </a:lnTo>
                  <a:close/>
                  <a:moveTo>
                    <a:pt x="670" y="5"/>
                  </a:moveTo>
                  <a:lnTo>
                    <a:pt x="665" y="5"/>
                  </a:lnTo>
                  <a:lnTo>
                    <a:pt x="665" y="0"/>
                  </a:lnTo>
                  <a:lnTo>
                    <a:pt x="670" y="0"/>
                  </a:lnTo>
                  <a:lnTo>
                    <a:pt x="670" y="5"/>
                  </a:lnTo>
                  <a:close/>
                  <a:moveTo>
                    <a:pt x="644" y="5"/>
                  </a:moveTo>
                  <a:lnTo>
                    <a:pt x="638" y="5"/>
                  </a:lnTo>
                  <a:lnTo>
                    <a:pt x="638" y="0"/>
                  </a:lnTo>
                  <a:lnTo>
                    <a:pt x="644" y="0"/>
                  </a:lnTo>
                  <a:lnTo>
                    <a:pt x="644" y="5"/>
                  </a:lnTo>
                  <a:close/>
                  <a:moveTo>
                    <a:pt x="617" y="5"/>
                  </a:moveTo>
                  <a:lnTo>
                    <a:pt x="612" y="5"/>
                  </a:lnTo>
                  <a:lnTo>
                    <a:pt x="612" y="0"/>
                  </a:lnTo>
                  <a:lnTo>
                    <a:pt x="617" y="0"/>
                  </a:lnTo>
                  <a:lnTo>
                    <a:pt x="617" y="5"/>
                  </a:lnTo>
                  <a:close/>
                  <a:moveTo>
                    <a:pt x="590" y="5"/>
                  </a:moveTo>
                  <a:lnTo>
                    <a:pt x="585" y="5"/>
                  </a:lnTo>
                  <a:lnTo>
                    <a:pt x="585" y="0"/>
                  </a:lnTo>
                  <a:lnTo>
                    <a:pt x="590" y="0"/>
                  </a:lnTo>
                  <a:lnTo>
                    <a:pt x="590" y="5"/>
                  </a:lnTo>
                  <a:close/>
                  <a:moveTo>
                    <a:pt x="565" y="5"/>
                  </a:moveTo>
                  <a:lnTo>
                    <a:pt x="559" y="5"/>
                  </a:lnTo>
                  <a:lnTo>
                    <a:pt x="559" y="0"/>
                  </a:lnTo>
                  <a:lnTo>
                    <a:pt x="565" y="0"/>
                  </a:lnTo>
                  <a:lnTo>
                    <a:pt x="565" y="5"/>
                  </a:lnTo>
                  <a:close/>
                  <a:moveTo>
                    <a:pt x="538" y="5"/>
                  </a:moveTo>
                  <a:lnTo>
                    <a:pt x="533" y="5"/>
                  </a:lnTo>
                  <a:lnTo>
                    <a:pt x="533" y="0"/>
                  </a:lnTo>
                  <a:lnTo>
                    <a:pt x="538" y="0"/>
                  </a:lnTo>
                  <a:lnTo>
                    <a:pt x="538" y="5"/>
                  </a:lnTo>
                  <a:close/>
                  <a:moveTo>
                    <a:pt x="511" y="5"/>
                  </a:moveTo>
                  <a:lnTo>
                    <a:pt x="506" y="5"/>
                  </a:lnTo>
                  <a:lnTo>
                    <a:pt x="506" y="0"/>
                  </a:lnTo>
                  <a:lnTo>
                    <a:pt x="511" y="0"/>
                  </a:lnTo>
                  <a:lnTo>
                    <a:pt x="511" y="5"/>
                  </a:lnTo>
                  <a:close/>
                  <a:moveTo>
                    <a:pt x="485" y="5"/>
                  </a:moveTo>
                  <a:lnTo>
                    <a:pt x="479" y="5"/>
                  </a:lnTo>
                  <a:lnTo>
                    <a:pt x="479" y="0"/>
                  </a:lnTo>
                  <a:lnTo>
                    <a:pt x="485" y="0"/>
                  </a:lnTo>
                  <a:lnTo>
                    <a:pt x="485" y="5"/>
                  </a:lnTo>
                  <a:close/>
                  <a:moveTo>
                    <a:pt x="458" y="5"/>
                  </a:moveTo>
                  <a:lnTo>
                    <a:pt x="453" y="5"/>
                  </a:lnTo>
                  <a:lnTo>
                    <a:pt x="453" y="0"/>
                  </a:lnTo>
                  <a:lnTo>
                    <a:pt x="458" y="0"/>
                  </a:lnTo>
                  <a:lnTo>
                    <a:pt x="458" y="5"/>
                  </a:lnTo>
                  <a:close/>
                  <a:moveTo>
                    <a:pt x="432" y="5"/>
                  </a:moveTo>
                  <a:lnTo>
                    <a:pt x="427" y="5"/>
                  </a:lnTo>
                  <a:lnTo>
                    <a:pt x="427" y="0"/>
                  </a:lnTo>
                  <a:lnTo>
                    <a:pt x="432" y="0"/>
                  </a:lnTo>
                  <a:lnTo>
                    <a:pt x="432" y="5"/>
                  </a:lnTo>
                  <a:close/>
                  <a:moveTo>
                    <a:pt x="406" y="5"/>
                  </a:moveTo>
                  <a:lnTo>
                    <a:pt x="400" y="5"/>
                  </a:lnTo>
                  <a:lnTo>
                    <a:pt x="400" y="0"/>
                  </a:lnTo>
                  <a:lnTo>
                    <a:pt x="406" y="0"/>
                  </a:lnTo>
                  <a:lnTo>
                    <a:pt x="406" y="5"/>
                  </a:lnTo>
                  <a:close/>
                  <a:moveTo>
                    <a:pt x="379" y="5"/>
                  </a:moveTo>
                  <a:lnTo>
                    <a:pt x="374" y="5"/>
                  </a:lnTo>
                  <a:lnTo>
                    <a:pt x="374" y="0"/>
                  </a:lnTo>
                  <a:lnTo>
                    <a:pt x="379" y="0"/>
                  </a:lnTo>
                  <a:lnTo>
                    <a:pt x="379" y="5"/>
                  </a:lnTo>
                  <a:close/>
                  <a:moveTo>
                    <a:pt x="352" y="5"/>
                  </a:moveTo>
                  <a:lnTo>
                    <a:pt x="347" y="5"/>
                  </a:lnTo>
                  <a:lnTo>
                    <a:pt x="347" y="0"/>
                  </a:lnTo>
                  <a:lnTo>
                    <a:pt x="352" y="0"/>
                  </a:lnTo>
                  <a:lnTo>
                    <a:pt x="352" y="5"/>
                  </a:lnTo>
                  <a:close/>
                  <a:moveTo>
                    <a:pt x="326" y="5"/>
                  </a:moveTo>
                  <a:lnTo>
                    <a:pt x="320" y="5"/>
                  </a:lnTo>
                  <a:lnTo>
                    <a:pt x="320" y="0"/>
                  </a:lnTo>
                  <a:lnTo>
                    <a:pt x="326" y="0"/>
                  </a:lnTo>
                  <a:lnTo>
                    <a:pt x="326" y="5"/>
                  </a:lnTo>
                  <a:close/>
                  <a:moveTo>
                    <a:pt x="300" y="5"/>
                  </a:moveTo>
                  <a:lnTo>
                    <a:pt x="295" y="5"/>
                  </a:lnTo>
                  <a:lnTo>
                    <a:pt x="295" y="0"/>
                  </a:lnTo>
                  <a:lnTo>
                    <a:pt x="300" y="0"/>
                  </a:lnTo>
                  <a:lnTo>
                    <a:pt x="300" y="5"/>
                  </a:lnTo>
                  <a:close/>
                  <a:moveTo>
                    <a:pt x="273" y="5"/>
                  </a:moveTo>
                  <a:lnTo>
                    <a:pt x="268" y="5"/>
                  </a:lnTo>
                  <a:lnTo>
                    <a:pt x="268" y="0"/>
                  </a:lnTo>
                  <a:lnTo>
                    <a:pt x="273" y="0"/>
                  </a:lnTo>
                  <a:lnTo>
                    <a:pt x="273" y="5"/>
                  </a:lnTo>
                  <a:close/>
                  <a:moveTo>
                    <a:pt x="247" y="5"/>
                  </a:moveTo>
                  <a:lnTo>
                    <a:pt x="241" y="5"/>
                  </a:lnTo>
                  <a:lnTo>
                    <a:pt x="241" y="0"/>
                  </a:lnTo>
                  <a:lnTo>
                    <a:pt x="247" y="0"/>
                  </a:lnTo>
                  <a:lnTo>
                    <a:pt x="247" y="5"/>
                  </a:lnTo>
                  <a:close/>
                  <a:moveTo>
                    <a:pt x="220" y="5"/>
                  </a:moveTo>
                  <a:lnTo>
                    <a:pt x="215" y="5"/>
                  </a:lnTo>
                  <a:lnTo>
                    <a:pt x="215" y="0"/>
                  </a:lnTo>
                  <a:lnTo>
                    <a:pt x="220" y="0"/>
                  </a:lnTo>
                  <a:lnTo>
                    <a:pt x="220" y="5"/>
                  </a:lnTo>
                  <a:close/>
                  <a:moveTo>
                    <a:pt x="193" y="5"/>
                  </a:moveTo>
                  <a:lnTo>
                    <a:pt x="188" y="5"/>
                  </a:lnTo>
                  <a:lnTo>
                    <a:pt x="188" y="0"/>
                  </a:lnTo>
                  <a:lnTo>
                    <a:pt x="193" y="0"/>
                  </a:lnTo>
                  <a:lnTo>
                    <a:pt x="193" y="5"/>
                  </a:lnTo>
                  <a:close/>
                  <a:moveTo>
                    <a:pt x="168" y="5"/>
                  </a:moveTo>
                  <a:lnTo>
                    <a:pt x="162" y="5"/>
                  </a:lnTo>
                  <a:lnTo>
                    <a:pt x="162" y="0"/>
                  </a:lnTo>
                  <a:lnTo>
                    <a:pt x="168" y="0"/>
                  </a:lnTo>
                  <a:lnTo>
                    <a:pt x="168" y="5"/>
                  </a:lnTo>
                  <a:close/>
                  <a:moveTo>
                    <a:pt x="141" y="5"/>
                  </a:moveTo>
                  <a:lnTo>
                    <a:pt x="136" y="5"/>
                  </a:lnTo>
                  <a:lnTo>
                    <a:pt x="136" y="0"/>
                  </a:lnTo>
                  <a:lnTo>
                    <a:pt x="141" y="0"/>
                  </a:lnTo>
                  <a:lnTo>
                    <a:pt x="141" y="5"/>
                  </a:lnTo>
                  <a:close/>
                  <a:moveTo>
                    <a:pt x="114" y="5"/>
                  </a:moveTo>
                  <a:lnTo>
                    <a:pt x="109" y="5"/>
                  </a:lnTo>
                  <a:lnTo>
                    <a:pt x="109" y="0"/>
                  </a:lnTo>
                  <a:lnTo>
                    <a:pt x="114" y="0"/>
                  </a:lnTo>
                  <a:lnTo>
                    <a:pt x="114" y="5"/>
                  </a:lnTo>
                  <a:close/>
                  <a:moveTo>
                    <a:pt x="88" y="5"/>
                  </a:moveTo>
                  <a:lnTo>
                    <a:pt x="82" y="5"/>
                  </a:lnTo>
                  <a:lnTo>
                    <a:pt x="82" y="0"/>
                  </a:lnTo>
                  <a:lnTo>
                    <a:pt x="88" y="0"/>
                  </a:lnTo>
                  <a:lnTo>
                    <a:pt x="88" y="5"/>
                  </a:lnTo>
                  <a:close/>
                  <a:moveTo>
                    <a:pt x="61" y="5"/>
                  </a:moveTo>
                  <a:lnTo>
                    <a:pt x="56" y="5"/>
                  </a:lnTo>
                  <a:lnTo>
                    <a:pt x="56" y="0"/>
                  </a:lnTo>
                  <a:lnTo>
                    <a:pt x="61" y="0"/>
                  </a:lnTo>
                  <a:lnTo>
                    <a:pt x="61" y="5"/>
                  </a:lnTo>
                  <a:close/>
                  <a:moveTo>
                    <a:pt x="36" y="7"/>
                  </a:moveTo>
                  <a:lnTo>
                    <a:pt x="31" y="8"/>
                  </a:lnTo>
                  <a:lnTo>
                    <a:pt x="30" y="2"/>
                  </a:lnTo>
                  <a:lnTo>
                    <a:pt x="35" y="2"/>
                  </a:lnTo>
                  <a:lnTo>
                    <a:pt x="36" y="7"/>
                  </a:lnTo>
                  <a:close/>
                  <a:moveTo>
                    <a:pt x="15" y="18"/>
                  </a:moveTo>
                  <a:lnTo>
                    <a:pt x="12" y="23"/>
                  </a:lnTo>
                  <a:lnTo>
                    <a:pt x="8" y="20"/>
                  </a:lnTo>
                  <a:lnTo>
                    <a:pt x="11" y="15"/>
                  </a:lnTo>
                  <a:lnTo>
                    <a:pt x="15" y="18"/>
                  </a:lnTo>
                  <a:close/>
                  <a:moveTo>
                    <a:pt x="6" y="41"/>
                  </a:moveTo>
                  <a:lnTo>
                    <a:pt x="5" y="44"/>
                  </a:lnTo>
                  <a:lnTo>
                    <a:pt x="5" y="43"/>
                  </a:lnTo>
                  <a:lnTo>
                    <a:pt x="5" y="45"/>
                  </a:lnTo>
                  <a:lnTo>
                    <a:pt x="0" y="45"/>
                  </a:lnTo>
                  <a:lnTo>
                    <a:pt x="0" y="43"/>
                  </a:lnTo>
                  <a:lnTo>
                    <a:pt x="0" y="40"/>
                  </a:lnTo>
                  <a:lnTo>
                    <a:pt x="6" y="41"/>
                  </a:lnTo>
                  <a:close/>
                  <a:moveTo>
                    <a:pt x="5" y="67"/>
                  </a:moveTo>
                  <a:lnTo>
                    <a:pt x="5" y="72"/>
                  </a:lnTo>
                  <a:lnTo>
                    <a:pt x="0" y="72"/>
                  </a:lnTo>
                  <a:lnTo>
                    <a:pt x="0" y="67"/>
                  </a:lnTo>
                  <a:lnTo>
                    <a:pt x="5" y="67"/>
                  </a:lnTo>
                  <a:close/>
                  <a:moveTo>
                    <a:pt x="5" y="93"/>
                  </a:moveTo>
                  <a:lnTo>
                    <a:pt x="5" y="99"/>
                  </a:lnTo>
                  <a:lnTo>
                    <a:pt x="0" y="99"/>
                  </a:lnTo>
                  <a:lnTo>
                    <a:pt x="0" y="93"/>
                  </a:lnTo>
                  <a:lnTo>
                    <a:pt x="5" y="93"/>
                  </a:lnTo>
                  <a:close/>
                  <a:moveTo>
                    <a:pt x="5" y="120"/>
                  </a:moveTo>
                  <a:lnTo>
                    <a:pt x="5" y="124"/>
                  </a:lnTo>
                  <a:lnTo>
                    <a:pt x="0" y="124"/>
                  </a:lnTo>
                  <a:lnTo>
                    <a:pt x="0" y="120"/>
                  </a:lnTo>
                  <a:lnTo>
                    <a:pt x="5" y="120"/>
                  </a:lnTo>
                  <a:close/>
                  <a:moveTo>
                    <a:pt x="5" y="146"/>
                  </a:moveTo>
                  <a:lnTo>
                    <a:pt x="5" y="151"/>
                  </a:lnTo>
                  <a:lnTo>
                    <a:pt x="0" y="151"/>
                  </a:lnTo>
                  <a:lnTo>
                    <a:pt x="0" y="146"/>
                  </a:lnTo>
                  <a:lnTo>
                    <a:pt x="5" y="146"/>
                  </a:lnTo>
                  <a:close/>
                  <a:moveTo>
                    <a:pt x="5" y="172"/>
                  </a:moveTo>
                  <a:lnTo>
                    <a:pt x="5" y="178"/>
                  </a:lnTo>
                  <a:lnTo>
                    <a:pt x="0" y="178"/>
                  </a:lnTo>
                  <a:lnTo>
                    <a:pt x="0" y="172"/>
                  </a:lnTo>
                  <a:lnTo>
                    <a:pt x="5" y="172"/>
                  </a:lnTo>
                  <a:close/>
                  <a:moveTo>
                    <a:pt x="5" y="199"/>
                  </a:moveTo>
                  <a:lnTo>
                    <a:pt x="5" y="204"/>
                  </a:lnTo>
                  <a:lnTo>
                    <a:pt x="0" y="204"/>
                  </a:lnTo>
                  <a:lnTo>
                    <a:pt x="0" y="199"/>
                  </a:lnTo>
                  <a:lnTo>
                    <a:pt x="5" y="199"/>
                  </a:lnTo>
                  <a:close/>
                  <a:moveTo>
                    <a:pt x="5" y="225"/>
                  </a:moveTo>
                  <a:lnTo>
                    <a:pt x="5" y="230"/>
                  </a:lnTo>
                  <a:lnTo>
                    <a:pt x="0" y="230"/>
                  </a:lnTo>
                  <a:lnTo>
                    <a:pt x="0" y="225"/>
                  </a:lnTo>
                  <a:lnTo>
                    <a:pt x="5" y="225"/>
                  </a:lnTo>
                  <a:close/>
                  <a:moveTo>
                    <a:pt x="5" y="251"/>
                  </a:moveTo>
                  <a:lnTo>
                    <a:pt x="5" y="257"/>
                  </a:lnTo>
                  <a:lnTo>
                    <a:pt x="0" y="257"/>
                  </a:lnTo>
                  <a:lnTo>
                    <a:pt x="0" y="251"/>
                  </a:lnTo>
                  <a:lnTo>
                    <a:pt x="5" y="251"/>
                  </a:lnTo>
                  <a:close/>
                  <a:moveTo>
                    <a:pt x="5" y="278"/>
                  </a:moveTo>
                  <a:lnTo>
                    <a:pt x="5" y="283"/>
                  </a:lnTo>
                  <a:lnTo>
                    <a:pt x="0" y="283"/>
                  </a:lnTo>
                  <a:lnTo>
                    <a:pt x="0" y="278"/>
                  </a:lnTo>
                  <a:lnTo>
                    <a:pt x="5" y="278"/>
                  </a:lnTo>
                  <a:close/>
                  <a:moveTo>
                    <a:pt x="5" y="305"/>
                  </a:moveTo>
                  <a:lnTo>
                    <a:pt x="5" y="310"/>
                  </a:lnTo>
                  <a:lnTo>
                    <a:pt x="0" y="310"/>
                  </a:lnTo>
                  <a:lnTo>
                    <a:pt x="0" y="305"/>
                  </a:lnTo>
                  <a:lnTo>
                    <a:pt x="5" y="305"/>
                  </a:lnTo>
                  <a:close/>
                  <a:moveTo>
                    <a:pt x="5" y="330"/>
                  </a:moveTo>
                  <a:lnTo>
                    <a:pt x="5" y="336"/>
                  </a:lnTo>
                  <a:lnTo>
                    <a:pt x="0" y="336"/>
                  </a:lnTo>
                  <a:lnTo>
                    <a:pt x="0" y="330"/>
                  </a:lnTo>
                  <a:lnTo>
                    <a:pt x="5" y="330"/>
                  </a:lnTo>
                  <a:close/>
                  <a:moveTo>
                    <a:pt x="5" y="357"/>
                  </a:moveTo>
                  <a:lnTo>
                    <a:pt x="5" y="362"/>
                  </a:lnTo>
                  <a:lnTo>
                    <a:pt x="0" y="362"/>
                  </a:lnTo>
                  <a:lnTo>
                    <a:pt x="0" y="357"/>
                  </a:lnTo>
                  <a:lnTo>
                    <a:pt x="5" y="357"/>
                  </a:lnTo>
                  <a:close/>
                  <a:moveTo>
                    <a:pt x="5" y="384"/>
                  </a:moveTo>
                  <a:lnTo>
                    <a:pt x="5" y="389"/>
                  </a:lnTo>
                  <a:lnTo>
                    <a:pt x="0" y="389"/>
                  </a:lnTo>
                  <a:lnTo>
                    <a:pt x="0" y="384"/>
                  </a:lnTo>
                  <a:lnTo>
                    <a:pt x="5" y="384"/>
                  </a:lnTo>
                  <a:close/>
                  <a:moveTo>
                    <a:pt x="5" y="410"/>
                  </a:moveTo>
                  <a:lnTo>
                    <a:pt x="5" y="416"/>
                  </a:lnTo>
                  <a:lnTo>
                    <a:pt x="0" y="416"/>
                  </a:lnTo>
                  <a:lnTo>
                    <a:pt x="0" y="410"/>
                  </a:lnTo>
                  <a:lnTo>
                    <a:pt x="5" y="410"/>
                  </a:lnTo>
                  <a:close/>
                  <a:moveTo>
                    <a:pt x="5" y="436"/>
                  </a:moveTo>
                  <a:lnTo>
                    <a:pt x="5" y="441"/>
                  </a:lnTo>
                  <a:lnTo>
                    <a:pt x="0" y="441"/>
                  </a:lnTo>
                  <a:lnTo>
                    <a:pt x="0" y="436"/>
                  </a:lnTo>
                  <a:lnTo>
                    <a:pt x="5" y="436"/>
                  </a:lnTo>
                  <a:close/>
                  <a:moveTo>
                    <a:pt x="5" y="463"/>
                  </a:moveTo>
                  <a:lnTo>
                    <a:pt x="5" y="468"/>
                  </a:lnTo>
                  <a:lnTo>
                    <a:pt x="0" y="468"/>
                  </a:lnTo>
                  <a:lnTo>
                    <a:pt x="0" y="463"/>
                  </a:lnTo>
                  <a:lnTo>
                    <a:pt x="5" y="463"/>
                  </a:lnTo>
                  <a:close/>
                  <a:moveTo>
                    <a:pt x="5" y="489"/>
                  </a:moveTo>
                  <a:lnTo>
                    <a:pt x="5" y="495"/>
                  </a:lnTo>
                  <a:lnTo>
                    <a:pt x="0" y="495"/>
                  </a:lnTo>
                  <a:lnTo>
                    <a:pt x="0" y="489"/>
                  </a:lnTo>
                  <a:lnTo>
                    <a:pt x="5" y="489"/>
                  </a:lnTo>
                  <a:close/>
                  <a:moveTo>
                    <a:pt x="5" y="516"/>
                  </a:moveTo>
                  <a:lnTo>
                    <a:pt x="5" y="520"/>
                  </a:lnTo>
                  <a:lnTo>
                    <a:pt x="0" y="520"/>
                  </a:lnTo>
                  <a:lnTo>
                    <a:pt x="0" y="516"/>
                  </a:lnTo>
                  <a:lnTo>
                    <a:pt x="5" y="516"/>
                  </a:lnTo>
                  <a:close/>
                  <a:moveTo>
                    <a:pt x="5" y="542"/>
                  </a:moveTo>
                  <a:lnTo>
                    <a:pt x="5" y="547"/>
                  </a:lnTo>
                  <a:lnTo>
                    <a:pt x="0" y="547"/>
                  </a:lnTo>
                  <a:lnTo>
                    <a:pt x="0" y="542"/>
                  </a:lnTo>
                  <a:lnTo>
                    <a:pt x="5" y="542"/>
                  </a:lnTo>
                  <a:close/>
                  <a:moveTo>
                    <a:pt x="5" y="568"/>
                  </a:moveTo>
                  <a:lnTo>
                    <a:pt x="5" y="574"/>
                  </a:lnTo>
                  <a:lnTo>
                    <a:pt x="0" y="574"/>
                  </a:lnTo>
                  <a:lnTo>
                    <a:pt x="0" y="568"/>
                  </a:lnTo>
                  <a:lnTo>
                    <a:pt x="5" y="568"/>
                  </a:lnTo>
                  <a:close/>
                  <a:moveTo>
                    <a:pt x="5" y="595"/>
                  </a:moveTo>
                  <a:lnTo>
                    <a:pt x="5" y="600"/>
                  </a:lnTo>
                  <a:lnTo>
                    <a:pt x="0" y="600"/>
                  </a:lnTo>
                  <a:lnTo>
                    <a:pt x="0" y="595"/>
                  </a:lnTo>
                  <a:lnTo>
                    <a:pt x="5" y="595"/>
                  </a:lnTo>
                  <a:close/>
                  <a:moveTo>
                    <a:pt x="5" y="621"/>
                  </a:moveTo>
                  <a:lnTo>
                    <a:pt x="5" y="626"/>
                  </a:lnTo>
                  <a:lnTo>
                    <a:pt x="0" y="626"/>
                  </a:lnTo>
                  <a:lnTo>
                    <a:pt x="0" y="621"/>
                  </a:lnTo>
                  <a:lnTo>
                    <a:pt x="5" y="621"/>
                  </a:lnTo>
                  <a:close/>
                  <a:moveTo>
                    <a:pt x="5" y="647"/>
                  </a:moveTo>
                  <a:lnTo>
                    <a:pt x="5" y="653"/>
                  </a:lnTo>
                  <a:lnTo>
                    <a:pt x="0" y="653"/>
                  </a:lnTo>
                  <a:lnTo>
                    <a:pt x="0" y="647"/>
                  </a:lnTo>
                  <a:lnTo>
                    <a:pt x="5" y="647"/>
                  </a:lnTo>
                  <a:close/>
                  <a:moveTo>
                    <a:pt x="5" y="674"/>
                  </a:moveTo>
                  <a:lnTo>
                    <a:pt x="5" y="679"/>
                  </a:lnTo>
                  <a:lnTo>
                    <a:pt x="0" y="679"/>
                  </a:lnTo>
                  <a:lnTo>
                    <a:pt x="0" y="674"/>
                  </a:lnTo>
                  <a:lnTo>
                    <a:pt x="5" y="674"/>
                  </a:lnTo>
                  <a:close/>
                  <a:moveTo>
                    <a:pt x="5" y="701"/>
                  </a:moveTo>
                  <a:lnTo>
                    <a:pt x="5" y="706"/>
                  </a:lnTo>
                  <a:lnTo>
                    <a:pt x="0" y="706"/>
                  </a:lnTo>
                  <a:lnTo>
                    <a:pt x="0" y="701"/>
                  </a:lnTo>
                  <a:lnTo>
                    <a:pt x="5" y="701"/>
                  </a:lnTo>
                  <a:close/>
                  <a:moveTo>
                    <a:pt x="5" y="726"/>
                  </a:moveTo>
                  <a:lnTo>
                    <a:pt x="5" y="732"/>
                  </a:lnTo>
                  <a:lnTo>
                    <a:pt x="0" y="732"/>
                  </a:lnTo>
                  <a:lnTo>
                    <a:pt x="0" y="726"/>
                  </a:lnTo>
                  <a:lnTo>
                    <a:pt x="5" y="726"/>
                  </a:lnTo>
                  <a:close/>
                  <a:moveTo>
                    <a:pt x="5" y="753"/>
                  </a:moveTo>
                  <a:lnTo>
                    <a:pt x="5" y="758"/>
                  </a:lnTo>
                  <a:lnTo>
                    <a:pt x="0" y="758"/>
                  </a:lnTo>
                  <a:lnTo>
                    <a:pt x="0" y="753"/>
                  </a:lnTo>
                  <a:lnTo>
                    <a:pt x="5" y="753"/>
                  </a:lnTo>
                  <a:close/>
                  <a:moveTo>
                    <a:pt x="5" y="780"/>
                  </a:moveTo>
                  <a:lnTo>
                    <a:pt x="5" y="785"/>
                  </a:lnTo>
                  <a:lnTo>
                    <a:pt x="0" y="785"/>
                  </a:lnTo>
                  <a:lnTo>
                    <a:pt x="0" y="780"/>
                  </a:lnTo>
                  <a:lnTo>
                    <a:pt x="5" y="780"/>
                  </a:lnTo>
                  <a:close/>
                  <a:moveTo>
                    <a:pt x="5" y="806"/>
                  </a:moveTo>
                  <a:lnTo>
                    <a:pt x="5" y="812"/>
                  </a:lnTo>
                  <a:lnTo>
                    <a:pt x="0" y="812"/>
                  </a:lnTo>
                  <a:lnTo>
                    <a:pt x="0" y="806"/>
                  </a:lnTo>
                  <a:lnTo>
                    <a:pt x="5" y="806"/>
                  </a:lnTo>
                  <a:close/>
                  <a:moveTo>
                    <a:pt x="5" y="832"/>
                  </a:moveTo>
                  <a:lnTo>
                    <a:pt x="5" y="837"/>
                  </a:lnTo>
                  <a:lnTo>
                    <a:pt x="0" y="837"/>
                  </a:lnTo>
                  <a:lnTo>
                    <a:pt x="0" y="832"/>
                  </a:lnTo>
                  <a:lnTo>
                    <a:pt x="5" y="832"/>
                  </a:lnTo>
                  <a:close/>
                  <a:moveTo>
                    <a:pt x="5" y="859"/>
                  </a:moveTo>
                  <a:lnTo>
                    <a:pt x="5" y="864"/>
                  </a:lnTo>
                  <a:lnTo>
                    <a:pt x="0" y="864"/>
                  </a:lnTo>
                  <a:lnTo>
                    <a:pt x="0" y="859"/>
                  </a:lnTo>
                  <a:lnTo>
                    <a:pt x="5" y="859"/>
                  </a:lnTo>
                  <a:close/>
                  <a:moveTo>
                    <a:pt x="5" y="885"/>
                  </a:moveTo>
                  <a:lnTo>
                    <a:pt x="5" y="891"/>
                  </a:lnTo>
                  <a:lnTo>
                    <a:pt x="0" y="891"/>
                  </a:lnTo>
                  <a:lnTo>
                    <a:pt x="0" y="885"/>
                  </a:lnTo>
                  <a:lnTo>
                    <a:pt x="5" y="885"/>
                  </a:lnTo>
                  <a:close/>
                  <a:moveTo>
                    <a:pt x="5" y="912"/>
                  </a:moveTo>
                  <a:lnTo>
                    <a:pt x="5" y="916"/>
                  </a:lnTo>
                  <a:lnTo>
                    <a:pt x="0" y="916"/>
                  </a:lnTo>
                  <a:lnTo>
                    <a:pt x="0" y="912"/>
                  </a:lnTo>
                  <a:lnTo>
                    <a:pt x="5" y="912"/>
                  </a:lnTo>
                  <a:close/>
                  <a:moveTo>
                    <a:pt x="5" y="938"/>
                  </a:moveTo>
                  <a:lnTo>
                    <a:pt x="5" y="943"/>
                  </a:lnTo>
                  <a:lnTo>
                    <a:pt x="0" y="943"/>
                  </a:lnTo>
                  <a:lnTo>
                    <a:pt x="0" y="938"/>
                  </a:lnTo>
                  <a:lnTo>
                    <a:pt x="5" y="938"/>
                  </a:lnTo>
                  <a:close/>
                  <a:moveTo>
                    <a:pt x="5" y="964"/>
                  </a:moveTo>
                  <a:lnTo>
                    <a:pt x="5" y="970"/>
                  </a:lnTo>
                  <a:lnTo>
                    <a:pt x="0" y="970"/>
                  </a:lnTo>
                  <a:lnTo>
                    <a:pt x="0" y="964"/>
                  </a:lnTo>
                  <a:lnTo>
                    <a:pt x="5" y="964"/>
                  </a:lnTo>
                  <a:close/>
                  <a:moveTo>
                    <a:pt x="5" y="991"/>
                  </a:moveTo>
                  <a:lnTo>
                    <a:pt x="5" y="996"/>
                  </a:lnTo>
                  <a:lnTo>
                    <a:pt x="0" y="996"/>
                  </a:lnTo>
                  <a:lnTo>
                    <a:pt x="0" y="991"/>
                  </a:lnTo>
                  <a:lnTo>
                    <a:pt x="5" y="991"/>
                  </a:lnTo>
                  <a:close/>
                  <a:moveTo>
                    <a:pt x="5" y="1017"/>
                  </a:moveTo>
                  <a:lnTo>
                    <a:pt x="5" y="1022"/>
                  </a:lnTo>
                  <a:lnTo>
                    <a:pt x="0" y="1022"/>
                  </a:lnTo>
                  <a:lnTo>
                    <a:pt x="0" y="1017"/>
                  </a:lnTo>
                  <a:lnTo>
                    <a:pt x="5" y="1017"/>
                  </a:lnTo>
                  <a:close/>
                  <a:moveTo>
                    <a:pt x="5" y="1043"/>
                  </a:moveTo>
                  <a:lnTo>
                    <a:pt x="5" y="1049"/>
                  </a:lnTo>
                  <a:lnTo>
                    <a:pt x="0" y="1049"/>
                  </a:lnTo>
                  <a:lnTo>
                    <a:pt x="0" y="1043"/>
                  </a:lnTo>
                  <a:lnTo>
                    <a:pt x="5" y="1043"/>
                  </a:lnTo>
                  <a:close/>
                  <a:moveTo>
                    <a:pt x="5" y="1070"/>
                  </a:moveTo>
                  <a:lnTo>
                    <a:pt x="5" y="1075"/>
                  </a:lnTo>
                  <a:lnTo>
                    <a:pt x="0" y="1075"/>
                  </a:lnTo>
                  <a:lnTo>
                    <a:pt x="0" y="1070"/>
                  </a:lnTo>
                  <a:lnTo>
                    <a:pt x="5" y="1070"/>
                  </a:lnTo>
                  <a:close/>
                  <a:moveTo>
                    <a:pt x="5" y="1097"/>
                  </a:moveTo>
                  <a:lnTo>
                    <a:pt x="5" y="1102"/>
                  </a:lnTo>
                  <a:lnTo>
                    <a:pt x="0" y="1102"/>
                  </a:lnTo>
                  <a:lnTo>
                    <a:pt x="0" y="1097"/>
                  </a:lnTo>
                  <a:lnTo>
                    <a:pt x="5" y="1097"/>
                  </a:lnTo>
                  <a:close/>
                  <a:moveTo>
                    <a:pt x="5" y="1122"/>
                  </a:moveTo>
                  <a:lnTo>
                    <a:pt x="5" y="1128"/>
                  </a:lnTo>
                  <a:lnTo>
                    <a:pt x="0" y="1128"/>
                  </a:lnTo>
                  <a:lnTo>
                    <a:pt x="0" y="1122"/>
                  </a:lnTo>
                  <a:lnTo>
                    <a:pt x="5" y="1122"/>
                  </a:lnTo>
                  <a:close/>
                  <a:moveTo>
                    <a:pt x="5" y="1149"/>
                  </a:moveTo>
                  <a:lnTo>
                    <a:pt x="5" y="1154"/>
                  </a:lnTo>
                  <a:lnTo>
                    <a:pt x="0" y="1154"/>
                  </a:lnTo>
                  <a:lnTo>
                    <a:pt x="0" y="1149"/>
                  </a:lnTo>
                  <a:lnTo>
                    <a:pt x="5" y="1149"/>
                  </a:lnTo>
                  <a:close/>
                  <a:moveTo>
                    <a:pt x="5" y="1176"/>
                  </a:moveTo>
                  <a:lnTo>
                    <a:pt x="5" y="1181"/>
                  </a:lnTo>
                  <a:lnTo>
                    <a:pt x="0" y="1181"/>
                  </a:lnTo>
                  <a:lnTo>
                    <a:pt x="0" y="1176"/>
                  </a:lnTo>
                  <a:lnTo>
                    <a:pt x="5" y="1176"/>
                  </a:lnTo>
                  <a:close/>
                  <a:moveTo>
                    <a:pt x="5" y="1202"/>
                  </a:moveTo>
                  <a:lnTo>
                    <a:pt x="5" y="1208"/>
                  </a:lnTo>
                  <a:lnTo>
                    <a:pt x="0" y="1208"/>
                  </a:lnTo>
                  <a:lnTo>
                    <a:pt x="0" y="1202"/>
                  </a:lnTo>
                  <a:lnTo>
                    <a:pt x="5" y="1202"/>
                  </a:lnTo>
                  <a:close/>
                  <a:moveTo>
                    <a:pt x="6" y="1227"/>
                  </a:moveTo>
                  <a:lnTo>
                    <a:pt x="7" y="1233"/>
                  </a:lnTo>
                  <a:lnTo>
                    <a:pt x="2" y="1234"/>
                  </a:lnTo>
                  <a:lnTo>
                    <a:pt x="1" y="1228"/>
                  </a:lnTo>
                  <a:lnTo>
                    <a:pt x="6" y="1227"/>
                  </a:lnTo>
                  <a:close/>
                  <a:moveTo>
                    <a:pt x="17" y="1249"/>
                  </a:moveTo>
                  <a:lnTo>
                    <a:pt x="21" y="1252"/>
                  </a:lnTo>
                  <a:lnTo>
                    <a:pt x="19" y="1256"/>
                  </a:lnTo>
                  <a:lnTo>
                    <a:pt x="14" y="1253"/>
                  </a:lnTo>
                  <a:lnTo>
                    <a:pt x="17" y="1249"/>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1FF30C5B-FFD9-4437-BE46-A6B3D2A9DF6C}"/>
                </a:ext>
              </a:extLst>
            </p:cNvPr>
            <p:cNvSpPr>
              <a:spLocks/>
            </p:cNvSpPr>
            <p:nvPr/>
          </p:nvSpPr>
          <p:spPr bwMode="auto">
            <a:xfrm>
              <a:off x="1658" y="1804"/>
              <a:ext cx="855" cy="209"/>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CEC3F7F2-9F43-4EF9-9B28-FC93A88A1FF1}"/>
                </a:ext>
              </a:extLst>
            </p:cNvPr>
            <p:cNvSpPr>
              <a:spLocks/>
            </p:cNvSpPr>
            <p:nvPr/>
          </p:nvSpPr>
          <p:spPr bwMode="auto">
            <a:xfrm>
              <a:off x="1658" y="1804"/>
              <a:ext cx="855" cy="209"/>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6EDF8C0B-51B3-4DD6-B4B1-68639D72FBBB}"/>
                </a:ext>
              </a:extLst>
            </p:cNvPr>
            <p:cNvSpPr>
              <a:spLocks noChangeArrowheads="1"/>
            </p:cNvSpPr>
            <p:nvPr/>
          </p:nvSpPr>
          <p:spPr bwMode="auto">
            <a:xfrm>
              <a:off x="1758" y="1843"/>
              <a:ext cx="73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Flash Plane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Freeform 9">
              <a:extLst>
                <a:ext uri="{FF2B5EF4-FFF2-40B4-BE49-F238E27FC236}">
                  <a16:creationId xmlns:a16="http://schemas.microsoft.com/office/drawing/2014/main" id="{F48B8851-326D-41F2-B377-4A898AE98636}"/>
                </a:ext>
              </a:extLst>
            </p:cNvPr>
            <p:cNvSpPr>
              <a:spLocks/>
            </p:cNvSpPr>
            <p:nvPr/>
          </p:nvSpPr>
          <p:spPr bwMode="auto">
            <a:xfrm>
              <a:off x="2745" y="1804"/>
              <a:ext cx="121" cy="209"/>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D4D5A3E1-3AC9-48B3-A73E-76592F671520}"/>
                </a:ext>
              </a:extLst>
            </p:cNvPr>
            <p:cNvSpPr>
              <a:spLocks/>
            </p:cNvSpPr>
            <p:nvPr/>
          </p:nvSpPr>
          <p:spPr bwMode="auto">
            <a:xfrm>
              <a:off x="2745" y="1804"/>
              <a:ext cx="121" cy="209"/>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599D069B-E337-452E-A162-EEC8B5733483}"/>
                </a:ext>
              </a:extLst>
            </p:cNvPr>
            <p:cNvSpPr>
              <a:spLocks/>
            </p:cNvSpPr>
            <p:nvPr/>
          </p:nvSpPr>
          <p:spPr bwMode="auto">
            <a:xfrm>
              <a:off x="2866" y="1804"/>
              <a:ext cx="120" cy="209"/>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a:extLst>
                <a:ext uri="{FF2B5EF4-FFF2-40B4-BE49-F238E27FC236}">
                  <a16:creationId xmlns:a16="http://schemas.microsoft.com/office/drawing/2014/main" id="{D4B3159C-64C6-4D5C-8B9E-5A2B105344E8}"/>
                </a:ext>
              </a:extLst>
            </p:cNvPr>
            <p:cNvSpPr>
              <a:spLocks/>
            </p:cNvSpPr>
            <p:nvPr/>
          </p:nvSpPr>
          <p:spPr bwMode="auto">
            <a:xfrm>
              <a:off x="2866" y="1804"/>
              <a:ext cx="120" cy="209"/>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3">
              <a:extLst>
                <a:ext uri="{FF2B5EF4-FFF2-40B4-BE49-F238E27FC236}">
                  <a16:creationId xmlns:a16="http://schemas.microsoft.com/office/drawing/2014/main" id="{1ED2F776-6F9C-4573-BCDC-63A88EB92488}"/>
                </a:ext>
              </a:extLst>
            </p:cNvPr>
            <p:cNvSpPr>
              <a:spLocks noChangeShapeType="1"/>
            </p:cNvSpPr>
            <p:nvPr/>
          </p:nvSpPr>
          <p:spPr bwMode="auto">
            <a:xfrm>
              <a:off x="2513" y="1909"/>
              <a:ext cx="199"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42778A90-E465-4816-9E9E-7B6F6A0F854F}"/>
                </a:ext>
              </a:extLst>
            </p:cNvPr>
            <p:cNvSpPr>
              <a:spLocks/>
            </p:cNvSpPr>
            <p:nvPr/>
          </p:nvSpPr>
          <p:spPr bwMode="auto">
            <a:xfrm>
              <a:off x="2704" y="1868"/>
              <a:ext cx="41" cy="82"/>
            </a:xfrm>
            <a:custGeom>
              <a:avLst/>
              <a:gdLst>
                <a:gd name="T0" fmla="*/ 0 w 41"/>
                <a:gd name="T1" fmla="*/ 0 h 82"/>
                <a:gd name="T2" fmla="*/ 41 w 41"/>
                <a:gd name="T3" fmla="*/ 41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1"/>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Line 15">
              <a:extLst>
                <a:ext uri="{FF2B5EF4-FFF2-40B4-BE49-F238E27FC236}">
                  <a16:creationId xmlns:a16="http://schemas.microsoft.com/office/drawing/2014/main" id="{7AED782D-57E8-4CE4-A759-A3C0C5D878AE}"/>
                </a:ext>
              </a:extLst>
            </p:cNvPr>
            <p:cNvSpPr>
              <a:spLocks noChangeShapeType="1"/>
            </p:cNvSpPr>
            <p:nvPr/>
          </p:nvSpPr>
          <p:spPr bwMode="auto">
            <a:xfrm>
              <a:off x="2986" y="1909"/>
              <a:ext cx="254"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6">
              <a:extLst>
                <a:ext uri="{FF2B5EF4-FFF2-40B4-BE49-F238E27FC236}">
                  <a16:creationId xmlns:a16="http://schemas.microsoft.com/office/drawing/2014/main" id="{E5626725-D887-4893-ADDD-5D937D7D7EF1}"/>
                </a:ext>
              </a:extLst>
            </p:cNvPr>
            <p:cNvSpPr>
              <a:spLocks/>
            </p:cNvSpPr>
            <p:nvPr/>
          </p:nvSpPr>
          <p:spPr bwMode="auto">
            <a:xfrm>
              <a:off x="3232" y="1868"/>
              <a:ext cx="41" cy="82"/>
            </a:xfrm>
            <a:custGeom>
              <a:avLst/>
              <a:gdLst>
                <a:gd name="T0" fmla="*/ 0 w 41"/>
                <a:gd name="T1" fmla="*/ 0 h 82"/>
                <a:gd name="T2" fmla="*/ 41 w 41"/>
                <a:gd name="T3" fmla="*/ 41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1"/>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7">
              <a:extLst>
                <a:ext uri="{FF2B5EF4-FFF2-40B4-BE49-F238E27FC236}">
                  <a16:creationId xmlns:a16="http://schemas.microsoft.com/office/drawing/2014/main" id="{829C5D9A-E7B4-43EA-B472-B34826C68EE0}"/>
                </a:ext>
              </a:extLst>
            </p:cNvPr>
            <p:cNvSpPr>
              <a:spLocks/>
            </p:cNvSpPr>
            <p:nvPr/>
          </p:nvSpPr>
          <p:spPr bwMode="auto">
            <a:xfrm>
              <a:off x="1658" y="2083"/>
              <a:ext cx="855" cy="209"/>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8">
              <a:extLst>
                <a:ext uri="{FF2B5EF4-FFF2-40B4-BE49-F238E27FC236}">
                  <a16:creationId xmlns:a16="http://schemas.microsoft.com/office/drawing/2014/main" id="{D67B368F-70E4-447A-9BD0-C16F438E8D7A}"/>
                </a:ext>
              </a:extLst>
            </p:cNvPr>
            <p:cNvSpPr>
              <a:spLocks/>
            </p:cNvSpPr>
            <p:nvPr/>
          </p:nvSpPr>
          <p:spPr bwMode="auto">
            <a:xfrm>
              <a:off x="1658" y="2083"/>
              <a:ext cx="855" cy="209"/>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19">
              <a:extLst>
                <a:ext uri="{FF2B5EF4-FFF2-40B4-BE49-F238E27FC236}">
                  <a16:creationId xmlns:a16="http://schemas.microsoft.com/office/drawing/2014/main" id="{B01F2E19-52F1-42E1-AA01-61B6406B5126}"/>
                </a:ext>
              </a:extLst>
            </p:cNvPr>
            <p:cNvSpPr>
              <a:spLocks noChangeArrowheads="1"/>
            </p:cNvSpPr>
            <p:nvPr/>
          </p:nvSpPr>
          <p:spPr bwMode="auto">
            <a:xfrm>
              <a:off x="1758" y="2122"/>
              <a:ext cx="73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Flash Plane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Freeform 20">
              <a:extLst>
                <a:ext uri="{FF2B5EF4-FFF2-40B4-BE49-F238E27FC236}">
                  <a16:creationId xmlns:a16="http://schemas.microsoft.com/office/drawing/2014/main" id="{0775E5AE-C046-43F4-AC6F-E4E183C374F5}"/>
                </a:ext>
              </a:extLst>
            </p:cNvPr>
            <p:cNvSpPr>
              <a:spLocks/>
            </p:cNvSpPr>
            <p:nvPr/>
          </p:nvSpPr>
          <p:spPr bwMode="auto">
            <a:xfrm>
              <a:off x="2745" y="2083"/>
              <a:ext cx="121" cy="209"/>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1">
              <a:extLst>
                <a:ext uri="{FF2B5EF4-FFF2-40B4-BE49-F238E27FC236}">
                  <a16:creationId xmlns:a16="http://schemas.microsoft.com/office/drawing/2014/main" id="{6F1C4012-8D4B-4B36-A693-2F0E9C3E40C6}"/>
                </a:ext>
              </a:extLst>
            </p:cNvPr>
            <p:cNvSpPr>
              <a:spLocks/>
            </p:cNvSpPr>
            <p:nvPr/>
          </p:nvSpPr>
          <p:spPr bwMode="auto">
            <a:xfrm>
              <a:off x="2745" y="2083"/>
              <a:ext cx="121" cy="209"/>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2">
              <a:extLst>
                <a:ext uri="{FF2B5EF4-FFF2-40B4-BE49-F238E27FC236}">
                  <a16:creationId xmlns:a16="http://schemas.microsoft.com/office/drawing/2014/main" id="{EA131996-7116-467F-9215-76F65BB8D35B}"/>
                </a:ext>
              </a:extLst>
            </p:cNvPr>
            <p:cNvSpPr>
              <a:spLocks/>
            </p:cNvSpPr>
            <p:nvPr/>
          </p:nvSpPr>
          <p:spPr bwMode="auto">
            <a:xfrm>
              <a:off x="2866" y="2083"/>
              <a:ext cx="120" cy="209"/>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3">
              <a:extLst>
                <a:ext uri="{FF2B5EF4-FFF2-40B4-BE49-F238E27FC236}">
                  <a16:creationId xmlns:a16="http://schemas.microsoft.com/office/drawing/2014/main" id="{1527C54B-3FD1-40F5-9DC9-C85D3B663521}"/>
                </a:ext>
              </a:extLst>
            </p:cNvPr>
            <p:cNvSpPr>
              <a:spLocks/>
            </p:cNvSpPr>
            <p:nvPr/>
          </p:nvSpPr>
          <p:spPr bwMode="auto">
            <a:xfrm>
              <a:off x="2866" y="2083"/>
              <a:ext cx="120" cy="209"/>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4">
              <a:extLst>
                <a:ext uri="{FF2B5EF4-FFF2-40B4-BE49-F238E27FC236}">
                  <a16:creationId xmlns:a16="http://schemas.microsoft.com/office/drawing/2014/main" id="{9FE88B5B-6AF3-4B34-9E7B-B7936674C25E}"/>
                </a:ext>
              </a:extLst>
            </p:cNvPr>
            <p:cNvSpPr>
              <a:spLocks noChangeShapeType="1"/>
            </p:cNvSpPr>
            <p:nvPr/>
          </p:nvSpPr>
          <p:spPr bwMode="auto">
            <a:xfrm>
              <a:off x="2513" y="2187"/>
              <a:ext cx="199"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5">
              <a:extLst>
                <a:ext uri="{FF2B5EF4-FFF2-40B4-BE49-F238E27FC236}">
                  <a16:creationId xmlns:a16="http://schemas.microsoft.com/office/drawing/2014/main" id="{0F2623CF-9E6C-4A1D-BFDA-B05F9A21FEEF}"/>
                </a:ext>
              </a:extLst>
            </p:cNvPr>
            <p:cNvSpPr>
              <a:spLocks/>
            </p:cNvSpPr>
            <p:nvPr/>
          </p:nvSpPr>
          <p:spPr bwMode="auto">
            <a:xfrm>
              <a:off x="2704" y="2147"/>
              <a:ext cx="41" cy="82"/>
            </a:xfrm>
            <a:custGeom>
              <a:avLst/>
              <a:gdLst>
                <a:gd name="T0" fmla="*/ 0 w 41"/>
                <a:gd name="T1" fmla="*/ 0 h 82"/>
                <a:gd name="T2" fmla="*/ 41 w 41"/>
                <a:gd name="T3" fmla="*/ 40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0"/>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6">
              <a:extLst>
                <a:ext uri="{FF2B5EF4-FFF2-40B4-BE49-F238E27FC236}">
                  <a16:creationId xmlns:a16="http://schemas.microsoft.com/office/drawing/2014/main" id="{8C89392E-91F8-4455-B168-DF858DF9C2D4}"/>
                </a:ext>
              </a:extLst>
            </p:cNvPr>
            <p:cNvSpPr>
              <a:spLocks/>
            </p:cNvSpPr>
            <p:nvPr/>
          </p:nvSpPr>
          <p:spPr bwMode="auto">
            <a:xfrm>
              <a:off x="1658" y="2363"/>
              <a:ext cx="855" cy="208"/>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7">
              <a:extLst>
                <a:ext uri="{FF2B5EF4-FFF2-40B4-BE49-F238E27FC236}">
                  <a16:creationId xmlns:a16="http://schemas.microsoft.com/office/drawing/2014/main" id="{C654F728-7D0A-49F8-A645-894ACF2302EA}"/>
                </a:ext>
              </a:extLst>
            </p:cNvPr>
            <p:cNvSpPr>
              <a:spLocks/>
            </p:cNvSpPr>
            <p:nvPr/>
          </p:nvSpPr>
          <p:spPr bwMode="auto">
            <a:xfrm>
              <a:off x="1658" y="2363"/>
              <a:ext cx="855" cy="208"/>
            </a:xfrm>
            <a:custGeom>
              <a:avLst/>
              <a:gdLst>
                <a:gd name="T0" fmla="*/ 18 w 861"/>
                <a:gd name="T1" fmla="*/ 211 h 211"/>
                <a:gd name="T2" fmla="*/ 843 w 861"/>
                <a:gd name="T3" fmla="*/ 211 h 211"/>
                <a:gd name="T4" fmla="*/ 861 w 861"/>
                <a:gd name="T5" fmla="*/ 193 h 211"/>
                <a:gd name="T6" fmla="*/ 861 w 861"/>
                <a:gd name="T7" fmla="*/ 18 h 211"/>
                <a:gd name="T8" fmla="*/ 843 w 861"/>
                <a:gd name="T9" fmla="*/ 0 h 211"/>
                <a:gd name="T10" fmla="*/ 18 w 861"/>
                <a:gd name="T11" fmla="*/ 0 h 211"/>
                <a:gd name="T12" fmla="*/ 0 w 861"/>
                <a:gd name="T13" fmla="*/ 18 h 211"/>
                <a:gd name="T14" fmla="*/ 0 w 861"/>
                <a:gd name="T15" fmla="*/ 193 h 211"/>
                <a:gd name="T16" fmla="*/ 18 w 86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1">
                  <a:moveTo>
                    <a:pt x="18" y="211"/>
                  </a:moveTo>
                  <a:lnTo>
                    <a:pt x="843" y="211"/>
                  </a:lnTo>
                  <a:cubicBezTo>
                    <a:pt x="853" y="211"/>
                    <a:pt x="861" y="203"/>
                    <a:pt x="861" y="193"/>
                  </a:cubicBezTo>
                  <a:lnTo>
                    <a:pt x="861" y="18"/>
                  </a:lnTo>
                  <a:cubicBezTo>
                    <a:pt x="861" y="8"/>
                    <a:pt x="853" y="0"/>
                    <a:pt x="843" y="0"/>
                  </a:cubicBezTo>
                  <a:lnTo>
                    <a:pt x="18" y="0"/>
                  </a:lnTo>
                  <a:cubicBezTo>
                    <a:pt x="8" y="0"/>
                    <a:pt x="0" y="8"/>
                    <a:pt x="0" y="18"/>
                  </a:cubicBezTo>
                  <a:lnTo>
                    <a:pt x="0" y="193"/>
                  </a:lnTo>
                  <a:cubicBezTo>
                    <a:pt x="0" y="203"/>
                    <a:pt x="8" y="211"/>
                    <a:pt x="18"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28">
              <a:extLst>
                <a:ext uri="{FF2B5EF4-FFF2-40B4-BE49-F238E27FC236}">
                  <a16:creationId xmlns:a16="http://schemas.microsoft.com/office/drawing/2014/main" id="{7FD9BB48-1565-44D8-9096-436015B67CC7}"/>
                </a:ext>
              </a:extLst>
            </p:cNvPr>
            <p:cNvSpPr>
              <a:spLocks noChangeArrowheads="1"/>
            </p:cNvSpPr>
            <p:nvPr/>
          </p:nvSpPr>
          <p:spPr bwMode="auto">
            <a:xfrm>
              <a:off x="1758" y="2401"/>
              <a:ext cx="73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Flash Plane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Freeform 29">
              <a:extLst>
                <a:ext uri="{FF2B5EF4-FFF2-40B4-BE49-F238E27FC236}">
                  <a16:creationId xmlns:a16="http://schemas.microsoft.com/office/drawing/2014/main" id="{D8ADDA5C-083F-47B5-BD09-C219B1F44471}"/>
                </a:ext>
              </a:extLst>
            </p:cNvPr>
            <p:cNvSpPr>
              <a:spLocks/>
            </p:cNvSpPr>
            <p:nvPr/>
          </p:nvSpPr>
          <p:spPr bwMode="auto">
            <a:xfrm>
              <a:off x="2745" y="2363"/>
              <a:ext cx="121" cy="208"/>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0">
              <a:extLst>
                <a:ext uri="{FF2B5EF4-FFF2-40B4-BE49-F238E27FC236}">
                  <a16:creationId xmlns:a16="http://schemas.microsoft.com/office/drawing/2014/main" id="{A7631731-59FE-4A6D-AEF4-A7FF99D58611}"/>
                </a:ext>
              </a:extLst>
            </p:cNvPr>
            <p:cNvSpPr>
              <a:spLocks/>
            </p:cNvSpPr>
            <p:nvPr/>
          </p:nvSpPr>
          <p:spPr bwMode="auto">
            <a:xfrm>
              <a:off x="2745" y="2363"/>
              <a:ext cx="121" cy="208"/>
            </a:xfrm>
            <a:custGeom>
              <a:avLst/>
              <a:gdLst>
                <a:gd name="T0" fmla="*/ 21 w 122"/>
                <a:gd name="T1" fmla="*/ 211 h 211"/>
                <a:gd name="T2" fmla="*/ 102 w 122"/>
                <a:gd name="T3" fmla="*/ 211 h 211"/>
                <a:gd name="T4" fmla="*/ 122 w 122"/>
                <a:gd name="T5" fmla="*/ 191 h 211"/>
                <a:gd name="T6" fmla="*/ 122 w 122"/>
                <a:gd name="T7" fmla="*/ 20 h 211"/>
                <a:gd name="T8" fmla="*/ 102 w 122"/>
                <a:gd name="T9" fmla="*/ 0 h 211"/>
                <a:gd name="T10" fmla="*/ 21 w 122"/>
                <a:gd name="T11" fmla="*/ 0 h 211"/>
                <a:gd name="T12" fmla="*/ 0 w 122"/>
                <a:gd name="T13" fmla="*/ 20 h 211"/>
                <a:gd name="T14" fmla="*/ 0 w 122"/>
                <a:gd name="T15" fmla="*/ 191 h 211"/>
                <a:gd name="T16" fmla="*/ 21 w 122"/>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1">
                  <a:moveTo>
                    <a:pt x="21" y="211"/>
                  </a:moveTo>
                  <a:lnTo>
                    <a:pt x="102" y="211"/>
                  </a:lnTo>
                  <a:cubicBezTo>
                    <a:pt x="113" y="211"/>
                    <a:pt x="122" y="202"/>
                    <a:pt x="122" y="191"/>
                  </a:cubicBezTo>
                  <a:lnTo>
                    <a:pt x="122" y="20"/>
                  </a:lnTo>
                  <a:cubicBezTo>
                    <a:pt x="122" y="9"/>
                    <a:pt x="113" y="0"/>
                    <a:pt x="102" y="0"/>
                  </a:cubicBezTo>
                  <a:lnTo>
                    <a:pt x="21" y="0"/>
                  </a:lnTo>
                  <a:cubicBezTo>
                    <a:pt x="10" y="0"/>
                    <a:pt x="0" y="9"/>
                    <a:pt x="0" y="20"/>
                  </a:cubicBezTo>
                  <a:lnTo>
                    <a:pt x="0" y="191"/>
                  </a:lnTo>
                  <a:cubicBezTo>
                    <a:pt x="0" y="202"/>
                    <a:pt x="10" y="211"/>
                    <a:pt x="21"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31">
              <a:extLst>
                <a:ext uri="{FF2B5EF4-FFF2-40B4-BE49-F238E27FC236}">
                  <a16:creationId xmlns:a16="http://schemas.microsoft.com/office/drawing/2014/main" id="{4CFFDED7-D6A5-4B3D-A33C-91E26F2F8E05}"/>
                </a:ext>
              </a:extLst>
            </p:cNvPr>
            <p:cNvSpPr>
              <a:spLocks/>
            </p:cNvSpPr>
            <p:nvPr/>
          </p:nvSpPr>
          <p:spPr bwMode="auto">
            <a:xfrm>
              <a:off x="2866" y="2363"/>
              <a:ext cx="120" cy="208"/>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2">
              <a:extLst>
                <a:ext uri="{FF2B5EF4-FFF2-40B4-BE49-F238E27FC236}">
                  <a16:creationId xmlns:a16="http://schemas.microsoft.com/office/drawing/2014/main" id="{4FDEF923-D4BF-441B-91AC-6760E523214A}"/>
                </a:ext>
              </a:extLst>
            </p:cNvPr>
            <p:cNvSpPr>
              <a:spLocks/>
            </p:cNvSpPr>
            <p:nvPr/>
          </p:nvSpPr>
          <p:spPr bwMode="auto">
            <a:xfrm>
              <a:off x="2866" y="2363"/>
              <a:ext cx="120" cy="208"/>
            </a:xfrm>
            <a:custGeom>
              <a:avLst/>
              <a:gdLst>
                <a:gd name="T0" fmla="*/ 20 w 121"/>
                <a:gd name="T1" fmla="*/ 211 h 211"/>
                <a:gd name="T2" fmla="*/ 101 w 121"/>
                <a:gd name="T3" fmla="*/ 211 h 211"/>
                <a:gd name="T4" fmla="*/ 121 w 121"/>
                <a:gd name="T5" fmla="*/ 191 h 211"/>
                <a:gd name="T6" fmla="*/ 121 w 121"/>
                <a:gd name="T7" fmla="*/ 20 h 211"/>
                <a:gd name="T8" fmla="*/ 101 w 121"/>
                <a:gd name="T9" fmla="*/ 0 h 211"/>
                <a:gd name="T10" fmla="*/ 20 w 121"/>
                <a:gd name="T11" fmla="*/ 0 h 211"/>
                <a:gd name="T12" fmla="*/ 0 w 121"/>
                <a:gd name="T13" fmla="*/ 20 h 211"/>
                <a:gd name="T14" fmla="*/ 0 w 121"/>
                <a:gd name="T15" fmla="*/ 191 h 211"/>
                <a:gd name="T16" fmla="*/ 20 w 121"/>
                <a:gd name="T1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1">
                  <a:moveTo>
                    <a:pt x="20" y="211"/>
                  </a:moveTo>
                  <a:lnTo>
                    <a:pt x="101" y="211"/>
                  </a:lnTo>
                  <a:cubicBezTo>
                    <a:pt x="112" y="211"/>
                    <a:pt x="121" y="202"/>
                    <a:pt x="121" y="191"/>
                  </a:cubicBezTo>
                  <a:lnTo>
                    <a:pt x="121" y="20"/>
                  </a:lnTo>
                  <a:cubicBezTo>
                    <a:pt x="121" y="9"/>
                    <a:pt x="112" y="0"/>
                    <a:pt x="101" y="0"/>
                  </a:cubicBezTo>
                  <a:lnTo>
                    <a:pt x="20" y="0"/>
                  </a:lnTo>
                  <a:cubicBezTo>
                    <a:pt x="9" y="0"/>
                    <a:pt x="0" y="9"/>
                    <a:pt x="0" y="20"/>
                  </a:cubicBezTo>
                  <a:lnTo>
                    <a:pt x="0" y="191"/>
                  </a:lnTo>
                  <a:cubicBezTo>
                    <a:pt x="0" y="202"/>
                    <a:pt x="9" y="211"/>
                    <a:pt x="20" y="211"/>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33">
              <a:extLst>
                <a:ext uri="{FF2B5EF4-FFF2-40B4-BE49-F238E27FC236}">
                  <a16:creationId xmlns:a16="http://schemas.microsoft.com/office/drawing/2014/main" id="{C53BB057-1C08-4D0D-8C6E-EA2C5753EFFC}"/>
                </a:ext>
              </a:extLst>
            </p:cNvPr>
            <p:cNvSpPr>
              <a:spLocks noChangeShapeType="1"/>
            </p:cNvSpPr>
            <p:nvPr/>
          </p:nvSpPr>
          <p:spPr bwMode="auto">
            <a:xfrm>
              <a:off x="2513" y="2466"/>
              <a:ext cx="199"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34">
              <a:extLst>
                <a:ext uri="{FF2B5EF4-FFF2-40B4-BE49-F238E27FC236}">
                  <a16:creationId xmlns:a16="http://schemas.microsoft.com/office/drawing/2014/main" id="{75944E4B-D96E-495F-9E8F-9B92B547BBE0}"/>
                </a:ext>
              </a:extLst>
            </p:cNvPr>
            <p:cNvSpPr>
              <a:spLocks/>
            </p:cNvSpPr>
            <p:nvPr/>
          </p:nvSpPr>
          <p:spPr bwMode="auto">
            <a:xfrm>
              <a:off x="2704" y="2426"/>
              <a:ext cx="41" cy="82"/>
            </a:xfrm>
            <a:custGeom>
              <a:avLst/>
              <a:gdLst>
                <a:gd name="T0" fmla="*/ 0 w 41"/>
                <a:gd name="T1" fmla="*/ 0 h 82"/>
                <a:gd name="T2" fmla="*/ 41 w 41"/>
                <a:gd name="T3" fmla="*/ 40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0"/>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Line 35">
              <a:extLst>
                <a:ext uri="{FF2B5EF4-FFF2-40B4-BE49-F238E27FC236}">
                  <a16:creationId xmlns:a16="http://schemas.microsoft.com/office/drawing/2014/main" id="{C42F9F42-7D94-416D-A0D6-7002A1E84B35}"/>
                </a:ext>
              </a:extLst>
            </p:cNvPr>
            <p:cNvSpPr>
              <a:spLocks noChangeShapeType="1"/>
            </p:cNvSpPr>
            <p:nvPr/>
          </p:nvSpPr>
          <p:spPr bwMode="auto">
            <a:xfrm>
              <a:off x="2986" y="2466"/>
              <a:ext cx="254"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36">
              <a:extLst>
                <a:ext uri="{FF2B5EF4-FFF2-40B4-BE49-F238E27FC236}">
                  <a16:creationId xmlns:a16="http://schemas.microsoft.com/office/drawing/2014/main" id="{D8DF7F79-FFA5-4E06-ACF6-91A960CD57BD}"/>
                </a:ext>
              </a:extLst>
            </p:cNvPr>
            <p:cNvSpPr>
              <a:spLocks/>
            </p:cNvSpPr>
            <p:nvPr/>
          </p:nvSpPr>
          <p:spPr bwMode="auto">
            <a:xfrm>
              <a:off x="3232" y="2426"/>
              <a:ext cx="41" cy="82"/>
            </a:xfrm>
            <a:custGeom>
              <a:avLst/>
              <a:gdLst>
                <a:gd name="T0" fmla="*/ 0 w 41"/>
                <a:gd name="T1" fmla="*/ 0 h 82"/>
                <a:gd name="T2" fmla="*/ 41 w 41"/>
                <a:gd name="T3" fmla="*/ 40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0"/>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7E06F46D-6D15-42BF-AC98-58D6C7E7D93E}"/>
                </a:ext>
              </a:extLst>
            </p:cNvPr>
            <p:cNvSpPr>
              <a:spLocks/>
            </p:cNvSpPr>
            <p:nvPr/>
          </p:nvSpPr>
          <p:spPr bwMode="auto">
            <a:xfrm>
              <a:off x="1658" y="2641"/>
              <a:ext cx="855" cy="210"/>
            </a:xfrm>
            <a:custGeom>
              <a:avLst/>
              <a:gdLst>
                <a:gd name="T0" fmla="*/ 18 w 861"/>
                <a:gd name="T1" fmla="*/ 212 h 212"/>
                <a:gd name="T2" fmla="*/ 843 w 861"/>
                <a:gd name="T3" fmla="*/ 212 h 212"/>
                <a:gd name="T4" fmla="*/ 861 w 861"/>
                <a:gd name="T5" fmla="*/ 194 h 212"/>
                <a:gd name="T6" fmla="*/ 861 w 861"/>
                <a:gd name="T7" fmla="*/ 18 h 212"/>
                <a:gd name="T8" fmla="*/ 843 w 861"/>
                <a:gd name="T9" fmla="*/ 0 h 212"/>
                <a:gd name="T10" fmla="*/ 18 w 861"/>
                <a:gd name="T11" fmla="*/ 0 h 212"/>
                <a:gd name="T12" fmla="*/ 0 w 861"/>
                <a:gd name="T13" fmla="*/ 18 h 212"/>
                <a:gd name="T14" fmla="*/ 0 w 861"/>
                <a:gd name="T15" fmla="*/ 194 h 212"/>
                <a:gd name="T16" fmla="*/ 18 w 861"/>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2">
                  <a:moveTo>
                    <a:pt x="18" y="212"/>
                  </a:moveTo>
                  <a:lnTo>
                    <a:pt x="843" y="212"/>
                  </a:lnTo>
                  <a:cubicBezTo>
                    <a:pt x="853" y="212"/>
                    <a:pt x="861" y="204"/>
                    <a:pt x="861" y="194"/>
                  </a:cubicBezTo>
                  <a:lnTo>
                    <a:pt x="861" y="18"/>
                  </a:lnTo>
                  <a:cubicBezTo>
                    <a:pt x="861" y="8"/>
                    <a:pt x="853" y="0"/>
                    <a:pt x="843" y="0"/>
                  </a:cubicBezTo>
                  <a:lnTo>
                    <a:pt x="18" y="0"/>
                  </a:lnTo>
                  <a:cubicBezTo>
                    <a:pt x="8" y="0"/>
                    <a:pt x="0" y="8"/>
                    <a:pt x="0" y="18"/>
                  </a:cubicBezTo>
                  <a:lnTo>
                    <a:pt x="0" y="194"/>
                  </a:lnTo>
                  <a:cubicBezTo>
                    <a:pt x="0" y="204"/>
                    <a:pt x="8" y="212"/>
                    <a:pt x="18" y="212"/>
                  </a:cubicBez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8">
              <a:extLst>
                <a:ext uri="{FF2B5EF4-FFF2-40B4-BE49-F238E27FC236}">
                  <a16:creationId xmlns:a16="http://schemas.microsoft.com/office/drawing/2014/main" id="{FE91116E-0B89-4E81-8E92-FDE8495E4D09}"/>
                </a:ext>
              </a:extLst>
            </p:cNvPr>
            <p:cNvSpPr>
              <a:spLocks/>
            </p:cNvSpPr>
            <p:nvPr/>
          </p:nvSpPr>
          <p:spPr bwMode="auto">
            <a:xfrm>
              <a:off x="1658" y="2641"/>
              <a:ext cx="855" cy="210"/>
            </a:xfrm>
            <a:custGeom>
              <a:avLst/>
              <a:gdLst>
                <a:gd name="T0" fmla="*/ 18 w 861"/>
                <a:gd name="T1" fmla="*/ 212 h 212"/>
                <a:gd name="T2" fmla="*/ 843 w 861"/>
                <a:gd name="T3" fmla="*/ 212 h 212"/>
                <a:gd name="T4" fmla="*/ 861 w 861"/>
                <a:gd name="T5" fmla="*/ 194 h 212"/>
                <a:gd name="T6" fmla="*/ 861 w 861"/>
                <a:gd name="T7" fmla="*/ 18 h 212"/>
                <a:gd name="T8" fmla="*/ 843 w 861"/>
                <a:gd name="T9" fmla="*/ 0 h 212"/>
                <a:gd name="T10" fmla="*/ 18 w 861"/>
                <a:gd name="T11" fmla="*/ 0 h 212"/>
                <a:gd name="T12" fmla="*/ 0 w 861"/>
                <a:gd name="T13" fmla="*/ 18 h 212"/>
                <a:gd name="T14" fmla="*/ 0 w 861"/>
                <a:gd name="T15" fmla="*/ 194 h 212"/>
                <a:gd name="T16" fmla="*/ 18 w 861"/>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212">
                  <a:moveTo>
                    <a:pt x="18" y="212"/>
                  </a:moveTo>
                  <a:lnTo>
                    <a:pt x="843" y="212"/>
                  </a:lnTo>
                  <a:cubicBezTo>
                    <a:pt x="853" y="212"/>
                    <a:pt x="861" y="204"/>
                    <a:pt x="861" y="194"/>
                  </a:cubicBezTo>
                  <a:lnTo>
                    <a:pt x="861" y="18"/>
                  </a:lnTo>
                  <a:cubicBezTo>
                    <a:pt x="861" y="8"/>
                    <a:pt x="853" y="0"/>
                    <a:pt x="843" y="0"/>
                  </a:cubicBezTo>
                  <a:lnTo>
                    <a:pt x="18" y="0"/>
                  </a:lnTo>
                  <a:cubicBezTo>
                    <a:pt x="8" y="0"/>
                    <a:pt x="0" y="8"/>
                    <a:pt x="0" y="18"/>
                  </a:cubicBezTo>
                  <a:lnTo>
                    <a:pt x="0" y="194"/>
                  </a:lnTo>
                  <a:cubicBezTo>
                    <a:pt x="0" y="204"/>
                    <a:pt x="8" y="212"/>
                    <a:pt x="18" y="212"/>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Rectangle 39">
              <a:extLst>
                <a:ext uri="{FF2B5EF4-FFF2-40B4-BE49-F238E27FC236}">
                  <a16:creationId xmlns:a16="http://schemas.microsoft.com/office/drawing/2014/main" id="{3337143C-5B39-4E4F-B866-514D395BBA75}"/>
                </a:ext>
              </a:extLst>
            </p:cNvPr>
            <p:cNvSpPr>
              <a:spLocks noChangeArrowheads="1"/>
            </p:cNvSpPr>
            <p:nvPr/>
          </p:nvSpPr>
          <p:spPr bwMode="auto">
            <a:xfrm>
              <a:off x="1758" y="2680"/>
              <a:ext cx="73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Flash Plane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Freeform 40">
              <a:extLst>
                <a:ext uri="{FF2B5EF4-FFF2-40B4-BE49-F238E27FC236}">
                  <a16:creationId xmlns:a16="http://schemas.microsoft.com/office/drawing/2014/main" id="{0453B716-5B57-441D-BCA2-1C2A72052C3E}"/>
                </a:ext>
              </a:extLst>
            </p:cNvPr>
            <p:cNvSpPr>
              <a:spLocks/>
            </p:cNvSpPr>
            <p:nvPr/>
          </p:nvSpPr>
          <p:spPr bwMode="auto">
            <a:xfrm>
              <a:off x="2745" y="2641"/>
              <a:ext cx="121" cy="210"/>
            </a:xfrm>
            <a:custGeom>
              <a:avLst/>
              <a:gdLst>
                <a:gd name="T0" fmla="*/ 21 w 122"/>
                <a:gd name="T1" fmla="*/ 212 h 212"/>
                <a:gd name="T2" fmla="*/ 102 w 122"/>
                <a:gd name="T3" fmla="*/ 212 h 212"/>
                <a:gd name="T4" fmla="*/ 122 w 122"/>
                <a:gd name="T5" fmla="*/ 192 h 212"/>
                <a:gd name="T6" fmla="*/ 122 w 122"/>
                <a:gd name="T7" fmla="*/ 21 h 212"/>
                <a:gd name="T8" fmla="*/ 102 w 122"/>
                <a:gd name="T9" fmla="*/ 0 h 212"/>
                <a:gd name="T10" fmla="*/ 21 w 122"/>
                <a:gd name="T11" fmla="*/ 0 h 212"/>
                <a:gd name="T12" fmla="*/ 0 w 122"/>
                <a:gd name="T13" fmla="*/ 21 h 212"/>
                <a:gd name="T14" fmla="*/ 0 w 122"/>
                <a:gd name="T15" fmla="*/ 192 h 212"/>
                <a:gd name="T16" fmla="*/ 21 w 122"/>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2">
                  <a:moveTo>
                    <a:pt x="21" y="212"/>
                  </a:moveTo>
                  <a:lnTo>
                    <a:pt x="102" y="212"/>
                  </a:lnTo>
                  <a:cubicBezTo>
                    <a:pt x="113" y="212"/>
                    <a:pt x="122" y="203"/>
                    <a:pt x="122" y="192"/>
                  </a:cubicBezTo>
                  <a:lnTo>
                    <a:pt x="122" y="21"/>
                  </a:lnTo>
                  <a:cubicBezTo>
                    <a:pt x="122" y="9"/>
                    <a:pt x="113" y="0"/>
                    <a:pt x="102" y="0"/>
                  </a:cubicBezTo>
                  <a:lnTo>
                    <a:pt x="21" y="0"/>
                  </a:lnTo>
                  <a:cubicBezTo>
                    <a:pt x="10" y="0"/>
                    <a:pt x="0" y="9"/>
                    <a:pt x="0" y="21"/>
                  </a:cubicBezTo>
                  <a:lnTo>
                    <a:pt x="0" y="192"/>
                  </a:lnTo>
                  <a:cubicBezTo>
                    <a:pt x="0" y="203"/>
                    <a:pt x="10" y="212"/>
                    <a:pt x="21" y="212"/>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1">
              <a:extLst>
                <a:ext uri="{FF2B5EF4-FFF2-40B4-BE49-F238E27FC236}">
                  <a16:creationId xmlns:a16="http://schemas.microsoft.com/office/drawing/2014/main" id="{511AAD50-4EFC-4077-A755-882A0B0037F7}"/>
                </a:ext>
              </a:extLst>
            </p:cNvPr>
            <p:cNvSpPr>
              <a:spLocks/>
            </p:cNvSpPr>
            <p:nvPr/>
          </p:nvSpPr>
          <p:spPr bwMode="auto">
            <a:xfrm>
              <a:off x="2745" y="2641"/>
              <a:ext cx="121" cy="210"/>
            </a:xfrm>
            <a:custGeom>
              <a:avLst/>
              <a:gdLst>
                <a:gd name="T0" fmla="*/ 21 w 122"/>
                <a:gd name="T1" fmla="*/ 212 h 212"/>
                <a:gd name="T2" fmla="*/ 102 w 122"/>
                <a:gd name="T3" fmla="*/ 212 h 212"/>
                <a:gd name="T4" fmla="*/ 122 w 122"/>
                <a:gd name="T5" fmla="*/ 192 h 212"/>
                <a:gd name="T6" fmla="*/ 122 w 122"/>
                <a:gd name="T7" fmla="*/ 21 h 212"/>
                <a:gd name="T8" fmla="*/ 102 w 122"/>
                <a:gd name="T9" fmla="*/ 0 h 212"/>
                <a:gd name="T10" fmla="*/ 21 w 122"/>
                <a:gd name="T11" fmla="*/ 0 h 212"/>
                <a:gd name="T12" fmla="*/ 0 w 122"/>
                <a:gd name="T13" fmla="*/ 21 h 212"/>
                <a:gd name="T14" fmla="*/ 0 w 122"/>
                <a:gd name="T15" fmla="*/ 192 h 212"/>
                <a:gd name="T16" fmla="*/ 21 w 122"/>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12">
                  <a:moveTo>
                    <a:pt x="21" y="212"/>
                  </a:moveTo>
                  <a:lnTo>
                    <a:pt x="102" y="212"/>
                  </a:lnTo>
                  <a:cubicBezTo>
                    <a:pt x="113" y="212"/>
                    <a:pt x="122" y="203"/>
                    <a:pt x="122" y="192"/>
                  </a:cubicBezTo>
                  <a:lnTo>
                    <a:pt x="122" y="21"/>
                  </a:lnTo>
                  <a:cubicBezTo>
                    <a:pt x="122" y="9"/>
                    <a:pt x="113" y="0"/>
                    <a:pt x="102" y="0"/>
                  </a:cubicBezTo>
                  <a:lnTo>
                    <a:pt x="21" y="0"/>
                  </a:lnTo>
                  <a:cubicBezTo>
                    <a:pt x="10" y="0"/>
                    <a:pt x="0" y="9"/>
                    <a:pt x="0" y="21"/>
                  </a:cubicBezTo>
                  <a:lnTo>
                    <a:pt x="0" y="192"/>
                  </a:lnTo>
                  <a:cubicBezTo>
                    <a:pt x="0" y="203"/>
                    <a:pt x="10" y="212"/>
                    <a:pt x="21" y="212"/>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42">
              <a:extLst>
                <a:ext uri="{FF2B5EF4-FFF2-40B4-BE49-F238E27FC236}">
                  <a16:creationId xmlns:a16="http://schemas.microsoft.com/office/drawing/2014/main" id="{6483E16C-F5BB-4C7D-AB5E-504E79C49870}"/>
                </a:ext>
              </a:extLst>
            </p:cNvPr>
            <p:cNvSpPr>
              <a:spLocks/>
            </p:cNvSpPr>
            <p:nvPr/>
          </p:nvSpPr>
          <p:spPr bwMode="auto">
            <a:xfrm>
              <a:off x="2866" y="2641"/>
              <a:ext cx="120" cy="210"/>
            </a:xfrm>
            <a:custGeom>
              <a:avLst/>
              <a:gdLst>
                <a:gd name="T0" fmla="*/ 20 w 121"/>
                <a:gd name="T1" fmla="*/ 212 h 212"/>
                <a:gd name="T2" fmla="*/ 101 w 121"/>
                <a:gd name="T3" fmla="*/ 212 h 212"/>
                <a:gd name="T4" fmla="*/ 121 w 121"/>
                <a:gd name="T5" fmla="*/ 192 h 212"/>
                <a:gd name="T6" fmla="*/ 121 w 121"/>
                <a:gd name="T7" fmla="*/ 21 h 212"/>
                <a:gd name="T8" fmla="*/ 101 w 121"/>
                <a:gd name="T9" fmla="*/ 0 h 212"/>
                <a:gd name="T10" fmla="*/ 20 w 121"/>
                <a:gd name="T11" fmla="*/ 0 h 212"/>
                <a:gd name="T12" fmla="*/ 0 w 121"/>
                <a:gd name="T13" fmla="*/ 21 h 212"/>
                <a:gd name="T14" fmla="*/ 0 w 121"/>
                <a:gd name="T15" fmla="*/ 192 h 212"/>
                <a:gd name="T16" fmla="*/ 20 w 121"/>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2">
                  <a:moveTo>
                    <a:pt x="20" y="212"/>
                  </a:moveTo>
                  <a:lnTo>
                    <a:pt x="101" y="212"/>
                  </a:lnTo>
                  <a:cubicBezTo>
                    <a:pt x="112" y="212"/>
                    <a:pt x="121" y="203"/>
                    <a:pt x="121" y="192"/>
                  </a:cubicBezTo>
                  <a:lnTo>
                    <a:pt x="121" y="21"/>
                  </a:lnTo>
                  <a:cubicBezTo>
                    <a:pt x="121" y="9"/>
                    <a:pt x="112" y="0"/>
                    <a:pt x="101" y="0"/>
                  </a:cubicBezTo>
                  <a:lnTo>
                    <a:pt x="20" y="0"/>
                  </a:lnTo>
                  <a:cubicBezTo>
                    <a:pt x="9" y="0"/>
                    <a:pt x="0" y="9"/>
                    <a:pt x="0" y="21"/>
                  </a:cubicBezTo>
                  <a:lnTo>
                    <a:pt x="0" y="192"/>
                  </a:lnTo>
                  <a:cubicBezTo>
                    <a:pt x="0" y="203"/>
                    <a:pt x="9" y="212"/>
                    <a:pt x="20" y="212"/>
                  </a:cubicBezTo>
                  <a:close/>
                </a:path>
              </a:pathLst>
            </a:custGeom>
            <a:solidFill>
              <a:srgbClr val="E2EFD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3">
              <a:extLst>
                <a:ext uri="{FF2B5EF4-FFF2-40B4-BE49-F238E27FC236}">
                  <a16:creationId xmlns:a16="http://schemas.microsoft.com/office/drawing/2014/main" id="{80C7D1D5-4AF9-4DC3-BAF7-8A6A4D5888B4}"/>
                </a:ext>
              </a:extLst>
            </p:cNvPr>
            <p:cNvSpPr>
              <a:spLocks/>
            </p:cNvSpPr>
            <p:nvPr/>
          </p:nvSpPr>
          <p:spPr bwMode="auto">
            <a:xfrm>
              <a:off x="2866" y="2641"/>
              <a:ext cx="120" cy="210"/>
            </a:xfrm>
            <a:custGeom>
              <a:avLst/>
              <a:gdLst>
                <a:gd name="T0" fmla="*/ 20 w 121"/>
                <a:gd name="T1" fmla="*/ 212 h 212"/>
                <a:gd name="T2" fmla="*/ 101 w 121"/>
                <a:gd name="T3" fmla="*/ 212 h 212"/>
                <a:gd name="T4" fmla="*/ 121 w 121"/>
                <a:gd name="T5" fmla="*/ 192 h 212"/>
                <a:gd name="T6" fmla="*/ 121 w 121"/>
                <a:gd name="T7" fmla="*/ 21 h 212"/>
                <a:gd name="T8" fmla="*/ 101 w 121"/>
                <a:gd name="T9" fmla="*/ 0 h 212"/>
                <a:gd name="T10" fmla="*/ 20 w 121"/>
                <a:gd name="T11" fmla="*/ 0 h 212"/>
                <a:gd name="T12" fmla="*/ 0 w 121"/>
                <a:gd name="T13" fmla="*/ 21 h 212"/>
                <a:gd name="T14" fmla="*/ 0 w 121"/>
                <a:gd name="T15" fmla="*/ 192 h 212"/>
                <a:gd name="T16" fmla="*/ 20 w 121"/>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2">
                  <a:moveTo>
                    <a:pt x="20" y="212"/>
                  </a:moveTo>
                  <a:lnTo>
                    <a:pt x="101" y="212"/>
                  </a:lnTo>
                  <a:cubicBezTo>
                    <a:pt x="112" y="212"/>
                    <a:pt x="121" y="203"/>
                    <a:pt x="121" y="192"/>
                  </a:cubicBezTo>
                  <a:lnTo>
                    <a:pt x="121" y="21"/>
                  </a:lnTo>
                  <a:cubicBezTo>
                    <a:pt x="121" y="9"/>
                    <a:pt x="112" y="0"/>
                    <a:pt x="101" y="0"/>
                  </a:cubicBezTo>
                  <a:lnTo>
                    <a:pt x="20" y="0"/>
                  </a:lnTo>
                  <a:cubicBezTo>
                    <a:pt x="9" y="0"/>
                    <a:pt x="0" y="9"/>
                    <a:pt x="0" y="21"/>
                  </a:cubicBezTo>
                  <a:lnTo>
                    <a:pt x="0" y="192"/>
                  </a:lnTo>
                  <a:cubicBezTo>
                    <a:pt x="0" y="203"/>
                    <a:pt x="9" y="212"/>
                    <a:pt x="20" y="212"/>
                  </a:cubicBez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44">
              <a:extLst>
                <a:ext uri="{FF2B5EF4-FFF2-40B4-BE49-F238E27FC236}">
                  <a16:creationId xmlns:a16="http://schemas.microsoft.com/office/drawing/2014/main" id="{83988979-78C8-4B47-A272-19D619AB293E}"/>
                </a:ext>
              </a:extLst>
            </p:cNvPr>
            <p:cNvSpPr>
              <a:spLocks noChangeShapeType="1"/>
            </p:cNvSpPr>
            <p:nvPr/>
          </p:nvSpPr>
          <p:spPr bwMode="auto">
            <a:xfrm>
              <a:off x="2513" y="2746"/>
              <a:ext cx="199"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45">
              <a:extLst>
                <a:ext uri="{FF2B5EF4-FFF2-40B4-BE49-F238E27FC236}">
                  <a16:creationId xmlns:a16="http://schemas.microsoft.com/office/drawing/2014/main" id="{70A265FF-5DFC-4DA2-97D4-BF5C253A95B9}"/>
                </a:ext>
              </a:extLst>
            </p:cNvPr>
            <p:cNvSpPr>
              <a:spLocks/>
            </p:cNvSpPr>
            <p:nvPr/>
          </p:nvSpPr>
          <p:spPr bwMode="auto">
            <a:xfrm>
              <a:off x="2704" y="2705"/>
              <a:ext cx="41" cy="82"/>
            </a:xfrm>
            <a:custGeom>
              <a:avLst/>
              <a:gdLst>
                <a:gd name="T0" fmla="*/ 0 w 41"/>
                <a:gd name="T1" fmla="*/ 0 h 82"/>
                <a:gd name="T2" fmla="*/ 41 w 41"/>
                <a:gd name="T3" fmla="*/ 41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1"/>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6">
              <a:extLst>
                <a:ext uri="{FF2B5EF4-FFF2-40B4-BE49-F238E27FC236}">
                  <a16:creationId xmlns:a16="http://schemas.microsoft.com/office/drawing/2014/main" id="{CBFEB4B0-A975-4866-BC44-23B4A8D949D2}"/>
                </a:ext>
              </a:extLst>
            </p:cNvPr>
            <p:cNvSpPr>
              <a:spLocks/>
            </p:cNvSpPr>
            <p:nvPr/>
          </p:nvSpPr>
          <p:spPr bwMode="auto">
            <a:xfrm>
              <a:off x="3277" y="1804"/>
              <a:ext cx="233" cy="1047"/>
            </a:xfrm>
            <a:custGeom>
              <a:avLst/>
              <a:gdLst>
                <a:gd name="T0" fmla="*/ 0 w 233"/>
                <a:gd name="T1" fmla="*/ 0 h 1047"/>
                <a:gd name="T2" fmla="*/ 0 w 233"/>
                <a:gd name="T3" fmla="*/ 1047 h 1047"/>
                <a:gd name="T4" fmla="*/ 233 w 233"/>
                <a:gd name="T5" fmla="*/ 942 h 1047"/>
                <a:gd name="T6" fmla="*/ 233 w 233"/>
                <a:gd name="T7" fmla="*/ 105 h 1047"/>
                <a:gd name="T8" fmla="*/ 0 w 233"/>
                <a:gd name="T9" fmla="*/ 0 h 1047"/>
              </a:gdLst>
              <a:ahLst/>
              <a:cxnLst>
                <a:cxn ang="0">
                  <a:pos x="T0" y="T1"/>
                </a:cxn>
                <a:cxn ang="0">
                  <a:pos x="T2" y="T3"/>
                </a:cxn>
                <a:cxn ang="0">
                  <a:pos x="T4" y="T5"/>
                </a:cxn>
                <a:cxn ang="0">
                  <a:pos x="T6" y="T7"/>
                </a:cxn>
                <a:cxn ang="0">
                  <a:pos x="T8" y="T9"/>
                </a:cxn>
              </a:cxnLst>
              <a:rect l="0" t="0" r="r" b="b"/>
              <a:pathLst>
                <a:path w="233" h="1047">
                  <a:moveTo>
                    <a:pt x="0" y="0"/>
                  </a:moveTo>
                  <a:lnTo>
                    <a:pt x="0" y="1047"/>
                  </a:lnTo>
                  <a:lnTo>
                    <a:pt x="233" y="942"/>
                  </a:lnTo>
                  <a:lnTo>
                    <a:pt x="233" y="1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19D368EA-8E46-40E5-B8C5-DB555698BDF5}"/>
                </a:ext>
              </a:extLst>
            </p:cNvPr>
            <p:cNvSpPr>
              <a:spLocks/>
            </p:cNvSpPr>
            <p:nvPr/>
          </p:nvSpPr>
          <p:spPr bwMode="auto">
            <a:xfrm>
              <a:off x="3277" y="1804"/>
              <a:ext cx="233" cy="1047"/>
            </a:xfrm>
            <a:custGeom>
              <a:avLst/>
              <a:gdLst>
                <a:gd name="T0" fmla="*/ 0 w 233"/>
                <a:gd name="T1" fmla="*/ 0 h 1047"/>
                <a:gd name="T2" fmla="*/ 0 w 233"/>
                <a:gd name="T3" fmla="*/ 1047 h 1047"/>
                <a:gd name="T4" fmla="*/ 233 w 233"/>
                <a:gd name="T5" fmla="*/ 942 h 1047"/>
                <a:gd name="T6" fmla="*/ 233 w 233"/>
                <a:gd name="T7" fmla="*/ 105 h 1047"/>
                <a:gd name="T8" fmla="*/ 0 w 233"/>
                <a:gd name="T9" fmla="*/ 0 h 1047"/>
              </a:gdLst>
              <a:ahLst/>
              <a:cxnLst>
                <a:cxn ang="0">
                  <a:pos x="T0" y="T1"/>
                </a:cxn>
                <a:cxn ang="0">
                  <a:pos x="T2" y="T3"/>
                </a:cxn>
                <a:cxn ang="0">
                  <a:pos x="T4" y="T5"/>
                </a:cxn>
                <a:cxn ang="0">
                  <a:pos x="T6" y="T7"/>
                </a:cxn>
                <a:cxn ang="0">
                  <a:pos x="T8" y="T9"/>
                </a:cxn>
              </a:cxnLst>
              <a:rect l="0" t="0" r="r" b="b"/>
              <a:pathLst>
                <a:path w="233" h="1047">
                  <a:moveTo>
                    <a:pt x="0" y="0"/>
                  </a:moveTo>
                  <a:lnTo>
                    <a:pt x="0" y="1047"/>
                  </a:lnTo>
                  <a:lnTo>
                    <a:pt x="233" y="942"/>
                  </a:lnTo>
                  <a:lnTo>
                    <a:pt x="233" y="105"/>
                  </a:lnTo>
                  <a:lnTo>
                    <a:pt x="0" y="0"/>
                  </a:lnTo>
                  <a:close/>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48">
              <a:extLst>
                <a:ext uri="{FF2B5EF4-FFF2-40B4-BE49-F238E27FC236}">
                  <a16:creationId xmlns:a16="http://schemas.microsoft.com/office/drawing/2014/main" id="{B44F4A3F-F16F-44E1-A170-B9D304A8ACB6}"/>
                </a:ext>
              </a:extLst>
            </p:cNvPr>
            <p:cNvSpPr>
              <a:spLocks noEditPoints="1"/>
            </p:cNvSpPr>
            <p:nvPr/>
          </p:nvSpPr>
          <p:spPr bwMode="auto">
            <a:xfrm>
              <a:off x="2512" y="2878"/>
              <a:ext cx="296" cy="238"/>
            </a:xfrm>
            <a:custGeom>
              <a:avLst/>
              <a:gdLst>
                <a:gd name="T0" fmla="*/ 298 w 298"/>
                <a:gd name="T1" fmla="*/ 7 h 240"/>
                <a:gd name="T2" fmla="*/ 290 w 298"/>
                <a:gd name="T3" fmla="*/ 38 h 240"/>
                <a:gd name="T4" fmla="*/ 283 w 298"/>
                <a:gd name="T5" fmla="*/ 42 h 240"/>
                <a:gd name="T6" fmla="*/ 280 w 298"/>
                <a:gd name="T7" fmla="*/ 35 h 240"/>
                <a:gd name="T8" fmla="*/ 287 w 298"/>
                <a:gd name="T9" fmla="*/ 4 h 240"/>
                <a:gd name="T10" fmla="*/ 294 w 298"/>
                <a:gd name="T11" fmla="*/ 0 h 240"/>
                <a:gd name="T12" fmla="*/ 298 w 298"/>
                <a:gd name="T13" fmla="*/ 7 h 240"/>
                <a:gd name="T14" fmla="*/ 281 w 298"/>
                <a:gd name="T15" fmla="*/ 69 h 240"/>
                <a:gd name="T16" fmla="*/ 268 w 298"/>
                <a:gd name="T17" fmla="*/ 99 h 240"/>
                <a:gd name="T18" fmla="*/ 261 w 298"/>
                <a:gd name="T19" fmla="*/ 101 h 240"/>
                <a:gd name="T20" fmla="*/ 258 w 298"/>
                <a:gd name="T21" fmla="*/ 94 h 240"/>
                <a:gd name="T22" fmla="*/ 271 w 298"/>
                <a:gd name="T23" fmla="*/ 65 h 240"/>
                <a:gd name="T24" fmla="*/ 278 w 298"/>
                <a:gd name="T25" fmla="*/ 62 h 240"/>
                <a:gd name="T26" fmla="*/ 281 w 298"/>
                <a:gd name="T27" fmla="*/ 69 h 240"/>
                <a:gd name="T28" fmla="*/ 252 w 298"/>
                <a:gd name="T29" fmla="*/ 127 h 240"/>
                <a:gd name="T30" fmla="*/ 234 w 298"/>
                <a:gd name="T31" fmla="*/ 154 h 240"/>
                <a:gd name="T32" fmla="*/ 227 w 298"/>
                <a:gd name="T33" fmla="*/ 155 h 240"/>
                <a:gd name="T34" fmla="*/ 225 w 298"/>
                <a:gd name="T35" fmla="*/ 148 h 240"/>
                <a:gd name="T36" fmla="*/ 243 w 298"/>
                <a:gd name="T37" fmla="*/ 121 h 240"/>
                <a:gd name="T38" fmla="*/ 251 w 298"/>
                <a:gd name="T39" fmla="*/ 120 h 240"/>
                <a:gd name="T40" fmla="*/ 252 w 298"/>
                <a:gd name="T41" fmla="*/ 127 h 240"/>
                <a:gd name="T42" fmla="*/ 211 w 298"/>
                <a:gd name="T43" fmla="*/ 177 h 240"/>
                <a:gd name="T44" fmla="*/ 195 w 298"/>
                <a:gd name="T45" fmla="*/ 192 h 240"/>
                <a:gd name="T46" fmla="*/ 194 w 298"/>
                <a:gd name="T47" fmla="*/ 193 h 240"/>
                <a:gd name="T48" fmla="*/ 186 w 298"/>
                <a:gd name="T49" fmla="*/ 198 h 240"/>
                <a:gd name="T50" fmla="*/ 178 w 298"/>
                <a:gd name="T51" fmla="*/ 197 h 240"/>
                <a:gd name="T52" fmla="*/ 180 w 298"/>
                <a:gd name="T53" fmla="*/ 189 h 240"/>
                <a:gd name="T54" fmla="*/ 189 w 298"/>
                <a:gd name="T55" fmla="*/ 184 h 240"/>
                <a:gd name="T56" fmla="*/ 188 w 298"/>
                <a:gd name="T57" fmla="*/ 185 h 240"/>
                <a:gd name="T58" fmla="*/ 204 w 298"/>
                <a:gd name="T59" fmla="*/ 170 h 240"/>
                <a:gd name="T60" fmla="*/ 211 w 298"/>
                <a:gd name="T61" fmla="*/ 170 h 240"/>
                <a:gd name="T62" fmla="*/ 211 w 298"/>
                <a:gd name="T63" fmla="*/ 177 h 240"/>
                <a:gd name="T64" fmla="*/ 159 w 298"/>
                <a:gd name="T65" fmla="*/ 216 h 240"/>
                <a:gd name="T66" fmla="*/ 153 w 298"/>
                <a:gd name="T67" fmla="*/ 219 h 240"/>
                <a:gd name="T68" fmla="*/ 152 w 298"/>
                <a:gd name="T69" fmla="*/ 219 h 240"/>
                <a:gd name="T70" fmla="*/ 128 w 298"/>
                <a:gd name="T71" fmla="*/ 228 h 240"/>
                <a:gd name="T72" fmla="*/ 121 w 298"/>
                <a:gd name="T73" fmla="*/ 225 h 240"/>
                <a:gd name="T74" fmla="*/ 124 w 298"/>
                <a:gd name="T75" fmla="*/ 218 h 240"/>
                <a:gd name="T76" fmla="*/ 149 w 298"/>
                <a:gd name="T77" fmla="*/ 209 h 240"/>
                <a:gd name="T78" fmla="*/ 148 w 298"/>
                <a:gd name="T79" fmla="*/ 210 h 240"/>
                <a:gd name="T80" fmla="*/ 153 w 298"/>
                <a:gd name="T81" fmla="*/ 207 h 240"/>
                <a:gd name="T82" fmla="*/ 160 w 298"/>
                <a:gd name="T83" fmla="*/ 208 h 240"/>
                <a:gd name="T84" fmla="*/ 159 w 298"/>
                <a:gd name="T85" fmla="*/ 216 h 240"/>
                <a:gd name="T86" fmla="*/ 96 w 298"/>
                <a:gd name="T87" fmla="*/ 237 h 240"/>
                <a:gd name="T88" fmla="*/ 64 w 298"/>
                <a:gd name="T89" fmla="*/ 240 h 240"/>
                <a:gd name="T90" fmla="*/ 58 w 298"/>
                <a:gd name="T91" fmla="*/ 235 h 240"/>
                <a:gd name="T92" fmla="*/ 63 w 298"/>
                <a:gd name="T93" fmla="*/ 229 h 240"/>
                <a:gd name="T94" fmla="*/ 95 w 298"/>
                <a:gd name="T95" fmla="*/ 226 h 240"/>
                <a:gd name="T96" fmla="*/ 101 w 298"/>
                <a:gd name="T97" fmla="*/ 231 h 240"/>
                <a:gd name="T98" fmla="*/ 96 w 298"/>
                <a:gd name="T99" fmla="*/ 237 h 240"/>
                <a:gd name="T100" fmla="*/ 31 w 298"/>
                <a:gd name="T101" fmla="*/ 238 h 240"/>
                <a:gd name="T102" fmla="*/ 5 w 298"/>
                <a:gd name="T103" fmla="*/ 236 h 240"/>
                <a:gd name="T104" fmla="*/ 0 w 298"/>
                <a:gd name="T105" fmla="*/ 230 h 240"/>
                <a:gd name="T106" fmla="*/ 6 w 298"/>
                <a:gd name="T107" fmla="*/ 225 h 240"/>
                <a:gd name="T108" fmla="*/ 32 w 298"/>
                <a:gd name="T109" fmla="*/ 228 h 240"/>
                <a:gd name="T110" fmla="*/ 37 w 298"/>
                <a:gd name="T111" fmla="*/ 234 h 240"/>
                <a:gd name="T112" fmla="*/ 31 w 298"/>
                <a:gd name="T113" fmla="*/ 23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40">
                  <a:moveTo>
                    <a:pt x="298" y="7"/>
                  </a:moveTo>
                  <a:lnTo>
                    <a:pt x="290" y="38"/>
                  </a:lnTo>
                  <a:cubicBezTo>
                    <a:pt x="289" y="41"/>
                    <a:pt x="286" y="42"/>
                    <a:pt x="283" y="42"/>
                  </a:cubicBezTo>
                  <a:cubicBezTo>
                    <a:pt x="281" y="41"/>
                    <a:pt x="279" y="38"/>
                    <a:pt x="280" y="35"/>
                  </a:cubicBezTo>
                  <a:lnTo>
                    <a:pt x="287" y="4"/>
                  </a:lnTo>
                  <a:cubicBezTo>
                    <a:pt x="288" y="1"/>
                    <a:pt x="291" y="0"/>
                    <a:pt x="294" y="0"/>
                  </a:cubicBezTo>
                  <a:cubicBezTo>
                    <a:pt x="297" y="1"/>
                    <a:pt x="298" y="4"/>
                    <a:pt x="298" y="7"/>
                  </a:cubicBezTo>
                  <a:close/>
                  <a:moveTo>
                    <a:pt x="281" y="69"/>
                  </a:moveTo>
                  <a:lnTo>
                    <a:pt x="268" y="99"/>
                  </a:lnTo>
                  <a:cubicBezTo>
                    <a:pt x="267" y="101"/>
                    <a:pt x="264" y="103"/>
                    <a:pt x="261" y="101"/>
                  </a:cubicBezTo>
                  <a:cubicBezTo>
                    <a:pt x="258" y="100"/>
                    <a:pt x="257" y="97"/>
                    <a:pt x="258" y="94"/>
                  </a:cubicBezTo>
                  <a:lnTo>
                    <a:pt x="271" y="65"/>
                  </a:lnTo>
                  <a:cubicBezTo>
                    <a:pt x="272" y="62"/>
                    <a:pt x="275" y="61"/>
                    <a:pt x="278" y="62"/>
                  </a:cubicBezTo>
                  <a:cubicBezTo>
                    <a:pt x="281" y="64"/>
                    <a:pt x="282" y="67"/>
                    <a:pt x="281" y="69"/>
                  </a:cubicBezTo>
                  <a:close/>
                  <a:moveTo>
                    <a:pt x="252" y="127"/>
                  </a:moveTo>
                  <a:lnTo>
                    <a:pt x="234" y="154"/>
                  </a:lnTo>
                  <a:cubicBezTo>
                    <a:pt x="233" y="156"/>
                    <a:pt x="229" y="157"/>
                    <a:pt x="227" y="155"/>
                  </a:cubicBezTo>
                  <a:cubicBezTo>
                    <a:pt x="224" y="154"/>
                    <a:pt x="224" y="150"/>
                    <a:pt x="225" y="148"/>
                  </a:cubicBezTo>
                  <a:lnTo>
                    <a:pt x="243" y="121"/>
                  </a:lnTo>
                  <a:cubicBezTo>
                    <a:pt x="245" y="119"/>
                    <a:pt x="248" y="118"/>
                    <a:pt x="251" y="120"/>
                  </a:cubicBezTo>
                  <a:cubicBezTo>
                    <a:pt x="253" y="122"/>
                    <a:pt x="254" y="125"/>
                    <a:pt x="252" y="127"/>
                  </a:cubicBezTo>
                  <a:close/>
                  <a:moveTo>
                    <a:pt x="211" y="177"/>
                  </a:moveTo>
                  <a:lnTo>
                    <a:pt x="195" y="192"/>
                  </a:lnTo>
                  <a:cubicBezTo>
                    <a:pt x="195" y="193"/>
                    <a:pt x="195" y="193"/>
                    <a:pt x="194" y="193"/>
                  </a:cubicBezTo>
                  <a:lnTo>
                    <a:pt x="186" y="198"/>
                  </a:lnTo>
                  <a:cubicBezTo>
                    <a:pt x="183" y="200"/>
                    <a:pt x="180" y="199"/>
                    <a:pt x="178" y="197"/>
                  </a:cubicBezTo>
                  <a:cubicBezTo>
                    <a:pt x="177" y="194"/>
                    <a:pt x="177" y="191"/>
                    <a:pt x="180" y="189"/>
                  </a:cubicBezTo>
                  <a:lnTo>
                    <a:pt x="189" y="184"/>
                  </a:lnTo>
                  <a:lnTo>
                    <a:pt x="188" y="185"/>
                  </a:lnTo>
                  <a:lnTo>
                    <a:pt x="204" y="170"/>
                  </a:lnTo>
                  <a:cubicBezTo>
                    <a:pt x="206" y="168"/>
                    <a:pt x="209" y="168"/>
                    <a:pt x="211" y="170"/>
                  </a:cubicBezTo>
                  <a:cubicBezTo>
                    <a:pt x="213" y="172"/>
                    <a:pt x="213" y="175"/>
                    <a:pt x="211" y="177"/>
                  </a:cubicBezTo>
                  <a:close/>
                  <a:moveTo>
                    <a:pt x="159" y="216"/>
                  </a:moveTo>
                  <a:lnTo>
                    <a:pt x="153" y="219"/>
                  </a:lnTo>
                  <a:cubicBezTo>
                    <a:pt x="153" y="219"/>
                    <a:pt x="153" y="219"/>
                    <a:pt x="152" y="219"/>
                  </a:cubicBezTo>
                  <a:lnTo>
                    <a:pt x="128" y="228"/>
                  </a:lnTo>
                  <a:cubicBezTo>
                    <a:pt x="125" y="229"/>
                    <a:pt x="122" y="228"/>
                    <a:pt x="121" y="225"/>
                  </a:cubicBezTo>
                  <a:cubicBezTo>
                    <a:pt x="120" y="222"/>
                    <a:pt x="122" y="219"/>
                    <a:pt x="124" y="218"/>
                  </a:cubicBezTo>
                  <a:lnTo>
                    <a:pt x="149" y="209"/>
                  </a:lnTo>
                  <a:lnTo>
                    <a:pt x="148" y="210"/>
                  </a:lnTo>
                  <a:lnTo>
                    <a:pt x="153" y="207"/>
                  </a:lnTo>
                  <a:cubicBezTo>
                    <a:pt x="155" y="205"/>
                    <a:pt x="159" y="206"/>
                    <a:pt x="160" y="208"/>
                  </a:cubicBezTo>
                  <a:cubicBezTo>
                    <a:pt x="162" y="211"/>
                    <a:pt x="161" y="214"/>
                    <a:pt x="159" y="216"/>
                  </a:cubicBezTo>
                  <a:close/>
                  <a:moveTo>
                    <a:pt x="96" y="237"/>
                  </a:moveTo>
                  <a:lnTo>
                    <a:pt x="64" y="240"/>
                  </a:lnTo>
                  <a:cubicBezTo>
                    <a:pt x="61" y="240"/>
                    <a:pt x="59" y="238"/>
                    <a:pt x="58" y="235"/>
                  </a:cubicBezTo>
                  <a:cubicBezTo>
                    <a:pt x="58" y="232"/>
                    <a:pt x="60" y="230"/>
                    <a:pt x="63" y="229"/>
                  </a:cubicBezTo>
                  <a:lnTo>
                    <a:pt x="95" y="226"/>
                  </a:lnTo>
                  <a:cubicBezTo>
                    <a:pt x="98" y="226"/>
                    <a:pt x="101" y="228"/>
                    <a:pt x="101" y="231"/>
                  </a:cubicBezTo>
                  <a:cubicBezTo>
                    <a:pt x="101" y="234"/>
                    <a:pt x="99" y="236"/>
                    <a:pt x="96" y="237"/>
                  </a:cubicBezTo>
                  <a:close/>
                  <a:moveTo>
                    <a:pt x="31" y="238"/>
                  </a:moveTo>
                  <a:lnTo>
                    <a:pt x="5" y="236"/>
                  </a:lnTo>
                  <a:cubicBezTo>
                    <a:pt x="2" y="235"/>
                    <a:pt x="0" y="233"/>
                    <a:pt x="0" y="230"/>
                  </a:cubicBezTo>
                  <a:cubicBezTo>
                    <a:pt x="0" y="227"/>
                    <a:pt x="3" y="225"/>
                    <a:pt x="6" y="225"/>
                  </a:cubicBezTo>
                  <a:lnTo>
                    <a:pt x="32" y="228"/>
                  </a:lnTo>
                  <a:cubicBezTo>
                    <a:pt x="35" y="228"/>
                    <a:pt x="37" y="231"/>
                    <a:pt x="37" y="234"/>
                  </a:cubicBezTo>
                  <a:cubicBezTo>
                    <a:pt x="37" y="237"/>
                    <a:pt x="34" y="239"/>
                    <a:pt x="31" y="238"/>
                  </a:cubicBezTo>
                  <a:close/>
                </a:path>
              </a:pathLst>
            </a:custGeom>
            <a:solidFill>
              <a:srgbClr val="7F7F7F"/>
            </a:solidFill>
            <a:ln w="1588"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9">
              <a:extLst>
                <a:ext uri="{FF2B5EF4-FFF2-40B4-BE49-F238E27FC236}">
                  <a16:creationId xmlns:a16="http://schemas.microsoft.com/office/drawing/2014/main" id="{ED4053F8-9E4B-4032-BDB5-66405EE9C239}"/>
                </a:ext>
              </a:extLst>
            </p:cNvPr>
            <p:cNvSpPr>
              <a:spLocks/>
            </p:cNvSpPr>
            <p:nvPr/>
          </p:nvSpPr>
          <p:spPr bwMode="auto">
            <a:xfrm>
              <a:off x="2760" y="2851"/>
              <a:ext cx="81" cy="45"/>
            </a:xfrm>
            <a:custGeom>
              <a:avLst/>
              <a:gdLst>
                <a:gd name="T0" fmla="*/ 0 w 81"/>
                <a:gd name="T1" fmla="*/ 35 h 45"/>
                <a:gd name="T2" fmla="*/ 46 w 81"/>
                <a:gd name="T3" fmla="*/ 0 h 45"/>
                <a:gd name="T4" fmla="*/ 81 w 81"/>
                <a:gd name="T5" fmla="*/ 45 h 45"/>
                <a:gd name="T6" fmla="*/ 0 w 81"/>
                <a:gd name="T7" fmla="*/ 35 h 45"/>
              </a:gdLst>
              <a:ahLst/>
              <a:cxnLst>
                <a:cxn ang="0">
                  <a:pos x="T0" y="T1"/>
                </a:cxn>
                <a:cxn ang="0">
                  <a:pos x="T2" y="T3"/>
                </a:cxn>
                <a:cxn ang="0">
                  <a:pos x="T4" y="T5"/>
                </a:cxn>
                <a:cxn ang="0">
                  <a:pos x="T6" y="T7"/>
                </a:cxn>
              </a:cxnLst>
              <a:rect l="0" t="0" r="r" b="b"/>
              <a:pathLst>
                <a:path w="81" h="45">
                  <a:moveTo>
                    <a:pt x="0" y="35"/>
                  </a:moveTo>
                  <a:lnTo>
                    <a:pt x="46" y="0"/>
                  </a:lnTo>
                  <a:lnTo>
                    <a:pt x="81" y="45"/>
                  </a:lnTo>
                  <a:lnTo>
                    <a:pt x="0" y="3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50">
              <a:extLst>
                <a:ext uri="{FF2B5EF4-FFF2-40B4-BE49-F238E27FC236}">
                  <a16:creationId xmlns:a16="http://schemas.microsoft.com/office/drawing/2014/main" id="{2F7185A0-F5F1-4B41-B546-0FA45BEF4856}"/>
                </a:ext>
              </a:extLst>
            </p:cNvPr>
            <p:cNvSpPr>
              <a:spLocks noChangeArrowheads="1"/>
            </p:cNvSpPr>
            <p:nvPr/>
          </p:nvSpPr>
          <p:spPr bwMode="auto">
            <a:xfrm>
              <a:off x="1825" y="3021"/>
              <a:ext cx="7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Page Buffer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Line 51">
              <a:extLst>
                <a:ext uri="{FF2B5EF4-FFF2-40B4-BE49-F238E27FC236}">
                  <a16:creationId xmlns:a16="http://schemas.microsoft.com/office/drawing/2014/main" id="{FBC33901-55A7-4BEF-B539-D68A84A8EB4C}"/>
                </a:ext>
              </a:extLst>
            </p:cNvPr>
            <p:cNvSpPr>
              <a:spLocks noChangeShapeType="1"/>
            </p:cNvSpPr>
            <p:nvPr/>
          </p:nvSpPr>
          <p:spPr bwMode="auto">
            <a:xfrm>
              <a:off x="2986" y="2187"/>
              <a:ext cx="254"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52">
              <a:extLst>
                <a:ext uri="{FF2B5EF4-FFF2-40B4-BE49-F238E27FC236}">
                  <a16:creationId xmlns:a16="http://schemas.microsoft.com/office/drawing/2014/main" id="{F99F9C9F-609C-4116-BD19-485A6779D917}"/>
                </a:ext>
              </a:extLst>
            </p:cNvPr>
            <p:cNvSpPr>
              <a:spLocks/>
            </p:cNvSpPr>
            <p:nvPr/>
          </p:nvSpPr>
          <p:spPr bwMode="auto">
            <a:xfrm>
              <a:off x="3232" y="2147"/>
              <a:ext cx="41" cy="82"/>
            </a:xfrm>
            <a:custGeom>
              <a:avLst/>
              <a:gdLst>
                <a:gd name="T0" fmla="*/ 0 w 41"/>
                <a:gd name="T1" fmla="*/ 0 h 82"/>
                <a:gd name="T2" fmla="*/ 41 w 41"/>
                <a:gd name="T3" fmla="*/ 40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0"/>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Line 53">
              <a:extLst>
                <a:ext uri="{FF2B5EF4-FFF2-40B4-BE49-F238E27FC236}">
                  <a16:creationId xmlns:a16="http://schemas.microsoft.com/office/drawing/2014/main" id="{EFCC618C-304E-4321-B707-F3166E669F81}"/>
                </a:ext>
              </a:extLst>
            </p:cNvPr>
            <p:cNvSpPr>
              <a:spLocks noChangeShapeType="1"/>
            </p:cNvSpPr>
            <p:nvPr/>
          </p:nvSpPr>
          <p:spPr bwMode="auto">
            <a:xfrm>
              <a:off x="2986" y="2746"/>
              <a:ext cx="254" cy="0"/>
            </a:xfrm>
            <a:prstGeom prst="line">
              <a:avLst/>
            </a:prstGeom>
            <a:noFill/>
            <a:ln w="174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54">
              <a:extLst>
                <a:ext uri="{FF2B5EF4-FFF2-40B4-BE49-F238E27FC236}">
                  <a16:creationId xmlns:a16="http://schemas.microsoft.com/office/drawing/2014/main" id="{68214CE2-71AD-418A-9E78-8A2E60359260}"/>
                </a:ext>
              </a:extLst>
            </p:cNvPr>
            <p:cNvSpPr>
              <a:spLocks/>
            </p:cNvSpPr>
            <p:nvPr/>
          </p:nvSpPr>
          <p:spPr bwMode="auto">
            <a:xfrm>
              <a:off x="3232" y="2705"/>
              <a:ext cx="41" cy="82"/>
            </a:xfrm>
            <a:custGeom>
              <a:avLst/>
              <a:gdLst>
                <a:gd name="T0" fmla="*/ 0 w 41"/>
                <a:gd name="T1" fmla="*/ 0 h 82"/>
                <a:gd name="T2" fmla="*/ 41 w 41"/>
                <a:gd name="T3" fmla="*/ 41 h 82"/>
                <a:gd name="T4" fmla="*/ 0 w 41"/>
                <a:gd name="T5" fmla="*/ 82 h 82"/>
                <a:gd name="T6" fmla="*/ 0 w 41"/>
                <a:gd name="T7" fmla="*/ 0 h 82"/>
              </a:gdLst>
              <a:ahLst/>
              <a:cxnLst>
                <a:cxn ang="0">
                  <a:pos x="T0" y="T1"/>
                </a:cxn>
                <a:cxn ang="0">
                  <a:pos x="T2" y="T3"/>
                </a:cxn>
                <a:cxn ang="0">
                  <a:pos x="T4" y="T5"/>
                </a:cxn>
                <a:cxn ang="0">
                  <a:pos x="T6" y="T7"/>
                </a:cxn>
              </a:cxnLst>
              <a:rect l="0" t="0" r="r" b="b"/>
              <a:pathLst>
                <a:path w="41" h="82">
                  <a:moveTo>
                    <a:pt x="0" y="0"/>
                  </a:moveTo>
                  <a:lnTo>
                    <a:pt x="41" y="41"/>
                  </a:lnTo>
                  <a:lnTo>
                    <a:pt x="0" y="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6">
              <a:extLst>
                <a:ext uri="{FF2B5EF4-FFF2-40B4-BE49-F238E27FC236}">
                  <a16:creationId xmlns:a16="http://schemas.microsoft.com/office/drawing/2014/main" id="{FCC4A7DE-B853-4B58-B76E-9843CB1ADE4D}"/>
                </a:ext>
              </a:extLst>
            </p:cNvPr>
            <p:cNvSpPr>
              <a:spLocks noChangeArrowheads="1"/>
            </p:cNvSpPr>
            <p:nvPr/>
          </p:nvSpPr>
          <p:spPr bwMode="auto">
            <a:xfrm>
              <a:off x="2674" y="1685"/>
              <a:ext cx="9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75" name="Rectangle: Rounded Corners 74">
            <a:extLst>
              <a:ext uri="{FF2B5EF4-FFF2-40B4-BE49-F238E27FC236}">
                <a16:creationId xmlns:a16="http://schemas.microsoft.com/office/drawing/2014/main" id="{B0E1D652-5E9A-4971-8622-6D19FB833850}"/>
              </a:ext>
            </a:extLst>
          </p:cNvPr>
          <p:cNvSpPr/>
          <p:nvPr/>
        </p:nvSpPr>
        <p:spPr>
          <a:xfrm>
            <a:off x="1759050" y="2328903"/>
            <a:ext cx="3232149" cy="2388484"/>
          </a:xfrm>
          <a:prstGeom prst="roundRect">
            <a:avLst>
              <a:gd name="adj" fmla="val 4785"/>
            </a:avLst>
          </a:prstGeom>
          <a:solidFill>
            <a:srgbClr val="FFFFFF">
              <a:alpha val="81176"/>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ysClr val="windowText" lastClr="000000"/>
                </a:solidFill>
              </a:rPr>
              <a:t>Flash Chips</a:t>
            </a:r>
          </a:p>
        </p:txBody>
      </p:sp>
      <p:sp>
        <p:nvSpPr>
          <p:cNvPr id="79" name="Arrow: Up 78">
            <a:extLst>
              <a:ext uri="{FF2B5EF4-FFF2-40B4-BE49-F238E27FC236}">
                <a16:creationId xmlns:a16="http://schemas.microsoft.com/office/drawing/2014/main" id="{99E86238-B258-4B36-AFB7-7E73FF001117}"/>
              </a:ext>
            </a:extLst>
          </p:cNvPr>
          <p:cNvSpPr/>
          <p:nvPr/>
        </p:nvSpPr>
        <p:spPr>
          <a:xfrm rot="16200000" flipV="1">
            <a:off x="5039058" y="3330332"/>
            <a:ext cx="358287" cy="422296"/>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0" name="Arrow: Up 79">
            <a:extLst>
              <a:ext uri="{FF2B5EF4-FFF2-40B4-BE49-F238E27FC236}">
                <a16:creationId xmlns:a16="http://schemas.microsoft.com/office/drawing/2014/main" id="{6BC500D2-9C75-4AB6-9962-C0B95E2D147E}"/>
              </a:ext>
            </a:extLst>
          </p:cNvPr>
          <p:cNvSpPr/>
          <p:nvPr/>
        </p:nvSpPr>
        <p:spPr>
          <a:xfrm rot="5400000" flipH="1" flipV="1">
            <a:off x="5755429" y="4571731"/>
            <a:ext cx="358287" cy="1923258"/>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1" name="Arrow: Up 80">
            <a:extLst>
              <a:ext uri="{FF2B5EF4-FFF2-40B4-BE49-F238E27FC236}">
                <a16:creationId xmlns:a16="http://schemas.microsoft.com/office/drawing/2014/main" id="{CF722AD6-C89A-41DA-B373-3373AAB75813}"/>
              </a:ext>
            </a:extLst>
          </p:cNvPr>
          <p:cNvSpPr/>
          <p:nvPr/>
        </p:nvSpPr>
        <p:spPr>
          <a:xfrm rot="10800000" flipV="1">
            <a:off x="7428958" y="4726913"/>
            <a:ext cx="358287" cy="422296"/>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4" name="Arrow: Up 83">
            <a:extLst>
              <a:ext uri="{FF2B5EF4-FFF2-40B4-BE49-F238E27FC236}">
                <a16:creationId xmlns:a16="http://schemas.microsoft.com/office/drawing/2014/main" id="{BBF46D58-5630-446D-824F-69A7A0C40310}"/>
              </a:ext>
            </a:extLst>
          </p:cNvPr>
          <p:cNvSpPr/>
          <p:nvPr/>
        </p:nvSpPr>
        <p:spPr>
          <a:xfrm rot="10800000" flipV="1">
            <a:off x="10394608" y="4748916"/>
            <a:ext cx="358287" cy="422296"/>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5" name="Arrow: Up 84">
            <a:extLst>
              <a:ext uri="{FF2B5EF4-FFF2-40B4-BE49-F238E27FC236}">
                <a16:creationId xmlns:a16="http://schemas.microsoft.com/office/drawing/2014/main" id="{580D4111-EDAF-4BE2-8D20-7F604ECB2D5D}"/>
              </a:ext>
            </a:extLst>
          </p:cNvPr>
          <p:cNvSpPr/>
          <p:nvPr/>
        </p:nvSpPr>
        <p:spPr>
          <a:xfrm rot="10800000" flipV="1">
            <a:off x="3115201" y="4735975"/>
            <a:ext cx="358287" cy="422296"/>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6" name="Arrow: Up 85">
            <a:extLst>
              <a:ext uri="{FF2B5EF4-FFF2-40B4-BE49-F238E27FC236}">
                <a16:creationId xmlns:a16="http://schemas.microsoft.com/office/drawing/2014/main" id="{0A172CA1-BC13-4521-93F5-0C34404F5C79}"/>
              </a:ext>
            </a:extLst>
          </p:cNvPr>
          <p:cNvSpPr/>
          <p:nvPr/>
        </p:nvSpPr>
        <p:spPr>
          <a:xfrm rot="16200000" flipV="1">
            <a:off x="6469165" y="3359503"/>
            <a:ext cx="358287" cy="422296"/>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7" name="Flowchart: Alternate Process 86">
            <a:extLst>
              <a:ext uri="{FF2B5EF4-FFF2-40B4-BE49-F238E27FC236}">
                <a16:creationId xmlns:a16="http://schemas.microsoft.com/office/drawing/2014/main" id="{1D03A5D6-A73B-49E1-8827-9C9D09053192}"/>
              </a:ext>
            </a:extLst>
          </p:cNvPr>
          <p:cNvSpPr/>
          <p:nvPr/>
        </p:nvSpPr>
        <p:spPr>
          <a:xfrm>
            <a:off x="5488755" y="3329995"/>
            <a:ext cx="222250" cy="469900"/>
          </a:xfrm>
          <a:prstGeom prst="flowChartAlternateProcess">
            <a:avLst/>
          </a:prstGeom>
          <a:solidFill>
            <a:schemeClr val="accent3">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endParaRPr>
          </a:p>
        </p:txBody>
      </p:sp>
      <p:sp>
        <p:nvSpPr>
          <p:cNvPr id="88" name="Flowchart: Alternate Process 87">
            <a:extLst>
              <a:ext uri="{FF2B5EF4-FFF2-40B4-BE49-F238E27FC236}">
                <a16:creationId xmlns:a16="http://schemas.microsoft.com/office/drawing/2014/main" id="{439CE233-713D-4A77-BA98-4A2441E6A843}"/>
              </a:ext>
            </a:extLst>
          </p:cNvPr>
          <p:cNvSpPr/>
          <p:nvPr/>
        </p:nvSpPr>
        <p:spPr>
          <a:xfrm>
            <a:off x="5711005" y="3329995"/>
            <a:ext cx="222250" cy="469900"/>
          </a:xfrm>
          <a:prstGeom prst="flowChartAlternateProcess">
            <a:avLst/>
          </a:prstGeom>
          <a:solidFill>
            <a:schemeClr val="accent3">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endParaRPr>
          </a:p>
        </p:txBody>
      </p:sp>
      <p:sp>
        <p:nvSpPr>
          <p:cNvPr id="89" name="Flowchart: Alternate Process 88">
            <a:extLst>
              <a:ext uri="{FF2B5EF4-FFF2-40B4-BE49-F238E27FC236}">
                <a16:creationId xmlns:a16="http://schemas.microsoft.com/office/drawing/2014/main" id="{1D237CB3-9517-40F6-874C-8E050601EE8A}"/>
              </a:ext>
            </a:extLst>
          </p:cNvPr>
          <p:cNvSpPr/>
          <p:nvPr/>
        </p:nvSpPr>
        <p:spPr>
          <a:xfrm>
            <a:off x="5933255" y="3329995"/>
            <a:ext cx="222250" cy="469900"/>
          </a:xfrm>
          <a:prstGeom prst="flowChartAlternateProcess">
            <a:avLst/>
          </a:prstGeom>
          <a:solidFill>
            <a:schemeClr val="accent3">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endParaRPr>
          </a:p>
        </p:txBody>
      </p:sp>
      <p:sp>
        <p:nvSpPr>
          <p:cNvPr id="90" name="Flowchart: Alternate Process 89">
            <a:extLst>
              <a:ext uri="{FF2B5EF4-FFF2-40B4-BE49-F238E27FC236}">
                <a16:creationId xmlns:a16="http://schemas.microsoft.com/office/drawing/2014/main" id="{E10FBC50-C7A8-4B5B-A433-A212FD9F4DA4}"/>
              </a:ext>
            </a:extLst>
          </p:cNvPr>
          <p:cNvSpPr/>
          <p:nvPr/>
        </p:nvSpPr>
        <p:spPr>
          <a:xfrm>
            <a:off x="6155505" y="3329995"/>
            <a:ext cx="222250" cy="469900"/>
          </a:xfrm>
          <a:prstGeom prst="flowChartAlternateProcess">
            <a:avLst/>
          </a:prstGeom>
          <a:solidFill>
            <a:schemeClr val="accent3">
              <a:lumMod val="40000"/>
              <a:lumOff val="60000"/>
            </a:schemeClr>
          </a:soli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tx1"/>
              </a:solidFill>
            </a:endParaRPr>
          </a:p>
        </p:txBody>
      </p:sp>
      <p:sp>
        <p:nvSpPr>
          <p:cNvPr id="92" name="Rectangle 91">
            <a:extLst>
              <a:ext uri="{FF2B5EF4-FFF2-40B4-BE49-F238E27FC236}">
                <a16:creationId xmlns:a16="http://schemas.microsoft.com/office/drawing/2014/main" id="{6247AFB3-EFE7-4604-88D8-9E98D2847111}"/>
              </a:ext>
            </a:extLst>
          </p:cNvPr>
          <p:cNvSpPr/>
          <p:nvPr/>
        </p:nvSpPr>
        <p:spPr>
          <a:xfrm>
            <a:off x="5440183" y="2844205"/>
            <a:ext cx="896399" cy="400110"/>
          </a:xfrm>
          <a:prstGeom prst="rect">
            <a:avLst/>
          </a:prstGeom>
        </p:spPr>
        <p:txBody>
          <a:bodyPr wrap="none">
            <a:spAutoFit/>
          </a:bodyPr>
          <a:lstStyle/>
          <a:p>
            <a:pPr algn="ctr"/>
            <a:r>
              <a:rPr lang="en-US" b="1">
                <a:solidFill>
                  <a:sysClr val="windowText" lastClr="000000"/>
                </a:solidFill>
              </a:rPr>
              <a:t>Queue</a:t>
            </a:r>
          </a:p>
        </p:txBody>
      </p:sp>
      <p:sp>
        <p:nvSpPr>
          <p:cNvPr id="94" name="Rectangle 93">
            <a:extLst>
              <a:ext uri="{FF2B5EF4-FFF2-40B4-BE49-F238E27FC236}">
                <a16:creationId xmlns:a16="http://schemas.microsoft.com/office/drawing/2014/main" id="{5690D847-B28F-4773-9051-AE61BCA8BADA}"/>
              </a:ext>
            </a:extLst>
          </p:cNvPr>
          <p:cNvSpPr/>
          <p:nvPr/>
        </p:nvSpPr>
        <p:spPr>
          <a:xfrm>
            <a:off x="7203000" y="1640898"/>
            <a:ext cx="3058979" cy="461665"/>
          </a:xfrm>
          <a:prstGeom prst="rect">
            <a:avLst/>
          </a:prstGeom>
        </p:spPr>
        <p:txBody>
          <a:bodyPr wrap="none">
            <a:spAutoFit/>
          </a:bodyPr>
          <a:lstStyle/>
          <a:p>
            <a:pPr algn="ctr"/>
            <a:r>
              <a:rPr lang="en-US" sz="2400" b="1">
                <a:solidFill>
                  <a:sysClr val="windowText" lastClr="000000"/>
                </a:solidFill>
              </a:rPr>
              <a:t>DeepStore Accelerator</a:t>
            </a:r>
          </a:p>
        </p:txBody>
      </p:sp>
      <p:sp>
        <p:nvSpPr>
          <p:cNvPr id="95" name="Explosion: 8 Points 94">
            <a:extLst>
              <a:ext uri="{FF2B5EF4-FFF2-40B4-BE49-F238E27FC236}">
                <a16:creationId xmlns:a16="http://schemas.microsoft.com/office/drawing/2014/main" id="{6CD2BFD0-5215-480E-AE8E-55C0D72EB698}"/>
              </a:ext>
            </a:extLst>
          </p:cNvPr>
          <p:cNvSpPr/>
          <p:nvPr/>
        </p:nvSpPr>
        <p:spPr>
          <a:xfrm>
            <a:off x="9480166" y="2532305"/>
            <a:ext cx="2304175" cy="2063193"/>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SCN</a:t>
            </a:r>
          </a:p>
        </p:txBody>
      </p:sp>
      <p:sp>
        <p:nvSpPr>
          <p:cNvPr id="96" name="Arrow: Up 95">
            <a:extLst>
              <a:ext uri="{FF2B5EF4-FFF2-40B4-BE49-F238E27FC236}">
                <a16:creationId xmlns:a16="http://schemas.microsoft.com/office/drawing/2014/main" id="{11217782-D79A-4C79-87BA-CCDB1CBDFE45}"/>
              </a:ext>
            </a:extLst>
          </p:cNvPr>
          <p:cNvSpPr/>
          <p:nvPr/>
        </p:nvSpPr>
        <p:spPr>
          <a:xfrm rot="16200000">
            <a:off x="5678460" y="4577584"/>
            <a:ext cx="515812" cy="1923259"/>
          </a:xfrm>
          <a:prstGeom prst="up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Arrow: Up 96">
            <a:extLst>
              <a:ext uri="{FF2B5EF4-FFF2-40B4-BE49-F238E27FC236}">
                <a16:creationId xmlns:a16="http://schemas.microsoft.com/office/drawing/2014/main" id="{4D3D7783-9F5E-43BD-8051-11B1C6B802E7}"/>
              </a:ext>
            </a:extLst>
          </p:cNvPr>
          <p:cNvSpPr/>
          <p:nvPr/>
        </p:nvSpPr>
        <p:spPr>
          <a:xfrm rot="5400000" flipH="1">
            <a:off x="5016204" y="3274301"/>
            <a:ext cx="515812" cy="580768"/>
          </a:xfrm>
          <a:prstGeom prst="up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Arrow: Up 97">
            <a:extLst>
              <a:ext uri="{FF2B5EF4-FFF2-40B4-BE49-F238E27FC236}">
                <a16:creationId xmlns:a16="http://schemas.microsoft.com/office/drawing/2014/main" id="{DBF7F122-34AD-496A-AE86-7586FF302DA4}"/>
              </a:ext>
            </a:extLst>
          </p:cNvPr>
          <p:cNvSpPr/>
          <p:nvPr/>
        </p:nvSpPr>
        <p:spPr>
          <a:xfrm rot="5400000" flipH="1">
            <a:off x="6420753" y="3279131"/>
            <a:ext cx="515812" cy="580768"/>
          </a:xfrm>
          <a:prstGeom prst="upArrow">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Arrow: Up 81">
            <a:extLst>
              <a:ext uri="{FF2B5EF4-FFF2-40B4-BE49-F238E27FC236}">
                <a16:creationId xmlns:a16="http://schemas.microsoft.com/office/drawing/2014/main" id="{4CBB9718-4EC7-447C-90F3-B952CB059693}"/>
              </a:ext>
            </a:extLst>
          </p:cNvPr>
          <p:cNvSpPr/>
          <p:nvPr/>
        </p:nvSpPr>
        <p:spPr>
          <a:xfrm rot="16200000" flipV="1">
            <a:off x="8550067" y="2428580"/>
            <a:ext cx="358287" cy="744925"/>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3" name="Arrow: Up 82">
            <a:extLst>
              <a:ext uri="{FF2B5EF4-FFF2-40B4-BE49-F238E27FC236}">
                <a16:creationId xmlns:a16="http://schemas.microsoft.com/office/drawing/2014/main" id="{5A65869B-FCAC-4AFD-A0D8-EF67372B5FAB}"/>
              </a:ext>
            </a:extLst>
          </p:cNvPr>
          <p:cNvSpPr/>
          <p:nvPr/>
        </p:nvSpPr>
        <p:spPr>
          <a:xfrm rot="16200000" flipV="1">
            <a:off x="8550067" y="3239442"/>
            <a:ext cx="358287" cy="744925"/>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91" name="Arrow: Up 90">
            <a:extLst>
              <a:ext uri="{FF2B5EF4-FFF2-40B4-BE49-F238E27FC236}">
                <a16:creationId xmlns:a16="http://schemas.microsoft.com/office/drawing/2014/main" id="{015EDE64-C077-43AB-8E9D-A7C256559901}"/>
              </a:ext>
            </a:extLst>
          </p:cNvPr>
          <p:cNvSpPr/>
          <p:nvPr/>
        </p:nvSpPr>
        <p:spPr>
          <a:xfrm rot="5400000" flipH="1" flipV="1">
            <a:off x="8544656" y="4035797"/>
            <a:ext cx="358287" cy="744925"/>
          </a:xfrm>
          <a:prstGeom prst="upArrow">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99" name="Rectangle 98">
            <a:extLst>
              <a:ext uri="{FF2B5EF4-FFF2-40B4-BE49-F238E27FC236}">
                <a16:creationId xmlns:a16="http://schemas.microsoft.com/office/drawing/2014/main" id="{892663B5-8885-4108-B294-151BCB798AC4}"/>
              </a:ext>
            </a:extLst>
          </p:cNvPr>
          <p:cNvSpPr/>
          <p:nvPr/>
        </p:nvSpPr>
        <p:spPr>
          <a:xfrm>
            <a:off x="8295681" y="2312231"/>
            <a:ext cx="874342" cy="338554"/>
          </a:xfrm>
          <a:prstGeom prst="rect">
            <a:avLst/>
          </a:prstGeom>
        </p:spPr>
        <p:txBody>
          <a:bodyPr wrap="none">
            <a:spAutoFit/>
          </a:bodyPr>
          <a:lstStyle/>
          <a:p>
            <a:pPr algn="ctr"/>
            <a:r>
              <a:rPr lang="en-US" sz="1600" b="1">
                <a:solidFill>
                  <a:sysClr val="windowText" lastClr="000000"/>
                </a:solidFill>
              </a:rPr>
              <a:t>Weights</a:t>
            </a:r>
          </a:p>
        </p:txBody>
      </p:sp>
      <p:sp>
        <p:nvSpPr>
          <p:cNvPr id="101" name="Rectangle 100">
            <a:extLst>
              <a:ext uri="{FF2B5EF4-FFF2-40B4-BE49-F238E27FC236}">
                <a16:creationId xmlns:a16="http://schemas.microsoft.com/office/drawing/2014/main" id="{900C9D9F-9EDE-4EFB-8D1B-FC22498B2120}"/>
              </a:ext>
            </a:extLst>
          </p:cNvPr>
          <p:cNvSpPr/>
          <p:nvPr/>
        </p:nvSpPr>
        <p:spPr>
          <a:xfrm>
            <a:off x="8356060" y="3149328"/>
            <a:ext cx="723275" cy="338554"/>
          </a:xfrm>
          <a:prstGeom prst="rect">
            <a:avLst/>
          </a:prstGeom>
        </p:spPr>
        <p:txBody>
          <a:bodyPr wrap="none">
            <a:spAutoFit/>
          </a:bodyPr>
          <a:lstStyle/>
          <a:p>
            <a:pPr algn="ctr"/>
            <a:r>
              <a:rPr lang="en-US" sz="1600" b="1">
                <a:solidFill>
                  <a:sysClr val="windowText" lastClr="000000"/>
                </a:solidFill>
              </a:rPr>
              <a:t>Inputs</a:t>
            </a:r>
          </a:p>
        </p:txBody>
      </p:sp>
      <p:sp>
        <p:nvSpPr>
          <p:cNvPr id="102" name="Rectangle 101">
            <a:extLst>
              <a:ext uri="{FF2B5EF4-FFF2-40B4-BE49-F238E27FC236}">
                <a16:creationId xmlns:a16="http://schemas.microsoft.com/office/drawing/2014/main" id="{E76AF47C-B7BA-4C71-925C-D6051A3A0B31}"/>
              </a:ext>
            </a:extLst>
          </p:cNvPr>
          <p:cNvSpPr/>
          <p:nvPr/>
        </p:nvSpPr>
        <p:spPr>
          <a:xfrm>
            <a:off x="8320102" y="3979054"/>
            <a:ext cx="878767" cy="338554"/>
          </a:xfrm>
          <a:prstGeom prst="rect">
            <a:avLst/>
          </a:prstGeom>
        </p:spPr>
        <p:txBody>
          <a:bodyPr wrap="none">
            <a:spAutoFit/>
          </a:bodyPr>
          <a:lstStyle/>
          <a:p>
            <a:pPr algn="ctr"/>
            <a:r>
              <a:rPr lang="en-US" sz="1600" b="1">
                <a:solidFill>
                  <a:sysClr val="windowText" lastClr="000000"/>
                </a:solidFill>
              </a:rPr>
              <a:t>Outputs</a:t>
            </a:r>
          </a:p>
        </p:txBody>
      </p:sp>
      <p:sp>
        <p:nvSpPr>
          <p:cNvPr id="103" name="Rectangle: Rounded Corners 102">
            <a:extLst>
              <a:ext uri="{FF2B5EF4-FFF2-40B4-BE49-F238E27FC236}">
                <a16:creationId xmlns:a16="http://schemas.microsoft.com/office/drawing/2014/main" id="{1B20F63E-18FE-4A6A-A00B-46AA6F62A41E}"/>
              </a:ext>
            </a:extLst>
          </p:cNvPr>
          <p:cNvSpPr/>
          <p:nvPr/>
        </p:nvSpPr>
        <p:spPr>
          <a:xfrm>
            <a:off x="6979121" y="2487049"/>
            <a:ext cx="1275134" cy="327427"/>
          </a:xfrm>
          <a:prstGeom prst="roundRect">
            <a:avLst>
              <a:gd name="adj" fmla="val 13743"/>
            </a:avLst>
          </a:prstGeom>
          <a:solidFill>
            <a:schemeClr val="bg1">
              <a:lumMod val="95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 Outputs</a:t>
            </a:r>
          </a:p>
        </p:txBody>
      </p:sp>
      <p:sp>
        <p:nvSpPr>
          <p:cNvPr id="104" name="Rectangle: Rounded Corners 103">
            <a:extLst>
              <a:ext uri="{FF2B5EF4-FFF2-40B4-BE49-F238E27FC236}">
                <a16:creationId xmlns:a16="http://schemas.microsoft.com/office/drawing/2014/main" id="{EB21D0AD-5806-40D2-A7CE-D628397E1573}"/>
              </a:ext>
            </a:extLst>
          </p:cNvPr>
          <p:cNvSpPr/>
          <p:nvPr/>
        </p:nvSpPr>
        <p:spPr>
          <a:xfrm>
            <a:off x="6978433" y="2971095"/>
            <a:ext cx="1275134" cy="327427"/>
          </a:xfrm>
          <a:prstGeom prst="roundRect">
            <a:avLst>
              <a:gd name="adj" fmla="val 13743"/>
            </a:avLst>
          </a:prstGeom>
          <a:solidFill>
            <a:schemeClr val="bg1">
              <a:lumMod val="95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QFV</a:t>
            </a:r>
          </a:p>
        </p:txBody>
      </p:sp>
      <p:sp>
        <p:nvSpPr>
          <p:cNvPr id="105" name="Rectangle: Rounded Corners 104">
            <a:extLst>
              <a:ext uri="{FF2B5EF4-FFF2-40B4-BE49-F238E27FC236}">
                <a16:creationId xmlns:a16="http://schemas.microsoft.com/office/drawing/2014/main" id="{E1CFC269-9D3A-46CF-82F1-5A7690F02E5A}"/>
              </a:ext>
            </a:extLst>
          </p:cNvPr>
          <p:cNvSpPr/>
          <p:nvPr/>
        </p:nvSpPr>
        <p:spPr>
          <a:xfrm>
            <a:off x="6979395" y="3461884"/>
            <a:ext cx="1275134" cy="327427"/>
          </a:xfrm>
          <a:prstGeom prst="roundRect">
            <a:avLst>
              <a:gd name="adj" fmla="val 13743"/>
            </a:avLst>
          </a:prstGeom>
          <a:solidFill>
            <a:schemeClr val="bg1">
              <a:lumMod val="95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Weights</a:t>
            </a:r>
          </a:p>
        </p:txBody>
      </p:sp>
      <p:sp>
        <p:nvSpPr>
          <p:cNvPr id="106" name="Rectangle: Rounded Corners 105">
            <a:extLst>
              <a:ext uri="{FF2B5EF4-FFF2-40B4-BE49-F238E27FC236}">
                <a16:creationId xmlns:a16="http://schemas.microsoft.com/office/drawing/2014/main" id="{043A7FCF-99B8-4F47-B6F1-A7A01C184CFB}"/>
              </a:ext>
            </a:extLst>
          </p:cNvPr>
          <p:cNvSpPr/>
          <p:nvPr/>
        </p:nvSpPr>
        <p:spPr>
          <a:xfrm>
            <a:off x="6983405" y="3934243"/>
            <a:ext cx="1275134" cy="327427"/>
          </a:xfrm>
          <a:prstGeom prst="roundRect">
            <a:avLst>
              <a:gd name="adj" fmla="val 13743"/>
            </a:avLst>
          </a:prstGeom>
          <a:solidFill>
            <a:schemeClr val="bg1">
              <a:lumMod val="95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DFV</a:t>
            </a:r>
          </a:p>
        </p:txBody>
      </p:sp>
      <p:sp>
        <p:nvSpPr>
          <p:cNvPr id="2" name="TextBox 1">
            <a:extLst>
              <a:ext uri="{FF2B5EF4-FFF2-40B4-BE49-F238E27FC236}">
                <a16:creationId xmlns:a16="http://schemas.microsoft.com/office/drawing/2014/main" id="{B4AD82A5-7655-4518-AF82-D5C872E9B82D}"/>
              </a:ext>
            </a:extLst>
          </p:cNvPr>
          <p:cNvSpPr txBox="1"/>
          <p:nvPr/>
        </p:nvSpPr>
        <p:spPr>
          <a:xfrm>
            <a:off x="1053138" y="7349526"/>
            <a:ext cx="11850590" cy="400110"/>
          </a:xfrm>
          <a:prstGeom prst="rect">
            <a:avLst/>
          </a:prstGeom>
          <a:noFill/>
        </p:spPr>
        <p:txBody>
          <a:bodyPr wrap="square" rtlCol="0">
            <a:spAutoFit/>
          </a:bodyPr>
          <a:lstStyle/>
          <a:p>
            <a:r>
              <a:rPr lang="en-US" dirty="0"/>
              <a:t>QFV: Query Feature Vector         DFV: Dataset Feature Vector	 SCN: Similarity Comparison Network</a:t>
            </a:r>
          </a:p>
        </p:txBody>
      </p:sp>
      <p:sp>
        <p:nvSpPr>
          <p:cNvPr id="100" name="Arrow: Up-Down 99">
            <a:extLst>
              <a:ext uri="{FF2B5EF4-FFF2-40B4-BE49-F238E27FC236}">
                <a16:creationId xmlns:a16="http://schemas.microsoft.com/office/drawing/2014/main" id="{2BF88D5F-E083-421E-84C5-4893D743C5FD}"/>
              </a:ext>
            </a:extLst>
          </p:cNvPr>
          <p:cNvSpPr/>
          <p:nvPr/>
        </p:nvSpPr>
        <p:spPr>
          <a:xfrm rot="16200000">
            <a:off x="8346566" y="3195901"/>
            <a:ext cx="756369" cy="872252"/>
          </a:xfrm>
          <a:prstGeom prst="upDownArrow">
            <a:avLst>
              <a:gd name="adj1" fmla="val 41429"/>
              <a:gd name="adj2" fmla="val 32184"/>
            </a:avLst>
          </a:prstGeom>
          <a:solidFill>
            <a:srgbClr val="E84A27"/>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TextBox 106">
            <a:extLst>
              <a:ext uri="{FF2B5EF4-FFF2-40B4-BE49-F238E27FC236}">
                <a16:creationId xmlns:a16="http://schemas.microsoft.com/office/drawing/2014/main" id="{91AEE168-845A-4392-BC60-215F10B7392A}"/>
              </a:ext>
            </a:extLst>
          </p:cNvPr>
          <p:cNvSpPr txBox="1"/>
          <p:nvPr/>
        </p:nvSpPr>
        <p:spPr>
          <a:xfrm>
            <a:off x="-38911" y="7299960"/>
            <a:ext cx="680937" cy="404346"/>
          </a:xfrm>
          <a:prstGeom prst="rect">
            <a:avLst/>
          </a:prstGeom>
          <a:noFill/>
        </p:spPr>
        <p:txBody>
          <a:bodyPr wrap="square" rtlCol="0">
            <a:spAutoFit/>
          </a:bodyPr>
          <a:lstStyle/>
          <a:p>
            <a:pPr algn="ctr"/>
            <a:r>
              <a:rPr lang="en-US"/>
              <a:t>8</a:t>
            </a:r>
          </a:p>
        </p:txBody>
      </p:sp>
      <p:sp>
        <p:nvSpPr>
          <p:cNvPr id="108" name="Rectangle: Rounded Corners 107">
            <a:extLst>
              <a:ext uri="{FF2B5EF4-FFF2-40B4-BE49-F238E27FC236}">
                <a16:creationId xmlns:a16="http://schemas.microsoft.com/office/drawing/2014/main" id="{500141D1-12B0-42B0-95DD-83CD5FE0FD33}"/>
              </a:ext>
            </a:extLst>
          </p:cNvPr>
          <p:cNvSpPr/>
          <p:nvPr/>
        </p:nvSpPr>
        <p:spPr>
          <a:xfrm>
            <a:off x="6569352" y="1613740"/>
            <a:ext cx="5534974" cy="4444997"/>
          </a:xfrm>
          <a:prstGeom prst="roundRect">
            <a:avLst>
              <a:gd name="adj" fmla="val 2739"/>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ysClr val="windowText" lastClr="000000"/>
              </a:solidFill>
            </a:endParaRPr>
          </a:p>
        </p:txBody>
      </p:sp>
    </p:spTree>
    <p:extLst>
      <p:ext uri="{BB962C8B-B14F-4D97-AF65-F5344CB8AC3E}">
        <p14:creationId xmlns:p14="http://schemas.microsoft.com/office/powerpoint/2010/main" val="176407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xit" presetSubtype="0" fill="hold" grpId="0" nodeType="withEffect">
                                  <p:stCondLst>
                                    <p:cond delay="0"/>
                                  </p:stCondLst>
                                  <p:childTnLst>
                                    <p:animEffect transition="out" filter="fade">
                                      <p:cBhvr>
                                        <p:cTn id="9" dur="500"/>
                                        <p:tgtEl>
                                          <p:spTgt spid="108"/>
                                        </p:tgtEl>
                                      </p:cBhvr>
                                    </p:animEffect>
                                    <p:set>
                                      <p:cBhvr>
                                        <p:cTn id="10" dur="1" fill="hold">
                                          <p:stCondLst>
                                            <p:cond delay="499"/>
                                          </p:stCondLst>
                                        </p:cTn>
                                        <p:tgtEl>
                                          <p:spTgt spid="10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fade">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8" grpId="0" animBg="1"/>
      <p:bldP spid="75" grpId="0" animBg="1"/>
      <p:bldP spid="79" grpId="0" animBg="1"/>
      <p:bldP spid="80" grpId="0" animBg="1"/>
      <p:bldP spid="85" grpId="0" animBg="1"/>
      <p:bldP spid="86" grpId="0" animBg="1"/>
      <p:bldP spid="87" grpId="0" animBg="1"/>
      <p:bldP spid="88" grpId="0" animBg="1"/>
      <p:bldP spid="89" grpId="0" animBg="1"/>
      <p:bldP spid="90" grpId="0" animBg="1"/>
      <p:bldP spid="92" grpId="0"/>
      <p:bldP spid="95" grpId="0" animBg="1"/>
      <p:bldP spid="96" grpId="0" animBg="1"/>
      <p:bldP spid="97" grpId="0" animBg="1"/>
      <p:bldP spid="98" grpId="0" animBg="1"/>
      <p:bldP spid="100" grpId="0" animBg="1"/>
      <p:bldP spid="10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5">
            <a:extLst>
              <a:ext uri="{FF2B5EF4-FFF2-40B4-BE49-F238E27FC236}">
                <a16:creationId xmlns:a16="http://schemas.microsoft.com/office/drawing/2014/main" id="{13A16253-BC69-4B68-AD81-E9AD85EFCAC0}"/>
              </a:ext>
            </a:extLst>
          </p:cNvPr>
          <p:cNvSpPr>
            <a:spLocks noChangeArrowheads="1"/>
          </p:cNvSpPr>
          <p:nvPr/>
        </p:nvSpPr>
        <p:spPr bwMode="auto">
          <a:xfrm>
            <a:off x="2185006" y="1636120"/>
            <a:ext cx="4805027" cy="504644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5">
            <a:extLst>
              <a:ext uri="{FF2B5EF4-FFF2-40B4-BE49-F238E27FC236}">
                <a16:creationId xmlns:a16="http://schemas.microsoft.com/office/drawing/2014/main" id="{C869D70B-F3CB-4BDD-8A5C-07E45FBAB6AF}"/>
              </a:ext>
            </a:extLst>
          </p:cNvPr>
          <p:cNvSpPr>
            <a:spLocks noChangeArrowheads="1"/>
          </p:cNvSpPr>
          <p:nvPr/>
        </p:nvSpPr>
        <p:spPr bwMode="auto">
          <a:xfrm>
            <a:off x="2212745" y="1636120"/>
            <a:ext cx="3439546" cy="504644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7">
            <a:extLst>
              <a:ext uri="{FF2B5EF4-FFF2-40B4-BE49-F238E27FC236}">
                <a16:creationId xmlns:a16="http://schemas.microsoft.com/office/drawing/2014/main" id="{E7AE5206-936C-46C5-84DC-14052DF673CB}"/>
              </a:ext>
            </a:extLst>
          </p:cNvPr>
          <p:cNvSpPr>
            <a:spLocks noChangeArrowheads="1"/>
          </p:cNvSpPr>
          <p:nvPr/>
        </p:nvSpPr>
        <p:spPr bwMode="auto">
          <a:xfrm>
            <a:off x="2305645" y="6246407"/>
            <a:ext cx="31527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SSD controller/firmware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Freeform 13">
            <a:extLst>
              <a:ext uri="{FF2B5EF4-FFF2-40B4-BE49-F238E27FC236}">
                <a16:creationId xmlns:a16="http://schemas.microsoft.com/office/drawing/2014/main" id="{6B4D4741-60BD-41E0-B20B-1A6196CAC9F5}"/>
              </a:ext>
            </a:extLst>
          </p:cNvPr>
          <p:cNvSpPr>
            <a:spLocks/>
          </p:cNvSpPr>
          <p:nvPr/>
        </p:nvSpPr>
        <p:spPr bwMode="auto">
          <a:xfrm>
            <a:off x="2306405" y="2311400"/>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42">
            <a:extLst>
              <a:ext uri="{FF2B5EF4-FFF2-40B4-BE49-F238E27FC236}">
                <a16:creationId xmlns:a16="http://schemas.microsoft.com/office/drawing/2014/main" id="{AED89660-28BC-4309-B6C2-0808D6133390}"/>
              </a:ext>
            </a:extLst>
          </p:cNvPr>
          <p:cNvSpPr>
            <a:spLocks noChangeArrowheads="1"/>
          </p:cNvSpPr>
          <p:nvPr/>
        </p:nvSpPr>
        <p:spPr bwMode="auto">
          <a:xfrm>
            <a:off x="4076468" y="3908425"/>
            <a:ext cx="16271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Internal bus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Freeform 8">
            <a:extLst>
              <a:ext uri="{FF2B5EF4-FFF2-40B4-BE49-F238E27FC236}">
                <a16:creationId xmlns:a16="http://schemas.microsoft.com/office/drawing/2014/main" id="{12D18936-6D06-43C8-915D-3DFAFE0D3891}"/>
              </a:ext>
            </a:extLst>
          </p:cNvPr>
          <p:cNvSpPr>
            <a:spLocks/>
          </p:cNvSpPr>
          <p:nvPr/>
        </p:nvSpPr>
        <p:spPr bwMode="auto">
          <a:xfrm>
            <a:off x="2771543" y="2560638"/>
            <a:ext cx="1282700"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solidFill>
            <a:srgbClr val="B5C6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
            <a:extLst>
              <a:ext uri="{FF2B5EF4-FFF2-40B4-BE49-F238E27FC236}">
                <a16:creationId xmlns:a16="http://schemas.microsoft.com/office/drawing/2014/main" id="{D45195EF-A2D3-4D17-9B8B-39BD45324D19}"/>
              </a:ext>
            </a:extLst>
          </p:cNvPr>
          <p:cNvSpPr>
            <a:spLocks/>
          </p:cNvSpPr>
          <p:nvPr/>
        </p:nvSpPr>
        <p:spPr bwMode="auto">
          <a:xfrm>
            <a:off x="2771543" y="2560638"/>
            <a:ext cx="1282700"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10">
            <a:extLst>
              <a:ext uri="{FF2B5EF4-FFF2-40B4-BE49-F238E27FC236}">
                <a16:creationId xmlns:a16="http://schemas.microsoft.com/office/drawing/2014/main" id="{B822A20D-E50B-45EC-BEB0-3E0E13701AD9}"/>
              </a:ext>
            </a:extLst>
          </p:cNvPr>
          <p:cNvSpPr>
            <a:spLocks noChangeArrowheads="1"/>
          </p:cNvSpPr>
          <p:nvPr/>
        </p:nvSpPr>
        <p:spPr bwMode="auto">
          <a:xfrm>
            <a:off x="2874730" y="2771775"/>
            <a:ext cx="1304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Embedded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11">
            <a:extLst>
              <a:ext uri="{FF2B5EF4-FFF2-40B4-BE49-F238E27FC236}">
                <a16:creationId xmlns:a16="http://schemas.microsoft.com/office/drawing/2014/main" id="{4030E7FC-10BC-40E8-A6DF-A7581A4402A8}"/>
              </a:ext>
            </a:extLst>
          </p:cNvPr>
          <p:cNvSpPr>
            <a:spLocks noChangeArrowheads="1"/>
          </p:cNvSpPr>
          <p:nvPr/>
        </p:nvSpPr>
        <p:spPr bwMode="auto">
          <a:xfrm>
            <a:off x="3144605" y="3044825"/>
            <a:ext cx="677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Freeform 12">
            <a:extLst>
              <a:ext uri="{FF2B5EF4-FFF2-40B4-BE49-F238E27FC236}">
                <a16:creationId xmlns:a16="http://schemas.microsoft.com/office/drawing/2014/main" id="{61F9F2E7-9EE1-4EA7-A263-44BB93109CF8}"/>
              </a:ext>
            </a:extLst>
          </p:cNvPr>
          <p:cNvSpPr>
            <a:spLocks/>
          </p:cNvSpPr>
          <p:nvPr/>
        </p:nvSpPr>
        <p:spPr bwMode="auto">
          <a:xfrm>
            <a:off x="2306405" y="2311400"/>
            <a:ext cx="371475" cy="3128963"/>
          </a:xfrm>
          <a:custGeom>
            <a:avLst/>
            <a:gdLst>
              <a:gd name="T0" fmla="*/ 15 w 352"/>
              <a:gd name="T1" fmla="*/ 2962 h 2962"/>
              <a:gd name="T2" fmla="*/ 338 w 352"/>
              <a:gd name="T3" fmla="*/ 2962 h 2962"/>
              <a:gd name="T4" fmla="*/ 352 w 352"/>
              <a:gd name="T5" fmla="*/ 2948 h 2962"/>
              <a:gd name="T6" fmla="*/ 352 w 352"/>
              <a:gd name="T7" fmla="*/ 14 h 2962"/>
              <a:gd name="T8" fmla="*/ 338 w 352"/>
              <a:gd name="T9" fmla="*/ 0 h 2962"/>
              <a:gd name="T10" fmla="*/ 15 w 352"/>
              <a:gd name="T11" fmla="*/ 0 h 2962"/>
              <a:gd name="T12" fmla="*/ 0 w 352"/>
              <a:gd name="T13" fmla="*/ 14 h 2962"/>
              <a:gd name="T14" fmla="*/ 0 w 352"/>
              <a:gd name="T15" fmla="*/ 2948 h 2962"/>
              <a:gd name="T16" fmla="*/ 15 w 352"/>
              <a:gd name="T17"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2962">
                <a:moveTo>
                  <a:pt x="15" y="2962"/>
                </a:moveTo>
                <a:lnTo>
                  <a:pt x="338" y="2962"/>
                </a:lnTo>
                <a:cubicBezTo>
                  <a:pt x="346" y="2962"/>
                  <a:pt x="352" y="2956"/>
                  <a:pt x="352" y="2948"/>
                </a:cubicBezTo>
                <a:lnTo>
                  <a:pt x="352" y="14"/>
                </a:lnTo>
                <a:cubicBezTo>
                  <a:pt x="352" y="6"/>
                  <a:pt x="346" y="0"/>
                  <a:pt x="338" y="0"/>
                </a:cubicBezTo>
                <a:lnTo>
                  <a:pt x="15" y="0"/>
                </a:lnTo>
                <a:cubicBezTo>
                  <a:pt x="7" y="0"/>
                  <a:pt x="0" y="6"/>
                  <a:pt x="0" y="14"/>
                </a:cubicBezTo>
                <a:lnTo>
                  <a:pt x="0" y="2948"/>
                </a:lnTo>
                <a:cubicBezTo>
                  <a:pt x="0" y="2956"/>
                  <a:pt x="7" y="2962"/>
                  <a:pt x="15" y="2962"/>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4">
            <a:extLst>
              <a:ext uri="{FF2B5EF4-FFF2-40B4-BE49-F238E27FC236}">
                <a16:creationId xmlns:a16="http://schemas.microsoft.com/office/drawing/2014/main" id="{C24C8D9A-ED4A-4012-9151-BC1A57C7D7C2}"/>
              </a:ext>
            </a:extLst>
          </p:cNvPr>
          <p:cNvSpPr>
            <a:spLocks/>
          </p:cNvSpPr>
          <p:nvPr/>
        </p:nvSpPr>
        <p:spPr bwMode="auto">
          <a:xfrm>
            <a:off x="4263793" y="2560638"/>
            <a:ext cx="1119188" cy="947738"/>
          </a:xfrm>
          <a:custGeom>
            <a:avLst/>
            <a:gdLst>
              <a:gd name="T0" fmla="*/ 44 w 1056"/>
              <a:gd name="T1" fmla="*/ 896 h 896"/>
              <a:gd name="T2" fmla="*/ 1012 w 1056"/>
              <a:gd name="T3" fmla="*/ 896 h 896"/>
              <a:gd name="T4" fmla="*/ 1056 w 1056"/>
              <a:gd name="T5" fmla="*/ 852 h 896"/>
              <a:gd name="T6" fmla="*/ 1056 w 1056"/>
              <a:gd name="T7" fmla="*/ 44 h 896"/>
              <a:gd name="T8" fmla="*/ 1012 w 1056"/>
              <a:gd name="T9" fmla="*/ 0 h 896"/>
              <a:gd name="T10" fmla="*/ 44 w 1056"/>
              <a:gd name="T11" fmla="*/ 0 h 896"/>
              <a:gd name="T12" fmla="*/ 0 w 1056"/>
              <a:gd name="T13" fmla="*/ 44 h 896"/>
              <a:gd name="T14" fmla="*/ 0 w 1056"/>
              <a:gd name="T15" fmla="*/ 852 h 896"/>
              <a:gd name="T16" fmla="*/ 44 w 1056"/>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896">
                <a:moveTo>
                  <a:pt x="44" y="896"/>
                </a:moveTo>
                <a:lnTo>
                  <a:pt x="1012" y="896"/>
                </a:lnTo>
                <a:cubicBezTo>
                  <a:pt x="1037" y="896"/>
                  <a:pt x="1056" y="877"/>
                  <a:pt x="1056" y="852"/>
                </a:cubicBezTo>
                <a:lnTo>
                  <a:pt x="1056" y="44"/>
                </a:lnTo>
                <a:cubicBezTo>
                  <a:pt x="1056" y="20"/>
                  <a:pt x="1037" y="0"/>
                  <a:pt x="1012" y="0"/>
                </a:cubicBezTo>
                <a:lnTo>
                  <a:pt x="44" y="0"/>
                </a:lnTo>
                <a:cubicBezTo>
                  <a:pt x="20" y="0"/>
                  <a:pt x="0" y="20"/>
                  <a:pt x="0" y="44"/>
                </a:cubicBezTo>
                <a:lnTo>
                  <a:pt x="0" y="852"/>
                </a:lnTo>
                <a:cubicBezTo>
                  <a:pt x="0" y="877"/>
                  <a:pt x="20" y="896"/>
                  <a:pt x="44" y="896"/>
                </a:cubicBezTo>
                <a:close/>
              </a:path>
            </a:pathLst>
          </a:custGeom>
          <a:solidFill>
            <a:srgbClr val="B5C6E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5">
            <a:extLst>
              <a:ext uri="{FF2B5EF4-FFF2-40B4-BE49-F238E27FC236}">
                <a16:creationId xmlns:a16="http://schemas.microsoft.com/office/drawing/2014/main" id="{D7C81670-6153-49FE-A76E-69E8AA2D1F09}"/>
              </a:ext>
            </a:extLst>
          </p:cNvPr>
          <p:cNvSpPr>
            <a:spLocks/>
          </p:cNvSpPr>
          <p:nvPr/>
        </p:nvSpPr>
        <p:spPr bwMode="auto">
          <a:xfrm>
            <a:off x="4263793" y="2560638"/>
            <a:ext cx="1119188" cy="947738"/>
          </a:xfrm>
          <a:custGeom>
            <a:avLst/>
            <a:gdLst>
              <a:gd name="T0" fmla="*/ 44 w 1056"/>
              <a:gd name="T1" fmla="*/ 896 h 896"/>
              <a:gd name="T2" fmla="*/ 1012 w 1056"/>
              <a:gd name="T3" fmla="*/ 896 h 896"/>
              <a:gd name="T4" fmla="*/ 1056 w 1056"/>
              <a:gd name="T5" fmla="*/ 852 h 896"/>
              <a:gd name="T6" fmla="*/ 1056 w 1056"/>
              <a:gd name="T7" fmla="*/ 44 h 896"/>
              <a:gd name="T8" fmla="*/ 1012 w 1056"/>
              <a:gd name="T9" fmla="*/ 0 h 896"/>
              <a:gd name="T10" fmla="*/ 44 w 1056"/>
              <a:gd name="T11" fmla="*/ 0 h 896"/>
              <a:gd name="T12" fmla="*/ 0 w 1056"/>
              <a:gd name="T13" fmla="*/ 44 h 896"/>
              <a:gd name="T14" fmla="*/ 0 w 1056"/>
              <a:gd name="T15" fmla="*/ 852 h 896"/>
              <a:gd name="T16" fmla="*/ 44 w 1056"/>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896">
                <a:moveTo>
                  <a:pt x="44" y="896"/>
                </a:moveTo>
                <a:lnTo>
                  <a:pt x="1012" y="896"/>
                </a:lnTo>
                <a:cubicBezTo>
                  <a:pt x="1037" y="896"/>
                  <a:pt x="1056" y="877"/>
                  <a:pt x="1056" y="852"/>
                </a:cubicBezTo>
                <a:lnTo>
                  <a:pt x="1056" y="44"/>
                </a:lnTo>
                <a:cubicBezTo>
                  <a:pt x="1056" y="20"/>
                  <a:pt x="1037" y="0"/>
                  <a:pt x="1012" y="0"/>
                </a:cubicBezTo>
                <a:lnTo>
                  <a:pt x="44" y="0"/>
                </a:lnTo>
                <a:cubicBezTo>
                  <a:pt x="20" y="0"/>
                  <a:pt x="0" y="20"/>
                  <a:pt x="0" y="44"/>
                </a:cubicBezTo>
                <a:lnTo>
                  <a:pt x="0" y="852"/>
                </a:lnTo>
                <a:cubicBezTo>
                  <a:pt x="0" y="877"/>
                  <a:pt x="20" y="896"/>
                  <a:pt x="44" y="896"/>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16">
            <a:extLst>
              <a:ext uri="{FF2B5EF4-FFF2-40B4-BE49-F238E27FC236}">
                <a16:creationId xmlns:a16="http://schemas.microsoft.com/office/drawing/2014/main" id="{66A7956C-944D-426F-8082-AE0BD28CC471}"/>
              </a:ext>
            </a:extLst>
          </p:cNvPr>
          <p:cNvSpPr>
            <a:spLocks noChangeArrowheads="1"/>
          </p:cNvSpPr>
          <p:nvPr/>
        </p:nvSpPr>
        <p:spPr bwMode="auto">
          <a:xfrm>
            <a:off x="4498743" y="2906713"/>
            <a:ext cx="796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DRAM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17">
            <a:extLst>
              <a:ext uri="{FF2B5EF4-FFF2-40B4-BE49-F238E27FC236}">
                <a16:creationId xmlns:a16="http://schemas.microsoft.com/office/drawing/2014/main" id="{CA40B973-1A96-4F69-9B1C-0A7C735DE1A6}"/>
              </a:ext>
            </a:extLst>
          </p:cNvPr>
          <p:cNvSpPr>
            <a:spLocks noChangeArrowheads="1"/>
          </p:cNvSpPr>
          <p:nvPr/>
        </p:nvSpPr>
        <p:spPr bwMode="auto">
          <a:xfrm rot="16200000">
            <a:off x="1526943" y="3657600"/>
            <a:ext cx="1922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rPr>
              <a:t>Block I/O Interface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Line 19">
            <a:extLst>
              <a:ext uri="{FF2B5EF4-FFF2-40B4-BE49-F238E27FC236}">
                <a16:creationId xmlns:a16="http://schemas.microsoft.com/office/drawing/2014/main" id="{9531F062-F3E5-4FAF-A2D8-2DE8A2F7BA7E}"/>
              </a:ext>
            </a:extLst>
          </p:cNvPr>
          <p:cNvSpPr>
            <a:spLocks noChangeShapeType="1"/>
          </p:cNvSpPr>
          <p:nvPr/>
        </p:nvSpPr>
        <p:spPr bwMode="auto">
          <a:xfrm flipH="1" flipV="1">
            <a:off x="2677879" y="3867150"/>
            <a:ext cx="2144706" cy="1"/>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20">
            <a:extLst>
              <a:ext uri="{FF2B5EF4-FFF2-40B4-BE49-F238E27FC236}">
                <a16:creationId xmlns:a16="http://schemas.microsoft.com/office/drawing/2014/main" id="{21FD3F4B-342A-4A07-AEDF-B66C19AF503F}"/>
              </a:ext>
            </a:extLst>
          </p:cNvPr>
          <p:cNvSpPr>
            <a:spLocks noChangeShapeType="1"/>
          </p:cNvSpPr>
          <p:nvPr/>
        </p:nvSpPr>
        <p:spPr bwMode="auto">
          <a:xfrm>
            <a:off x="3412893" y="3508375"/>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21">
            <a:extLst>
              <a:ext uri="{FF2B5EF4-FFF2-40B4-BE49-F238E27FC236}">
                <a16:creationId xmlns:a16="http://schemas.microsoft.com/office/drawing/2014/main" id="{106811EF-DB30-4B93-AE33-8DC7ED68F7D2}"/>
              </a:ext>
            </a:extLst>
          </p:cNvPr>
          <p:cNvSpPr>
            <a:spLocks noChangeShapeType="1"/>
          </p:cNvSpPr>
          <p:nvPr/>
        </p:nvSpPr>
        <p:spPr bwMode="auto">
          <a:xfrm>
            <a:off x="4822593" y="3508375"/>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Rectangle: Rounded Corners 215">
            <a:extLst>
              <a:ext uri="{FF2B5EF4-FFF2-40B4-BE49-F238E27FC236}">
                <a16:creationId xmlns:a16="http://schemas.microsoft.com/office/drawing/2014/main" id="{9FC32C4A-B54C-4325-8D8F-A29D3C0545D8}"/>
              </a:ext>
            </a:extLst>
          </p:cNvPr>
          <p:cNvSpPr/>
          <p:nvPr/>
        </p:nvSpPr>
        <p:spPr>
          <a:xfrm>
            <a:off x="5814214" y="1866012"/>
            <a:ext cx="5325505" cy="4641114"/>
          </a:xfrm>
          <a:prstGeom prst="roundRect">
            <a:avLst>
              <a:gd name="adj" fmla="val 1206"/>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Flash</a:t>
            </a:r>
          </a:p>
        </p:txBody>
      </p:sp>
      <p:grpSp>
        <p:nvGrpSpPr>
          <p:cNvPr id="237" name="Group 236">
            <a:extLst>
              <a:ext uri="{FF2B5EF4-FFF2-40B4-BE49-F238E27FC236}">
                <a16:creationId xmlns:a16="http://schemas.microsoft.com/office/drawing/2014/main" id="{138E0829-57E0-48E8-BC51-50A39802A6AB}"/>
              </a:ext>
            </a:extLst>
          </p:cNvPr>
          <p:cNvGrpSpPr/>
          <p:nvPr/>
        </p:nvGrpSpPr>
        <p:grpSpPr>
          <a:xfrm>
            <a:off x="5568718" y="2291322"/>
            <a:ext cx="1615853" cy="3385720"/>
            <a:chOff x="5565776" y="2679706"/>
            <a:chExt cx="1423822" cy="3385720"/>
          </a:xfrm>
        </p:grpSpPr>
        <p:sp>
          <p:nvSpPr>
            <p:cNvPr id="238" name="Line 18">
              <a:extLst>
                <a:ext uri="{FF2B5EF4-FFF2-40B4-BE49-F238E27FC236}">
                  <a16:creationId xmlns:a16="http://schemas.microsoft.com/office/drawing/2014/main" id="{1471B612-BDC2-4823-8F9A-D62F02BA9AEE}"/>
                </a:ext>
              </a:extLst>
            </p:cNvPr>
            <p:cNvSpPr>
              <a:spLocks noChangeShapeType="1"/>
            </p:cNvSpPr>
            <p:nvPr/>
          </p:nvSpPr>
          <p:spPr bwMode="auto">
            <a:xfrm>
              <a:off x="5565777" y="2689225"/>
              <a:ext cx="0" cy="3370263"/>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22">
              <a:extLst>
                <a:ext uri="{FF2B5EF4-FFF2-40B4-BE49-F238E27FC236}">
                  <a16:creationId xmlns:a16="http://schemas.microsoft.com/office/drawing/2014/main" id="{5B7DD06B-EF1C-463F-9838-17BE6F2D9FCA}"/>
                </a:ext>
              </a:extLst>
            </p:cNvPr>
            <p:cNvSpPr>
              <a:spLocks noChangeShapeType="1"/>
            </p:cNvSpPr>
            <p:nvPr/>
          </p:nvSpPr>
          <p:spPr bwMode="auto">
            <a:xfrm flipH="1">
              <a:off x="5565777" y="6065426"/>
              <a:ext cx="14224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Line 27">
              <a:extLst>
                <a:ext uri="{FF2B5EF4-FFF2-40B4-BE49-F238E27FC236}">
                  <a16:creationId xmlns:a16="http://schemas.microsoft.com/office/drawing/2014/main" id="{BDE4EABA-5677-46F1-9F3D-DD2174BC35A8}"/>
                </a:ext>
              </a:extLst>
            </p:cNvPr>
            <p:cNvSpPr>
              <a:spLocks noChangeShapeType="1"/>
            </p:cNvSpPr>
            <p:nvPr/>
          </p:nvSpPr>
          <p:spPr bwMode="auto">
            <a:xfrm flipH="1">
              <a:off x="5573712" y="4927894"/>
              <a:ext cx="1409681" cy="3176"/>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32">
              <a:extLst>
                <a:ext uri="{FF2B5EF4-FFF2-40B4-BE49-F238E27FC236}">
                  <a16:creationId xmlns:a16="http://schemas.microsoft.com/office/drawing/2014/main" id="{0CE9F482-E3DD-450E-907C-1953D3960C00}"/>
                </a:ext>
              </a:extLst>
            </p:cNvPr>
            <p:cNvSpPr>
              <a:spLocks noChangeShapeType="1"/>
            </p:cNvSpPr>
            <p:nvPr/>
          </p:nvSpPr>
          <p:spPr bwMode="auto">
            <a:xfrm flipH="1">
              <a:off x="5565776" y="3802541"/>
              <a:ext cx="1423822" cy="663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41">
              <a:extLst>
                <a:ext uri="{FF2B5EF4-FFF2-40B4-BE49-F238E27FC236}">
                  <a16:creationId xmlns:a16="http://schemas.microsoft.com/office/drawing/2014/main" id="{8E3A13E3-7916-4ADB-A0B0-7BDC827BBD4C}"/>
                </a:ext>
              </a:extLst>
            </p:cNvPr>
            <p:cNvSpPr>
              <a:spLocks noChangeShapeType="1"/>
            </p:cNvSpPr>
            <p:nvPr/>
          </p:nvSpPr>
          <p:spPr bwMode="auto">
            <a:xfrm flipH="1">
              <a:off x="5565777" y="2679706"/>
              <a:ext cx="1422396" cy="4758"/>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3" name="Line 19">
            <a:extLst>
              <a:ext uri="{FF2B5EF4-FFF2-40B4-BE49-F238E27FC236}">
                <a16:creationId xmlns:a16="http://schemas.microsoft.com/office/drawing/2014/main" id="{1980DF41-5BF0-4787-B5E4-91DE0709E396}"/>
              </a:ext>
            </a:extLst>
          </p:cNvPr>
          <p:cNvSpPr>
            <a:spLocks noChangeShapeType="1"/>
          </p:cNvSpPr>
          <p:nvPr/>
        </p:nvSpPr>
        <p:spPr bwMode="auto">
          <a:xfrm flipH="1">
            <a:off x="2677880" y="3872466"/>
            <a:ext cx="289083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Rectangle: Rounded Corners 269">
            <a:extLst>
              <a:ext uri="{FF2B5EF4-FFF2-40B4-BE49-F238E27FC236}">
                <a16:creationId xmlns:a16="http://schemas.microsoft.com/office/drawing/2014/main" id="{BDAAFF15-CF7F-4BF4-A505-B4E0B350896C}"/>
              </a:ext>
            </a:extLst>
          </p:cNvPr>
          <p:cNvSpPr/>
          <p:nvPr/>
        </p:nvSpPr>
        <p:spPr>
          <a:xfrm>
            <a:off x="7189307" y="1935255"/>
            <a:ext cx="3804757"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- 0</a:t>
            </a:r>
          </a:p>
        </p:txBody>
      </p:sp>
      <p:sp>
        <p:nvSpPr>
          <p:cNvPr id="271" name="Rectangle: Rounded Corners 270">
            <a:extLst>
              <a:ext uri="{FF2B5EF4-FFF2-40B4-BE49-F238E27FC236}">
                <a16:creationId xmlns:a16="http://schemas.microsoft.com/office/drawing/2014/main" id="{F21C7A91-B171-477A-A7E8-A3AFFF05CE1D}"/>
              </a:ext>
            </a:extLst>
          </p:cNvPr>
          <p:cNvSpPr/>
          <p:nvPr/>
        </p:nvSpPr>
        <p:spPr>
          <a:xfrm>
            <a:off x="7189307" y="3034507"/>
            <a:ext cx="3804757"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- 1</a:t>
            </a:r>
          </a:p>
        </p:txBody>
      </p:sp>
      <p:sp>
        <p:nvSpPr>
          <p:cNvPr id="272" name="Rectangle: Rounded Corners 271">
            <a:extLst>
              <a:ext uri="{FF2B5EF4-FFF2-40B4-BE49-F238E27FC236}">
                <a16:creationId xmlns:a16="http://schemas.microsoft.com/office/drawing/2014/main" id="{A6BAC28E-2CEF-43DB-AAA9-497D783CE138}"/>
              </a:ext>
            </a:extLst>
          </p:cNvPr>
          <p:cNvSpPr/>
          <p:nvPr/>
        </p:nvSpPr>
        <p:spPr>
          <a:xfrm>
            <a:off x="7189307" y="4185777"/>
            <a:ext cx="3804757"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- 2</a:t>
            </a:r>
          </a:p>
        </p:txBody>
      </p:sp>
      <p:sp>
        <p:nvSpPr>
          <p:cNvPr id="273" name="Rectangle: Rounded Corners 272">
            <a:extLst>
              <a:ext uri="{FF2B5EF4-FFF2-40B4-BE49-F238E27FC236}">
                <a16:creationId xmlns:a16="http://schemas.microsoft.com/office/drawing/2014/main" id="{0EB019CD-0E2E-483F-A2C1-A443834990CE}"/>
              </a:ext>
            </a:extLst>
          </p:cNvPr>
          <p:cNvSpPr/>
          <p:nvPr/>
        </p:nvSpPr>
        <p:spPr>
          <a:xfrm>
            <a:off x="7189307" y="5271166"/>
            <a:ext cx="3804757" cy="731172"/>
          </a:xfrm>
          <a:prstGeom prst="roundRect">
            <a:avLst>
              <a:gd name="adj" fmla="val 9844"/>
            </a:avLst>
          </a:prstGeom>
          <a:solidFill>
            <a:srgbClr val="D8D8D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Arial "/>
              </a:rPr>
              <a:t>Channel - N</a:t>
            </a:r>
          </a:p>
        </p:txBody>
      </p:sp>
      <p:sp>
        <p:nvSpPr>
          <p:cNvPr id="794" name="Rectangle: Rounded Corners 793">
            <a:extLst>
              <a:ext uri="{FF2B5EF4-FFF2-40B4-BE49-F238E27FC236}">
                <a16:creationId xmlns:a16="http://schemas.microsoft.com/office/drawing/2014/main" id="{6770F1EF-D7EA-414C-AE33-A5FAB8332A8B}"/>
              </a:ext>
            </a:extLst>
          </p:cNvPr>
          <p:cNvSpPr/>
          <p:nvPr/>
        </p:nvSpPr>
        <p:spPr>
          <a:xfrm>
            <a:off x="1770321" y="1350335"/>
            <a:ext cx="10143460" cy="5454502"/>
          </a:xfrm>
          <a:prstGeom prst="roundRect">
            <a:avLst>
              <a:gd name="adj" fmla="val 2340"/>
            </a:avLst>
          </a:prstGeom>
          <a:noFill/>
          <a:ln w="381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Line 43">
            <a:extLst>
              <a:ext uri="{FF2B5EF4-FFF2-40B4-BE49-F238E27FC236}">
                <a16:creationId xmlns:a16="http://schemas.microsoft.com/office/drawing/2014/main" id="{A545865A-D2CC-4CE9-B911-6E02A65768F2}"/>
              </a:ext>
            </a:extLst>
          </p:cNvPr>
          <p:cNvSpPr>
            <a:spLocks noChangeShapeType="1"/>
          </p:cNvSpPr>
          <p:nvPr/>
        </p:nvSpPr>
        <p:spPr bwMode="auto">
          <a:xfrm>
            <a:off x="1455505" y="3867150"/>
            <a:ext cx="534988"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44">
            <a:extLst>
              <a:ext uri="{FF2B5EF4-FFF2-40B4-BE49-F238E27FC236}">
                <a16:creationId xmlns:a16="http://schemas.microsoft.com/office/drawing/2014/main" id="{E5AA8FAC-F582-41DA-83DA-59558754BB46}"/>
              </a:ext>
            </a:extLst>
          </p:cNvPr>
          <p:cNvSpPr>
            <a:spLocks/>
          </p:cNvSpPr>
          <p:nvPr/>
        </p:nvSpPr>
        <p:spPr bwMode="auto">
          <a:xfrm>
            <a:off x="1303105" y="3811588"/>
            <a:ext cx="166688" cy="111125"/>
          </a:xfrm>
          <a:custGeom>
            <a:avLst/>
            <a:gdLst>
              <a:gd name="T0" fmla="*/ 105 w 105"/>
              <a:gd name="T1" fmla="*/ 70 h 70"/>
              <a:gd name="T2" fmla="*/ 0 w 105"/>
              <a:gd name="T3" fmla="*/ 35 h 70"/>
              <a:gd name="T4" fmla="*/ 105 w 105"/>
              <a:gd name="T5" fmla="*/ 0 h 70"/>
              <a:gd name="T6" fmla="*/ 105 w 105"/>
              <a:gd name="T7" fmla="*/ 70 h 70"/>
            </a:gdLst>
            <a:ahLst/>
            <a:cxnLst>
              <a:cxn ang="0">
                <a:pos x="T0" y="T1"/>
              </a:cxn>
              <a:cxn ang="0">
                <a:pos x="T2" y="T3"/>
              </a:cxn>
              <a:cxn ang="0">
                <a:pos x="T4" y="T5"/>
              </a:cxn>
              <a:cxn ang="0">
                <a:pos x="T6" y="T7"/>
              </a:cxn>
            </a:cxnLst>
            <a:rect l="0" t="0" r="r" b="b"/>
            <a:pathLst>
              <a:path w="105" h="70">
                <a:moveTo>
                  <a:pt x="105" y="70"/>
                </a:moveTo>
                <a:lnTo>
                  <a:pt x="0" y="35"/>
                </a:lnTo>
                <a:lnTo>
                  <a:pt x="105" y="0"/>
                </a:lnTo>
                <a:lnTo>
                  <a:pt x="105"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5">
            <a:extLst>
              <a:ext uri="{FF2B5EF4-FFF2-40B4-BE49-F238E27FC236}">
                <a16:creationId xmlns:a16="http://schemas.microsoft.com/office/drawing/2014/main" id="{8C80B246-1243-46DD-AF72-D747CD4BF54E}"/>
              </a:ext>
            </a:extLst>
          </p:cNvPr>
          <p:cNvSpPr>
            <a:spLocks/>
          </p:cNvSpPr>
          <p:nvPr/>
        </p:nvSpPr>
        <p:spPr bwMode="auto">
          <a:xfrm>
            <a:off x="1977793" y="3811588"/>
            <a:ext cx="165100" cy="111125"/>
          </a:xfrm>
          <a:custGeom>
            <a:avLst/>
            <a:gdLst>
              <a:gd name="T0" fmla="*/ 0 w 104"/>
              <a:gd name="T1" fmla="*/ 0 h 70"/>
              <a:gd name="T2" fmla="*/ 104 w 104"/>
              <a:gd name="T3" fmla="*/ 35 h 70"/>
              <a:gd name="T4" fmla="*/ 0 w 104"/>
              <a:gd name="T5" fmla="*/ 70 h 70"/>
              <a:gd name="T6" fmla="*/ 0 w 104"/>
              <a:gd name="T7" fmla="*/ 0 h 70"/>
            </a:gdLst>
            <a:ahLst/>
            <a:cxnLst>
              <a:cxn ang="0">
                <a:pos x="T0" y="T1"/>
              </a:cxn>
              <a:cxn ang="0">
                <a:pos x="T2" y="T3"/>
              </a:cxn>
              <a:cxn ang="0">
                <a:pos x="T4" y="T5"/>
              </a:cxn>
              <a:cxn ang="0">
                <a:pos x="T6" y="T7"/>
              </a:cxn>
            </a:cxnLst>
            <a:rect l="0" t="0" r="r" b="b"/>
            <a:pathLst>
              <a:path w="104" h="70">
                <a:moveTo>
                  <a:pt x="0" y="0"/>
                </a:moveTo>
                <a:lnTo>
                  <a:pt x="104" y="35"/>
                </a:lnTo>
                <a:lnTo>
                  <a:pt x="0" y="7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6">
            <a:extLst>
              <a:ext uri="{FF2B5EF4-FFF2-40B4-BE49-F238E27FC236}">
                <a16:creationId xmlns:a16="http://schemas.microsoft.com/office/drawing/2014/main" id="{CD523037-8626-4049-B20D-3ABD79D0A5E1}"/>
              </a:ext>
            </a:extLst>
          </p:cNvPr>
          <p:cNvSpPr>
            <a:spLocks noChangeArrowheads="1"/>
          </p:cNvSpPr>
          <p:nvPr/>
        </p:nvSpPr>
        <p:spPr bwMode="auto">
          <a:xfrm>
            <a:off x="1144551" y="3124517"/>
            <a:ext cx="1046761" cy="64633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Query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100">
                <a:solidFill>
                  <a:srgbClr val="000000"/>
                </a:solidFill>
              </a:rPr>
              <a:t>Interface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5" name="Rectangle 794">
            <a:extLst>
              <a:ext uri="{FF2B5EF4-FFF2-40B4-BE49-F238E27FC236}">
                <a16:creationId xmlns:a16="http://schemas.microsoft.com/office/drawing/2014/main" id="{50B4ED54-0126-4484-83CB-3039C0A12C6A}"/>
              </a:ext>
            </a:extLst>
          </p:cNvPr>
          <p:cNvSpPr/>
          <p:nvPr/>
        </p:nvSpPr>
        <p:spPr>
          <a:xfrm>
            <a:off x="11493795" y="3811588"/>
            <a:ext cx="969260" cy="419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solidFill>
                  <a:schemeClr val="tx1"/>
                </a:solidFill>
                <a:latin typeface="Arial "/>
              </a:rPr>
              <a:t>SSD</a:t>
            </a:r>
          </a:p>
        </p:txBody>
      </p:sp>
      <p:sp>
        <p:nvSpPr>
          <p:cNvPr id="796" name="Text Placeholder 795">
            <a:extLst>
              <a:ext uri="{FF2B5EF4-FFF2-40B4-BE49-F238E27FC236}">
                <a16:creationId xmlns:a16="http://schemas.microsoft.com/office/drawing/2014/main" id="{6757E33F-EB5F-4938-B62F-FBD9DFF9CBC5}"/>
              </a:ext>
            </a:extLst>
          </p:cNvPr>
          <p:cNvSpPr>
            <a:spLocks noGrp="1"/>
          </p:cNvSpPr>
          <p:nvPr>
            <p:ph type="body" sz="quarter" idx="10"/>
          </p:nvPr>
        </p:nvSpPr>
        <p:spPr/>
        <p:txBody>
          <a:bodyPr vert="horz" anchor="t"/>
          <a:lstStyle/>
          <a:p>
            <a:r>
              <a:rPr lang="en-US">
                <a:latin typeface="Arial Narrow"/>
              </a:rPr>
              <a:t>DeepStore: In-storage Acceleration for Intelligent Queries</a:t>
            </a:r>
          </a:p>
        </p:txBody>
      </p:sp>
      <p:grpSp>
        <p:nvGrpSpPr>
          <p:cNvPr id="3" name="Group 2">
            <a:extLst>
              <a:ext uri="{FF2B5EF4-FFF2-40B4-BE49-F238E27FC236}">
                <a16:creationId xmlns:a16="http://schemas.microsoft.com/office/drawing/2014/main" id="{AEF4DDB0-F0F5-4B5A-847C-41C6B9D9CF59}"/>
              </a:ext>
            </a:extLst>
          </p:cNvPr>
          <p:cNvGrpSpPr/>
          <p:nvPr/>
        </p:nvGrpSpPr>
        <p:grpSpPr>
          <a:xfrm>
            <a:off x="6798112" y="1989138"/>
            <a:ext cx="4065423" cy="4471987"/>
            <a:chOff x="6893118" y="1989138"/>
            <a:chExt cx="4065423" cy="4471987"/>
          </a:xfrm>
        </p:grpSpPr>
        <p:grpSp>
          <p:nvGrpSpPr>
            <p:cNvPr id="803" name="Group 802">
              <a:extLst>
                <a:ext uri="{FF2B5EF4-FFF2-40B4-BE49-F238E27FC236}">
                  <a16:creationId xmlns:a16="http://schemas.microsoft.com/office/drawing/2014/main" id="{A99F33D8-DDFF-4FF6-A0AC-CCC43AAC6C91}"/>
                </a:ext>
              </a:extLst>
            </p:cNvPr>
            <p:cNvGrpSpPr/>
            <p:nvPr/>
          </p:nvGrpSpPr>
          <p:grpSpPr>
            <a:xfrm>
              <a:off x="6893118" y="2290526"/>
              <a:ext cx="293523" cy="3386137"/>
              <a:chOff x="605733" y="2059781"/>
              <a:chExt cx="3727141" cy="3386137"/>
            </a:xfrm>
          </p:grpSpPr>
          <p:sp>
            <p:nvSpPr>
              <p:cNvPr id="799" name="Line 84">
                <a:extLst>
                  <a:ext uri="{FF2B5EF4-FFF2-40B4-BE49-F238E27FC236}">
                    <a16:creationId xmlns:a16="http://schemas.microsoft.com/office/drawing/2014/main" id="{9C91843D-CC01-409C-A62E-681527A12FD4}"/>
                  </a:ext>
                </a:extLst>
              </p:cNvPr>
              <p:cNvSpPr>
                <a:spLocks noChangeShapeType="1"/>
              </p:cNvSpPr>
              <p:nvPr/>
            </p:nvSpPr>
            <p:spPr bwMode="auto">
              <a:xfrm>
                <a:off x="605733" y="2059781"/>
                <a:ext cx="35433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aseline="-25000"/>
              </a:p>
            </p:txBody>
          </p:sp>
          <p:sp>
            <p:nvSpPr>
              <p:cNvPr id="800" name="Line 112">
                <a:extLst>
                  <a:ext uri="{FF2B5EF4-FFF2-40B4-BE49-F238E27FC236}">
                    <a16:creationId xmlns:a16="http://schemas.microsoft.com/office/drawing/2014/main" id="{212FC8C6-AD70-4D64-836C-84D555B61958}"/>
                  </a:ext>
                </a:extLst>
              </p:cNvPr>
              <p:cNvSpPr>
                <a:spLocks noChangeShapeType="1"/>
              </p:cNvSpPr>
              <p:nvPr/>
            </p:nvSpPr>
            <p:spPr bwMode="auto">
              <a:xfrm>
                <a:off x="605733" y="3183730"/>
                <a:ext cx="3623932" cy="237"/>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aseline="-25000"/>
              </a:p>
            </p:txBody>
          </p:sp>
          <p:sp>
            <p:nvSpPr>
              <p:cNvPr id="801" name="Line 140">
                <a:extLst>
                  <a:ext uri="{FF2B5EF4-FFF2-40B4-BE49-F238E27FC236}">
                    <a16:creationId xmlns:a16="http://schemas.microsoft.com/office/drawing/2014/main" id="{416C83CA-D4AA-4A64-8FFC-F7578769A614}"/>
                  </a:ext>
                </a:extLst>
              </p:cNvPr>
              <p:cNvSpPr>
                <a:spLocks noChangeShapeType="1"/>
              </p:cNvSpPr>
              <p:nvPr/>
            </p:nvSpPr>
            <p:spPr bwMode="auto">
              <a:xfrm flipV="1">
                <a:off x="605733" y="4311093"/>
                <a:ext cx="3727141" cy="2938"/>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aseline="-25000"/>
              </a:p>
            </p:txBody>
          </p:sp>
          <p:sp>
            <p:nvSpPr>
              <p:cNvPr id="802" name="Line 168">
                <a:extLst>
                  <a:ext uri="{FF2B5EF4-FFF2-40B4-BE49-F238E27FC236}">
                    <a16:creationId xmlns:a16="http://schemas.microsoft.com/office/drawing/2014/main" id="{779BBA4C-8704-42D7-A22A-C061800B4F24}"/>
                  </a:ext>
                </a:extLst>
              </p:cNvPr>
              <p:cNvSpPr>
                <a:spLocks noChangeShapeType="1"/>
              </p:cNvSpPr>
              <p:nvPr/>
            </p:nvSpPr>
            <p:spPr bwMode="auto">
              <a:xfrm>
                <a:off x="605733" y="5445918"/>
                <a:ext cx="35433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aseline="-25000"/>
              </a:p>
            </p:txBody>
          </p:sp>
        </p:grpSp>
        <p:grpSp>
          <p:nvGrpSpPr>
            <p:cNvPr id="212" name="Group 211">
              <a:extLst>
                <a:ext uri="{FF2B5EF4-FFF2-40B4-BE49-F238E27FC236}">
                  <a16:creationId xmlns:a16="http://schemas.microsoft.com/office/drawing/2014/main" id="{D61C8F2B-5061-49EC-B75A-63826746BD56}"/>
                </a:ext>
              </a:extLst>
            </p:cNvPr>
            <p:cNvGrpSpPr/>
            <p:nvPr/>
          </p:nvGrpSpPr>
          <p:grpSpPr>
            <a:xfrm>
              <a:off x="6907241" y="2290763"/>
              <a:ext cx="3543300" cy="3740150"/>
              <a:chOff x="8105777" y="2684463"/>
              <a:chExt cx="3543300" cy="3740150"/>
            </a:xfrm>
          </p:grpSpPr>
          <p:sp>
            <p:nvSpPr>
              <p:cNvPr id="361" name="Line 84">
                <a:extLst>
                  <a:ext uri="{FF2B5EF4-FFF2-40B4-BE49-F238E27FC236}">
                    <a16:creationId xmlns:a16="http://schemas.microsoft.com/office/drawing/2014/main" id="{DAE07372-274F-4845-832F-BB6B7D9665B2}"/>
                  </a:ext>
                </a:extLst>
              </p:cNvPr>
              <p:cNvSpPr>
                <a:spLocks noChangeShapeType="1"/>
              </p:cNvSpPr>
              <p:nvPr/>
            </p:nvSpPr>
            <p:spPr bwMode="auto">
              <a:xfrm>
                <a:off x="8105777" y="2684463"/>
                <a:ext cx="35433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85">
                <a:extLst>
                  <a:ext uri="{FF2B5EF4-FFF2-40B4-BE49-F238E27FC236}">
                    <a16:creationId xmlns:a16="http://schemas.microsoft.com/office/drawing/2014/main" id="{37F0D44D-BA4E-4992-B471-CE5C1E3F591E}"/>
                  </a:ext>
                </a:extLst>
              </p:cNvPr>
              <p:cNvSpPr>
                <a:spLocks noChangeShapeType="1"/>
              </p:cNvSpPr>
              <p:nvPr/>
            </p:nvSpPr>
            <p:spPr bwMode="auto">
              <a:xfrm flipV="1">
                <a:off x="8851902" y="268446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86">
                <a:extLst>
                  <a:ext uri="{FF2B5EF4-FFF2-40B4-BE49-F238E27FC236}">
                    <a16:creationId xmlns:a16="http://schemas.microsoft.com/office/drawing/2014/main" id="{6490C468-E92E-4B95-97D6-9241149CE7B3}"/>
                  </a:ext>
                </a:extLst>
              </p:cNvPr>
              <p:cNvSpPr>
                <a:spLocks noChangeShapeType="1"/>
              </p:cNvSpPr>
              <p:nvPr/>
            </p:nvSpPr>
            <p:spPr bwMode="auto">
              <a:xfrm flipV="1">
                <a:off x="9785352" y="268446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87">
                <a:extLst>
                  <a:ext uri="{FF2B5EF4-FFF2-40B4-BE49-F238E27FC236}">
                    <a16:creationId xmlns:a16="http://schemas.microsoft.com/office/drawing/2014/main" id="{81C230CE-4E9C-42F0-86E9-6CEF25ECD5AA}"/>
                  </a:ext>
                </a:extLst>
              </p:cNvPr>
              <p:cNvSpPr>
                <a:spLocks noChangeShapeType="1"/>
              </p:cNvSpPr>
              <p:nvPr/>
            </p:nvSpPr>
            <p:spPr bwMode="auto">
              <a:xfrm flipV="1">
                <a:off x="10717214" y="268446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88">
                <a:extLst>
                  <a:ext uri="{FF2B5EF4-FFF2-40B4-BE49-F238E27FC236}">
                    <a16:creationId xmlns:a16="http://schemas.microsoft.com/office/drawing/2014/main" id="{B955AA4D-2AD6-4E0A-A1B4-479697A6F053}"/>
                  </a:ext>
                </a:extLst>
              </p:cNvPr>
              <p:cNvSpPr>
                <a:spLocks noChangeShapeType="1"/>
              </p:cNvSpPr>
              <p:nvPr/>
            </p:nvSpPr>
            <p:spPr bwMode="auto">
              <a:xfrm flipV="1">
                <a:off x="11649077" y="268446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112">
                <a:extLst>
                  <a:ext uri="{FF2B5EF4-FFF2-40B4-BE49-F238E27FC236}">
                    <a16:creationId xmlns:a16="http://schemas.microsoft.com/office/drawing/2014/main" id="{E8C455F5-3BD3-4664-A8EC-BA64239E8557}"/>
                  </a:ext>
                </a:extLst>
              </p:cNvPr>
              <p:cNvSpPr>
                <a:spLocks noChangeShapeType="1"/>
              </p:cNvSpPr>
              <p:nvPr/>
            </p:nvSpPr>
            <p:spPr bwMode="auto">
              <a:xfrm flipV="1">
                <a:off x="8105777" y="3805238"/>
                <a:ext cx="3543300" cy="31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113">
                <a:extLst>
                  <a:ext uri="{FF2B5EF4-FFF2-40B4-BE49-F238E27FC236}">
                    <a16:creationId xmlns:a16="http://schemas.microsoft.com/office/drawing/2014/main" id="{091BAEAB-08A3-4DC2-B6F8-C584B981FECF}"/>
                  </a:ext>
                </a:extLst>
              </p:cNvPr>
              <p:cNvSpPr>
                <a:spLocks noChangeShapeType="1"/>
              </p:cNvSpPr>
              <p:nvPr/>
            </p:nvSpPr>
            <p:spPr bwMode="auto">
              <a:xfrm flipV="1">
                <a:off x="8851902" y="380523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114">
                <a:extLst>
                  <a:ext uri="{FF2B5EF4-FFF2-40B4-BE49-F238E27FC236}">
                    <a16:creationId xmlns:a16="http://schemas.microsoft.com/office/drawing/2014/main" id="{DFF1F925-E069-4EAF-AF8D-A92AE82C3F97}"/>
                  </a:ext>
                </a:extLst>
              </p:cNvPr>
              <p:cNvSpPr>
                <a:spLocks noChangeShapeType="1"/>
              </p:cNvSpPr>
              <p:nvPr/>
            </p:nvSpPr>
            <p:spPr bwMode="auto">
              <a:xfrm flipV="1">
                <a:off x="9785352" y="380523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115">
                <a:extLst>
                  <a:ext uri="{FF2B5EF4-FFF2-40B4-BE49-F238E27FC236}">
                    <a16:creationId xmlns:a16="http://schemas.microsoft.com/office/drawing/2014/main" id="{B55F53EB-858F-4A09-A1A1-113FB29968E5}"/>
                  </a:ext>
                </a:extLst>
              </p:cNvPr>
              <p:cNvSpPr>
                <a:spLocks noChangeShapeType="1"/>
              </p:cNvSpPr>
              <p:nvPr/>
            </p:nvSpPr>
            <p:spPr bwMode="auto">
              <a:xfrm flipV="1">
                <a:off x="10717214" y="380523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116">
                <a:extLst>
                  <a:ext uri="{FF2B5EF4-FFF2-40B4-BE49-F238E27FC236}">
                    <a16:creationId xmlns:a16="http://schemas.microsoft.com/office/drawing/2014/main" id="{CF6F4856-5E64-4161-89D7-D6819D09C12B}"/>
                  </a:ext>
                </a:extLst>
              </p:cNvPr>
              <p:cNvSpPr>
                <a:spLocks noChangeShapeType="1"/>
              </p:cNvSpPr>
              <p:nvPr/>
            </p:nvSpPr>
            <p:spPr bwMode="auto">
              <a:xfrm flipV="1">
                <a:off x="11649077" y="380523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140">
                <a:extLst>
                  <a:ext uri="{FF2B5EF4-FFF2-40B4-BE49-F238E27FC236}">
                    <a16:creationId xmlns:a16="http://schemas.microsoft.com/office/drawing/2014/main" id="{563B5273-D4D1-4C38-A977-B6DA86C0767D}"/>
                  </a:ext>
                </a:extLst>
              </p:cNvPr>
              <p:cNvSpPr>
                <a:spLocks noChangeShapeType="1"/>
              </p:cNvSpPr>
              <p:nvPr/>
            </p:nvSpPr>
            <p:spPr bwMode="auto">
              <a:xfrm flipV="1">
                <a:off x="8105777" y="4926013"/>
                <a:ext cx="3543300" cy="1270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141">
                <a:extLst>
                  <a:ext uri="{FF2B5EF4-FFF2-40B4-BE49-F238E27FC236}">
                    <a16:creationId xmlns:a16="http://schemas.microsoft.com/office/drawing/2014/main" id="{5D97A564-038B-4541-8C04-E93AD35C150E}"/>
                  </a:ext>
                </a:extLst>
              </p:cNvPr>
              <p:cNvSpPr>
                <a:spLocks noChangeShapeType="1"/>
              </p:cNvSpPr>
              <p:nvPr/>
            </p:nvSpPr>
            <p:spPr bwMode="auto">
              <a:xfrm flipV="1">
                <a:off x="8851902" y="492601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142">
                <a:extLst>
                  <a:ext uri="{FF2B5EF4-FFF2-40B4-BE49-F238E27FC236}">
                    <a16:creationId xmlns:a16="http://schemas.microsoft.com/office/drawing/2014/main" id="{98990C40-C92F-4806-BC60-4F68C3C5A001}"/>
                  </a:ext>
                </a:extLst>
              </p:cNvPr>
              <p:cNvSpPr>
                <a:spLocks noChangeShapeType="1"/>
              </p:cNvSpPr>
              <p:nvPr/>
            </p:nvSpPr>
            <p:spPr bwMode="auto">
              <a:xfrm flipV="1">
                <a:off x="9785352" y="492601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143">
                <a:extLst>
                  <a:ext uri="{FF2B5EF4-FFF2-40B4-BE49-F238E27FC236}">
                    <a16:creationId xmlns:a16="http://schemas.microsoft.com/office/drawing/2014/main" id="{4127C6BD-4E3C-4883-8842-95AE8A6C3408}"/>
                  </a:ext>
                </a:extLst>
              </p:cNvPr>
              <p:cNvSpPr>
                <a:spLocks noChangeShapeType="1"/>
              </p:cNvSpPr>
              <p:nvPr/>
            </p:nvSpPr>
            <p:spPr bwMode="auto">
              <a:xfrm flipV="1">
                <a:off x="10717214" y="492601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Line 144">
                <a:extLst>
                  <a:ext uri="{FF2B5EF4-FFF2-40B4-BE49-F238E27FC236}">
                    <a16:creationId xmlns:a16="http://schemas.microsoft.com/office/drawing/2014/main" id="{D6A207CC-A504-44A7-BEB6-D4504FF75744}"/>
                  </a:ext>
                </a:extLst>
              </p:cNvPr>
              <p:cNvSpPr>
                <a:spLocks noChangeShapeType="1"/>
              </p:cNvSpPr>
              <p:nvPr/>
            </p:nvSpPr>
            <p:spPr bwMode="auto">
              <a:xfrm flipV="1">
                <a:off x="11649077" y="4926013"/>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Line 168">
                <a:extLst>
                  <a:ext uri="{FF2B5EF4-FFF2-40B4-BE49-F238E27FC236}">
                    <a16:creationId xmlns:a16="http://schemas.microsoft.com/office/drawing/2014/main" id="{771FB903-4462-4F04-A9A2-28CED6E39D6F}"/>
                  </a:ext>
                </a:extLst>
              </p:cNvPr>
              <p:cNvSpPr>
                <a:spLocks noChangeShapeType="1"/>
              </p:cNvSpPr>
              <p:nvPr/>
            </p:nvSpPr>
            <p:spPr bwMode="auto">
              <a:xfrm>
                <a:off x="8105777" y="6070600"/>
                <a:ext cx="3543300" cy="0"/>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169">
                <a:extLst>
                  <a:ext uri="{FF2B5EF4-FFF2-40B4-BE49-F238E27FC236}">
                    <a16:creationId xmlns:a16="http://schemas.microsoft.com/office/drawing/2014/main" id="{C4E279EE-AB3D-4158-9E55-B6E7FADAD551}"/>
                  </a:ext>
                </a:extLst>
              </p:cNvPr>
              <p:cNvSpPr>
                <a:spLocks noChangeShapeType="1"/>
              </p:cNvSpPr>
              <p:nvPr/>
            </p:nvSpPr>
            <p:spPr bwMode="auto">
              <a:xfrm flipV="1">
                <a:off x="8851902" y="607218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170">
                <a:extLst>
                  <a:ext uri="{FF2B5EF4-FFF2-40B4-BE49-F238E27FC236}">
                    <a16:creationId xmlns:a16="http://schemas.microsoft.com/office/drawing/2014/main" id="{3ECB9751-2077-4497-9D96-3152F68882FF}"/>
                  </a:ext>
                </a:extLst>
              </p:cNvPr>
              <p:cNvSpPr>
                <a:spLocks noChangeShapeType="1"/>
              </p:cNvSpPr>
              <p:nvPr/>
            </p:nvSpPr>
            <p:spPr bwMode="auto">
              <a:xfrm flipV="1">
                <a:off x="9785352" y="607218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171">
                <a:extLst>
                  <a:ext uri="{FF2B5EF4-FFF2-40B4-BE49-F238E27FC236}">
                    <a16:creationId xmlns:a16="http://schemas.microsoft.com/office/drawing/2014/main" id="{4E99F34B-F2E8-49D8-A43A-00E8F2523B1C}"/>
                  </a:ext>
                </a:extLst>
              </p:cNvPr>
              <p:cNvSpPr>
                <a:spLocks noChangeShapeType="1"/>
              </p:cNvSpPr>
              <p:nvPr/>
            </p:nvSpPr>
            <p:spPr bwMode="auto">
              <a:xfrm flipV="1">
                <a:off x="10717214" y="607218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172">
                <a:extLst>
                  <a:ext uri="{FF2B5EF4-FFF2-40B4-BE49-F238E27FC236}">
                    <a16:creationId xmlns:a16="http://schemas.microsoft.com/office/drawing/2014/main" id="{5184C639-580E-4023-9CD4-D9993A939EB4}"/>
                  </a:ext>
                </a:extLst>
              </p:cNvPr>
              <p:cNvSpPr>
                <a:spLocks noChangeShapeType="1"/>
              </p:cNvSpPr>
              <p:nvPr/>
            </p:nvSpPr>
            <p:spPr bwMode="auto">
              <a:xfrm flipV="1">
                <a:off x="11649077" y="6072188"/>
                <a:ext cx="0" cy="35242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3" name="Group 212">
              <a:extLst>
                <a:ext uri="{FF2B5EF4-FFF2-40B4-BE49-F238E27FC236}">
                  <a16:creationId xmlns:a16="http://schemas.microsoft.com/office/drawing/2014/main" id="{C55BE00F-6568-4E15-A0C9-EA25DB6B83C8}"/>
                </a:ext>
              </a:extLst>
            </p:cNvPr>
            <p:cNvGrpSpPr/>
            <p:nvPr/>
          </p:nvGrpSpPr>
          <p:grpSpPr>
            <a:xfrm>
              <a:off x="8202641" y="1989138"/>
              <a:ext cx="1371600" cy="388938"/>
              <a:chOff x="9401177" y="2382838"/>
              <a:chExt cx="1371600" cy="388938"/>
            </a:xfrm>
          </p:grpSpPr>
          <p:sp>
            <p:nvSpPr>
              <p:cNvPr id="358" name="Rectangle 81">
                <a:extLst>
                  <a:ext uri="{FF2B5EF4-FFF2-40B4-BE49-F238E27FC236}">
                    <a16:creationId xmlns:a16="http://schemas.microsoft.com/office/drawing/2014/main" id="{CD41B037-3631-4A41-8A7E-E8428FBCA98A}"/>
                  </a:ext>
                </a:extLst>
              </p:cNvPr>
              <p:cNvSpPr>
                <a:spLocks noChangeArrowheads="1"/>
              </p:cNvSpPr>
              <p:nvPr/>
            </p:nvSpPr>
            <p:spPr bwMode="auto">
              <a:xfrm>
                <a:off x="9401177" y="2382838"/>
                <a:ext cx="11858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9" name="Rectangle 82">
                <a:extLst>
                  <a:ext uri="{FF2B5EF4-FFF2-40B4-BE49-F238E27FC236}">
                    <a16:creationId xmlns:a16="http://schemas.microsoft.com/office/drawing/2014/main" id="{8D867A4E-9E47-4D77-A836-4E3B287AB323}"/>
                  </a:ext>
                </a:extLst>
              </p:cNvPr>
              <p:cNvSpPr>
                <a:spLocks noChangeArrowheads="1"/>
              </p:cNvSpPr>
              <p:nvPr/>
            </p:nvSpPr>
            <p:spPr bwMode="auto">
              <a:xfrm>
                <a:off x="10410827" y="2382838"/>
                <a:ext cx="2206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0" name="Rectangle 83">
                <a:extLst>
                  <a:ext uri="{FF2B5EF4-FFF2-40B4-BE49-F238E27FC236}">
                    <a16:creationId xmlns:a16="http://schemas.microsoft.com/office/drawing/2014/main" id="{30E1F340-C3B0-4883-9B3F-778DF8D97B59}"/>
                  </a:ext>
                </a:extLst>
              </p:cNvPr>
              <p:cNvSpPr>
                <a:spLocks noChangeArrowheads="1"/>
              </p:cNvSpPr>
              <p:nvPr/>
            </p:nvSpPr>
            <p:spPr bwMode="auto">
              <a:xfrm>
                <a:off x="10501314" y="2382838"/>
                <a:ext cx="2714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14" name="Group 213">
              <a:extLst>
                <a:ext uri="{FF2B5EF4-FFF2-40B4-BE49-F238E27FC236}">
                  <a16:creationId xmlns:a16="http://schemas.microsoft.com/office/drawing/2014/main" id="{977E207C-BF74-4EFC-B57E-CEA8353DD76C}"/>
                </a:ext>
              </a:extLst>
            </p:cNvPr>
            <p:cNvGrpSpPr/>
            <p:nvPr/>
          </p:nvGrpSpPr>
          <p:grpSpPr>
            <a:xfrm>
              <a:off x="7188228" y="2643188"/>
              <a:ext cx="3770313" cy="431800"/>
              <a:chOff x="8386764" y="3036888"/>
              <a:chExt cx="3770313" cy="431800"/>
            </a:xfrm>
          </p:grpSpPr>
          <p:sp>
            <p:nvSpPr>
              <p:cNvPr id="346" name="Rectangle 89">
                <a:extLst>
                  <a:ext uri="{FF2B5EF4-FFF2-40B4-BE49-F238E27FC236}">
                    <a16:creationId xmlns:a16="http://schemas.microsoft.com/office/drawing/2014/main" id="{296914FF-207F-4AF9-82F8-2390BAC25E2C}"/>
                  </a:ext>
                </a:extLst>
              </p:cNvPr>
              <p:cNvSpPr>
                <a:spLocks noChangeArrowheads="1"/>
              </p:cNvSpPr>
              <p:nvPr/>
            </p:nvSpPr>
            <p:spPr bwMode="auto">
              <a:xfrm>
                <a:off x="8386764" y="3036888"/>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90">
                <a:extLst>
                  <a:ext uri="{FF2B5EF4-FFF2-40B4-BE49-F238E27FC236}">
                    <a16:creationId xmlns:a16="http://schemas.microsoft.com/office/drawing/2014/main" id="{513EB8C4-1CFB-4E12-BD9E-E6F2C23EDEA9}"/>
                  </a:ext>
                </a:extLst>
              </p:cNvPr>
              <p:cNvSpPr>
                <a:spLocks noChangeArrowheads="1"/>
              </p:cNvSpPr>
              <p:nvPr/>
            </p:nvSpPr>
            <p:spPr bwMode="auto">
              <a:xfrm>
                <a:off x="8386764" y="3036888"/>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Rectangle 91">
                <a:extLst>
                  <a:ext uri="{FF2B5EF4-FFF2-40B4-BE49-F238E27FC236}">
                    <a16:creationId xmlns:a16="http://schemas.microsoft.com/office/drawing/2014/main" id="{4D45F04F-556A-4D9C-908E-06AE69215457}"/>
                  </a:ext>
                </a:extLst>
              </p:cNvPr>
              <p:cNvSpPr>
                <a:spLocks noChangeArrowheads="1"/>
              </p:cNvSpPr>
              <p:nvPr/>
            </p:nvSpPr>
            <p:spPr bwMode="auto">
              <a:xfrm>
                <a:off x="8529639" y="3081338"/>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Arial" panose="020B0604020202020204" pitchFamily="34" charset="0"/>
                  </a:rPr>
                  <a:t>Flash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9" name="Rectangle 92">
                <a:extLst>
                  <a:ext uri="{FF2B5EF4-FFF2-40B4-BE49-F238E27FC236}">
                    <a16:creationId xmlns:a16="http://schemas.microsoft.com/office/drawing/2014/main" id="{0147E385-1FB5-4FBE-A971-1AAA57060F39}"/>
                  </a:ext>
                </a:extLst>
              </p:cNvPr>
              <p:cNvSpPr>
                <a:spLocks noChangeArrowheads="1"/>
              </p:cNvSpPr>
              <p:nvPr/>
            </p:nvSpPr>
            <p:spPr bwMode="auto">
              <a:xfrm>
                <a:off x="9318627" y="3036888"/>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93">
                <a:extLst>
                  <a:ext uri="{FF2B5EF4-FFF2-40B4-BE49-F238E27FC236}">
                    <a16:creationId xmlns:a16="http://schemas.microsoft.com/office/drawing/2014/main" id="{C3609E4A-1F47-43D6-9F0F-768E8C3A0DAB}"/>
                  </a:ext>
                </a:extLst>
              </p:cNvPr>
              <p:cNvSpPr>
                <a:spLocks noChangeArrowheads="1"/>
              </p:cNvSpPr>
              <p:nvPr/>
            </p:nvSpPr>
            <p:spPr bwMode="auto">
              <a:xfrm>
                <a:off x="9318627" y="3036888"/>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Rectangle 94">
                <a:extLst>
                  <a:ext uri="{FF2B5EF4-FFF2-40B4-BE49-F238E27FC236}">
                    <a16:creationId xmlns:a16="http://schemas.microsoft.com/office/drawing/2014/main" id="{BDB7CD50-DA6B-4ADE-A0C8-BFE9799320C3}"/>
                  </a:ext>
                </a:extLst>
              </p:cNvPr>
              <p:cNvSpPr>
                <a:spLocks noChangeArrowheads="1"/>
              </p:cNvSpPr>
              <p:nvPr/>
            </p:nvSpPr>
            <p:spPr bwMode="auto">
              <a:xfrm>
                <a:off x="9461502" y="3081338"/>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2" name="Rectangle 95">
                <a:extLst>
                  <a:ext uri="{FF2B5EF4-FFF2-40B4-BE49-F238E27FC236}">
                    <a16:creationId xmlns:a16="http://schemas.microsoft.com/office/drawing/2014/main" id="{5CB7DFE1-F996-48B0-AEBE-B4BE834EBBBC}"/>
                  </a:ext>
                </a:extLst>
              </p:cNvPr>
              <p:cNvSpPr>
                <a:spLocks noChangeArrowheads="1"/>
              </p:cNvSpPr>
              <p:nvPr/>
            </p:nvSpPr>
            <p:spPr bwMode="auto">
              <a:xfrm>
                <a:off x="10250489" y="3036888"/>
                <a:ext cx="933450"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96">
                <a:extLst>
                  <a:ext uri="{FF2B5EF4-FFF2-40B4-BE49-F238E27FC236}">
                    <a16:creationId xmlns:a16="http://schemas.microsoft.com/office/drawing/2014/main" id="{D2DBDC0D-136C-487F-AFA1-02D89B28ECD6}"/>
                  </a:ext>
                </a:extLst>
              </p:cNvPr>
              <p:cNvSpPr>
                <a:spLocks noChangeArrowheads="1"/>
              </p:cNvSpPr>
              <p:nvPr/>
            </p:nvSpPr>
            <p:spPr bwMode="auto">
              <a:xfrm>
                <a:off x="10250489" y="3036888"/>
                <a:ext cx="933450"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Rectangle 97">
                <a:extLst>
                  <a:ext uri="{FF2B5EF4-FFF2-40B4-BE49-F238E27FC236}">
                    <a16:creationId xmlns:a16="http://schemas.microsoft.com/office/drawing/2014/main" id="{C8C1C056-E139-4C70-ACF0-D8F383D2C6DE}"/>
                  </a:ext>
                </a:extLst>
              </p:cNvPr>
              <p:cNvSpPr>
                <a:spLocks noChangeArrowheads="1"/>
              </p:cNvSpPr>
              <p:nvPr/>
            </p:nvSpPr>
            <p:spPr bwMode="auto">
              <a:xfrm>
                <a:off x="10393364" y="3081338"/>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5" name="Rectangle 98">
                <a:extLst>
                  <a:ext uri="{FF2B5EF4-FFF2-40B4-BE49-F238E27FC236}">
                    <a16:creationId xmlns:a16="http://schemas.microsoft.com/office/drawing/2014/main" id="{DB26FFC4-72FC-456F-AF62-17EF98432806}"/>
                  </a:ext>
                </a:extLst>
              </p:cNvPr>
              <p:cNvSpPr>
                <a:spLocks noChangeArrowheads="1"/>
              </p:cNvSpPr>
              <p:nvPr/>
            </p:nvSpPr>
            <p:spPr bwMode="auto">
              <a:xfrm>
                <a:off x="11183939" y="3036888"/>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99">
                <a:extLst>
                  <a:ext uri="{FF2B5EF4-FFF2-40B4-BE49-F238E27FC236}">
                    <a16:creationId xmlns:a16="http://schemas.microsoft.com/office/drawing/2014/main" id="{C319B53D-9C36-4A30-8451-4FED70584D1E}"/>
                  </a:ext>
                </a:extLst>
              </p:cNvPr>
              <p:cNvSpPr>
                <a:spLocks noChangeArrowheads="1"/>
              </p:cNvSpPr>
              <p:nvPr/>
            </p:nvSpPr>
            <p:spPr bwMode="auto">
              <a:xfrm>
                <a:off x="11183939" y="3036888"/>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Rectangle 100">
                <a:extLst>
                  <a:ext uri="{FF2B5EF4-FFF2-40B4-BE49-F238E27FC236}">
                    <a16:creationId xmlns:a16="http://schemas.microsoft.com/office/drawing/2014/main" id="{BA571A65-95CA-4E7F-B9FD-D34612E31740}"/>
                  </a:ext>
                </a:extLst>
              </p:cNvPr>
              <p:cNvSpPr>
                <a:spLocks noChangeArrowheads="1"/>
              </p:cNvSpPr>
              <p:nvPr/>
            </p:nvSpPr>
            <p:spPr bwMode="auto">
              <a:xfrm>
                <a:off x="11326814" y="3081338"/>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17" name="Group 216">
              <a:extLst>
                <a:ext uri="{FF2B5EF4-FFF2-40B4-BE49-F238E27FC236}">
                  <a16:creationId xmlns:a16="http://schemas.microsoft.com/office/drawing/2014/main" id="{1F4B9119-DA9B-44D8-9CDD-5958815C5D38}"/>
                </a:ext>
              </a:extLst>
            </p:cNvPr>
            <p:cNvGrpSpPr/>
            <p:nvPr/>
          </p:nvGrpSpPr>
          <p:grpSpPr>
            <a:xfrm>
              <a:off x="8202641" y="3109913"/>
              <a:ext cx="1371600" cy="403542"/>
              <a:chOff x="9401177" y="3503613"/>
              <a:chExt cx="1371600" cy="403542"/>
            </a:xfrm>
          </p:grpSpPr>
          <p:sp>
            <p:nvSpPr>
              <p:cNvPr id="335" name="Rectangle 109">
                <a:extLst>
                  <a:ext uri="{FF2B5EF4-FFF2-40B4-BE49-F238E27FC236}">
                    <a16:creationId xmlns:a16="http://schemas.microsoft.com/office/drawing/2014/main" id="{0D6C9DB2-335D-412E-B633-7AA652539531}"/>
                  </a:ext>
                </a:extLst>
              </p:cNvPr>
              <p:cNvSpPr>
                <a:spLocks noChangeArrowheads="1"/>
              </p:cNvSpPr>
              <p:nvPr/>
            </p:nvSpPr>
            <p:spPr bwMode="auto">
              <a:xfrm>
                <a:off x="9401177" y="3503613"/>
                <a:ext cx="11858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6" name="Rectangle 110">
                <a:extLst>
                  <a:ext uri="{FF2B5EF4-FFF2-40B4-BE49-F238E27FC236}">
                    <a16:creationId xmlns:a16="http://schemas.microsoft.com/office/drawing/2014/main" id="{A76A2350-EB26-4D37-B6F9-2A22B31EF6D8}"/>
                  </a:ext>
                </a:extLst>
              </p:cNvPr>
              <p:cNvSpPr>
                <a:spLocks noChangeArrowheads="1"/>
              </p:cNvSpPr>
              <p:nvPr/>
            </p:nvSpPr>
            <p:spPr bwMode="auto">
              <a:xfrm>
                <a:off x="10406701" y="3518217"/>
                <a:ext cx="2206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7" name="Rectangle 111">
                <a:extLst>
                  <a:ext uri="{FF2B5EF4-FFF2-40B4-BE49-F238E27FC236}">
                    <a16:creationId xmlns:a16="http://schemas.microsoft.com/office/drawing/2014/main" id="{4C735EC9-3630-46B9-9858-3C51FBF3DD7C}"/>
                  </a:ext>
                </a:extLst>
              </p:cNvPr>
              <p:cNvSpPr>
                <a:spLocks noChangeArrowheads="1"/>
              </p:cNvSpPr>
              <p:nvPr/>
            </p:nvSpPr>
            <p:spPr bwMode="auto">
              <a:xfrm>
                <a:off x="10501314" y="3503613"/>
                <a:ext cx="2714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20" name="Group 219">
              <a:extLst>
                <a:ext uri="{FF2B5EF4-FFF2-40B4-BE49-F238E27FC236}">
                  <a16:creationId xmlns:a16="http://schemas.microsoft.com/office/drawing/2014/main" id="{2A8ECDA2-17DD-4D5A-B2C6-D92FE65F7484}"/>
                </a:ext>
              </a:extLst>
            </p:cNvPr>
            <p:cNvGrpSpPr/>
            <p:nvPr/>
          </p:nvGrpSpPr>
          <p:grpSpPr>
            <a:xfrm>
              <a:off x="7188228" y="3763963"/>
              <a:ext cx="3770313" cy="431800"/>
              <a:chOff x="8386764" y="4157663"/>
              <a:chExt cx="3770313" cy="431800"/>
            </a:xfrm>
          </p:grpSpPr>
          <p:sp>
            <p:nvSpPr>
              <p:cNvPr id="323" name="Rectangle 117">
                <a:extLst>
                  <a:ext uri="{FF2B5EF4-FFF2-40B4-BE49-F238E27FC236}">
                    <a16:creationId xmlns:a16="http://schemas.microsoft.com/office/drawing/2014/main" id="{FE1CD02D-CB34-454F-8573-114C774DD7B0}"/>
                  </a:ext>
                </a:extLst>
              </p:cNvPr>
              <p:cNvSpPr>
                <a:spLocks noChangeArrowheads="1"/>
              </p:cNvSpPr>
              <p:nvPr/>
            </p:nvSpPr>
            <p:spPr bwMode="auto">
              <a:xfrm>
                <a:off x="8386764" y="4157663"/>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118">
                <a:extLst>
                  <a:ext uri="{FF2B5EF4-FFF2-40B4-BE49-F238E27FC236}">
                    <a16:creationId xmlns:a16="http://schemas.microsoft.com/office/drawing/2014/main" id="{4079DE77-CDEA-46B9-BB75-CC3976A7CC4A}"/>
                  </a:ext>
                </a:extLst>
              </p:cNvPr>
              <p:cNvSpPr>
                <a:spLocks noChangeArrowheads="1"/>
              </p:cNvSpPr>
              <p:nvPr/>
            </p:nvSpPr>
            <p:spPr bwMode="auto">
              <a:xfrm>
                <a:off x="8386764" y="4157663"/>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19">
                <a:extLst>
                  <a:ext uri="{FF2B5EF4-FFF2-40B4-BE49-F238E27FC236}">
                    <a16:creationId xmlns:a16="http://schemas.microsoft.com/office/drawing/2014/main" id="{43C65A36-1A31-4A73-9DE3-342D82E1A0C5}"/>
                  </a:ext>
                </a:extLst>
              </p:cNvPr>
              <p:cNvSpPr>
                <a:spLocks noChangeArrowheads="1"/>
              </p:cNvSpPr>
              <p:nvPr/>
            </p:nvSpPr>
            <p:spPr bwMode="auto">
              <a:xfrm>
                <a:off x="8529639" y="4200525"/>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6" name="Rectangle 120">
                <a:extLst>
                  <a:ext uri="{FF2B5EF4-FFF2-40B4-BE49-F238E27FC236}">
                    <a16:creationId xmlns:a16="http://schemas.microsoft.com/office/drawing/2014/main" id="{9920D7E9-88C0-4E0E-8BF8-F5CCFB5213E2}"/>
                  </a:ext>
                </a:extLst>
              </p:cNvPr>
              <p:cNvSpPr>
                <a:spLocks noChangeArrowheads="1"/>
              </p:cNvSpPr>
              <p:nvPr/>
            </p:nvSpPr>
            <p:spPr bwMode="auto">
              <a:xfrm>
                <a:off x="9318627" y="4157663"/>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121">
                <a:extLst>
                  <a:ext uri="{FF2B5EF4-FFF2-40B4-BE49-F238E27FC236}">
                    <a16:creationId xmlns:a16="http://schemas.microsoft.com/office/drawing/2014/main" id="{43A72834-20A8-4D71-85CC-47C9E64542DC}"/>
                  </a:ext>
                </a:extLst>
              </p:cNvPr>
              <p:cNvSpPr>
                <a:spLocks noChangeArrowheads="1"/>
              </p:cNvSpPr>
              <p:nvPr/>
            </p:nvSpPr>
            <p:spPr bwMode="auto">
              <a:xfrm>
                <a:off x="9318627" y="4157663"/>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Rectangle 122">
                <a:extLst>
                  <a:ext uri="{FF2B5EF4-FFF2-40B4-BE49-F238E27FC236}">
                    <a16:creationId xmlns:a16="http://schemas.microsoft.com/office/drawing/2014/main" id="{1F5713F5-BE53-4279-9CFD-38A56DB7B388}"/>
                  </a:ext>
                </a:extLst>
              </p:cNvPr>
              <p:cNvSpPr>
                <a:spLocks noChangeArrowheads="1"/>
              </p:cNvSpPr>
              <p:nvPr/>
            </p:nvSpPr>
            <p:spPr bwMode="auto">
              <a:xfrm>
                <a:off x="9461502" y="4200525"/>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9" name="Rectangle 123">
                <a:extLst>
                  <a:ext uri="{FF2B5EF4-FFF2-40B4-BE49-F238E27FC236}">
                    <a16:creationId xmlns:a16="http://schemas.microsoft.com/office/drawing/2014/main" id="{5E556FF3-0066-43EF-871E-51B45F77DA2B}"/>
                  </a:ext>
                </a:extLst>
              </p:cNvPr>
              <p:cNvSpPr>
                <a:spLocks noChangeArrowheads="1"/>
              </p:cNvSpPr>
              <p:nvPr/>
            </p:nvSpPr>
            <p:spPr bwMode="auto">
              <a:xfrm>
                <a:off x="10250489" y="4157663"/>
                <a:ext cx="933450"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124">
                <a:extLst>
                  <a:ext uri="{FF2B5EF4-FFF2-40B4-BE49-F238E27FC236}">
                    <a16:creationId xmlns:a16="http://schemas.microsoft.com/office/drawing/2014/main" id="{8953E0A5-54E9-45D3-A7DB-2DCB24B84860}"/>
                  </a:ext>
                </a:extLst>
              </p:cNvPr>
              <p:cNvSpPr>
                <a:spLocks noChangeArrowheads="1"/>
              </p:cNvSpPr>
              <p:nvPr/>
            </p:nvSpPr>
            <p:spPr bwMode="auto">
              <a:xfrm>
                <a:off x="10250489" y="4157663"/>
                <a:ext cx="933450"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Rectangle 125">
                <a:extLst>
                  <a:ext uri="{FF2B5EF4-FFF2-40B4-BE49-F238E27FC236}">
                    <a16:creationId xmlns:a16="http://schemas.microsoft.com/office/drawing/2014/main" id="{86DDD09E-5073-4240-9BE7-53F625890EE7}"/>
                  </a:ext>
                </a:extLst>
              </p:cNvPr>
              <p:cNvSpPr>
                <a:spLocks noChangeArrowheads="1"/>
              </p:cNvSpPr>
              <p:nvPr/>
            </p:nvSpPr>
            <p:spPr bwMode="auto">
              <a:xfrm>
                <a:off x="10393364" y="4200525"/>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2" name="Rectangle 126">
                <a:extLst>
                  <a:ext uri="{FF2B5EF4-FFF2-40B4-BE49-F238E27FC236}">
                    <a16:creationId xmlns:a16="http://schemas.microsoft.com/office/drawing/2014/main" id="{E1ADD46D-E333-47E1-8A14-5081BC3CBC03}"/>
                  </a:ext>
                </a:extLst>
              </p:cNvPr>
              <p:cNvSpPr>
                <a:spLocks noChangeArrowheads="1"/>
              </p:cNvSpPr>
              <p:nvPr/>
            </p:nvSpPr>
            <p:spPr bwMode="auto">
              <a:xfrm>
                <a:off x="11183939" y="4157663"/>
                <a:ext cx="931863" cy="3810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127">
                <a:extLst>
                  <a:ext uri="{FF2B5EF4-FFF2-40B4-BE49-F238E27FC236}">
                    <a16:creationId xmlns:a16="http://schemas.microsoft.com/office/drawing/2014/main" id="{303F5891-750E-48DA-BCD0-8AACF5268634}"/>
                  </a:ext>
                </a:extLst>
              </p:cNvPr>
              <p:cNvSpPr>
                <a:spLocks noChangeArrowheads="1"/>
              </p:cNvSpPr>
              <p:nvPr/>
            </p:nvSpPr>
            <p:spPr bwMode="auto">
              <a:xfrm>
                <a:off x="11183939" y="4157663"/>
                <a:ext cx="931863" cy="381000"/>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28">
                <a:extLst>
                  <a:ext uri="{FF2B5EF4-FFF2-40B4-BE49-F238E27FC236}">
                    <a16:creationId xmlns:a16="http://schemas.microsoft.com/office/drawing/2014/main" id="{7981A865-7165-4795-B26B-3367786B0334}"/>
                  </a:ext>
                </a:extLst>
              </p:cNvPr>
              <p:cNvSpPr>
                <a:spLocks noChangeArrowheads="1"/>
              </p:cNvSpPr>
              <p:nvPr/>
            </p:nvSpPr>
            <p:spPr bwMode="auto">
              <a:xfrm>
                <a:off x="11326814" y="4200525"/>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22" name="Group 221">
              <a:extLst>
                <a:ext uri="{FF2B5EF4-FFF2-40B4-BE49-F238E27FC236}">
                  <a16:creationId xmlns:a16="http://schemas.microsoft.com/office/drawing/2014/main" id="{F95677AE-86AF-4CA7-9463-4CB98C12AB67}"/>
                </a:ext>
              </a:extLst>
            </p:cNvPr>
            <p:cNvGrpSpPr/>
            <p:nvPr/>
          </p:nvGrpSpPr>
          <p:grpSpPr>
            <a:xfrm>
              <a:off x="8202641" y="4230688"/>
              <a:ext cx="1371600" cy="388938"/>
              <a:chOff x="9401177" y="4624388"/>
              <a:chExt cx="1371600" cy="388938"/>
            </a:xfrm>
          </p:grpSpPr>
          <p:sp>
            <p:nvSpPr>
              <p:cNvPr id="312" name="Rectangle 137">
                <a:extLst>
                  <a:ext uri="{FF2B5EF4-FFF2-40B4-BE49-F238E27FC236}">
                    <a16:creationId xmlns:a16="http://schemas.microsoft.com/office/drawing/2014/main" id="{957954CE-6E1F-40AF-A0AF-9E72EC55436C}"/>
                  </a:ext>
                </a:extLst>
              </p:cNvPr>
              <p:cNvSpPr>
                <a:spLocks noChangeArrowheads="1"/>
              </p:cNvSpPr>
              <p:nvPr/>
            </p:nvSpPr>
            <p:spPr bwMode="auto">
              <a:xfrm>
                <a:off x="9401177" y="4624388"/>
                <a:ext cx="11858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3" name="Rectangle 138">
                <a:extLst>
                  <a:ext uri="{FF2B5EF4-FFF2-40B4-BE49-F238E27FC236}">
                    <a16:creationId xmlns:a16="http://schemas.microsoft.com/office/drawing/2014/main" id="{AFDB815E-1D32-4181-B0F8-DB610BC31F58}"/>
                  </a:ext>
                </a:extLst>
              </p:cNvPr>
              <p:cNvSpPr>
                <a:spLocks noChangeArrowheads="1"/>
              </p:cNvSpPr>
              <p:nvPr/>
            </p:nvSpPr>
            <p:spPr bwMode="auto">
              <a:xfrm>
                <a:off x="10410827" y="4624388"/>
                <a:ext cx="2206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4" name="Rectangle 139">
                <a:extLst>
                  <a:ext uri="{FF2B5EF4-FFF2-40B4-BE49-F238E27FC236}">
                    <a16:creationId xmlns:a16="http://schemas.microsoft.com/office/drawing/2014/main" id="{CBED4C3A-2054-4E80-A004-418B85C101D1}"/>
                  </a:ext>
                </a:extLst>
              </p:cNvPr>
              <p:cNvSpPr>
                <a:spLocks noChangeArrowheads="1"/>
              </p:cNvSpPr>
              <p:nvPr/>
            </p:nvSpPr>
            <p:spPr bwMode="auto">
              <a:xfrm>
                <a:off x="10501314" y="4624388"/>
                <a:ext cx="2714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23" name="Group 222">
              <a:extLst>
                <a:ext uri="{FF2B5EF4-FFF2-40B4-BE49-F238E27FC236}">
                  <a16:creationId xmlns:a16="http://schemas.microsoft.com/office/drawing/2014/main" id="{0B96F1E8-A8E2-4684-98A9-9FDCBFB897DB}"/>
                </a:ext>
              </a:extLst>
            </p:cNvPr>
            <p:cNvGrpSpPr/>
            <p:nvPr/>
          </p:nvGrpSpPr>
          <p:grpSpPr>
            <a:xfrm>
              <a:off x="7188228" y="4884738"/>
              <a:ext cx="3770313" cy="431800"/>
              <a:chOff x="8386764" y="5278438"/>
              <a:chExt cx="3770313" cy="431800"/>
            </a:xfrm>
          </p:grpSpPr>
          <p:sp>
            <p:nvSpPr>
              <p:cNvPr id="300" name="Rectangle 145">
                <a:extLst>
                  <a:ext uri="{FF2B5EF4-FFF2-40B4-BE49-F238E27FC236}">
                    <a16:creationId xmlns:a16="http://schemas.microsoft.com/office/drawing/2014/main" id="{804974E0-FE61-4C8F-96F6-75FC2E320F0F}"/>
                  </a:ext>
                </a:extLst>
              </p:cNvPr>
              <p:cNvSpPr>
                <a:spLocks noChangeArrowheads="1"/>
              </p:cNvSpPr>
              <p:nvPr/>
            </p:nvSpPr>
            <p:spPr bwMode="auto">
              <a:xfrm>
                <a:off x="8386764" y="5278438"/>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46">
                <a:extLst>
                  <a:ext uri="{FF2B5EF4-FFF2-40B4-BE49-F238E27FC236}">
                    <a16:creationId xmlns:a16="http://schemas.microsoft.com/office/drawing/2014/main" id="{38882F77-A92E-49F0-8104-2C5D28EDBBBE}"/>
                  </a:ext>
                </a:extLst>
              </p:cNvPr>
              <p:cNvSpPr>
                <a:spLocks noChangeArrowheads="1"/>
              </p:cNvSpPr>
              <p:nvPr/>
            </p:nvSpPr>
            <p:spPr bwMode="auto">
              <a:xfrm>
                <a:off x="8386764" y="5278438"/>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47">
                <a:extLst>
                  <a:ext uri="{FF2B5EF4-FFF2-40B4-BE49-F238E27FC236}">
                    <a16:creationId xmlns:a16="http://schemas.microsoft.com/office/drawing/2014/main" id="{A3FFA1B0-7B71-40E5-AC91-D9A519BB0E5B}"/>
                  </a:ext>
                </a:extLst>
              </p:cNvPr>
              <p:cNvSpPr>
                <a:spLocks noChangeArrowheads="1"/>
              </p:cNvSpPr>
              <p:nvPr/>
            </p:nvSpPr>
            <p:spPr bwMode="auto">
              <a:xfrm>
                <a:off x="8529639" y="5321300"/>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Arial" panose="020B0604020202020204" pitchFamily="34" charset="0"/>
                  </a:rPr>
                  <a:t>Flash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3" name="Rectangle 148">
                <a:extLst>
                  <a:ext uri="{FF2B5EF4-FFF2-40B4-BE49-F238E27FC236}">
                    <a16:creationId xmlns:a16="http://schemas.microsoft.com/office/drawing/2014/main" id="{57CF1CF7-96D2-49F9-A92C-45ADF4E7A8D9}"/>
                  </a:ext>
                </a:extLst>
              </p:cNvPr>
              <p:cNvSpPr>
                <a:spLocks noChangeArrowheads="1"/>
              </p:cNvSpPr>
              <p:nvPr/>
            </p:nvSpPr>
            <p:spPr bwMode="auto">
              <a:xfrm>
                <a:off x="9318627" y="5278438"/>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49">
                <a:extLst>
                  <a:ext uri="{FF2B5EF4-FFF2-40B4-BE49-F238E27FC236}">
                    <a16:creationId xmlns:a16="http://schemas.microsoft.com/office/drawing/2014/main" id="{9582E685-5CF9-4819-8BB8-D4A5D405B92B}"/>
                  </a:ext>
                </a:extLst>
              </p:cNvPr>
              <p:cNvSpPr>
                <a:spLocks noChangeArrowheads="1"/>
              </p:cNvSpPr>
              <p:nvPr/>
            </p:nvSpPr>
            <p:spPr bwMode="auto">
              <a:xfrm>
                <a:off x="9318627" y="5278438"/>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50">
                <a:extLst>
                  <a:ext uri="{FF2B5EF4-FFF2-40B4-BE49-F238E27FC236}">
                    <a16:creationId xmlns:a16="http://schemas.microsoft.com/office/drawing/2014/main" id="{BB2E6615-CF9B-44E6-B1DF-C76355C7B583}"/>
                  </a:ext>
                </a:extLst>
              </p:cNvPr>
              <p:cNvSpPr>
                <a:spLocks noChangeArrowheads="1"/>
              </p:cNvSpPr>
              <p:nvPr/>
            </p:nvSpPr>
            <p:spPr bwMode="auto">
              <a:xfrm>
                <a:off x="9461502" y="5321300"/>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Arial" panose="020B0604020202020204" pitchFamily="34" charset="0"/>
                  </a:rPr>
                  <a:t>Flash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6" name="Rectangle 151">
                <a:extLst>
                  <a:ext uri="{FF2B5EF4-FFF2-40B4-BE49-F238E27FC236}">
                    <a16:creationId xmlns:a16="http://schemas.microsoft.com/office/drawing/2014/main" id="{211D091C-5F06-4D4C-B37A-4C1DCCBCC672}"/>
                  </a:ext>
                </a:extLst>
              </p:cNvPr>
              <p:cNvSpPr>
                <a:spLocks noChangeArrowheads="1"/>
              </p:cNvSpPr>
              <p:nvPr/>
            </p:nvSpPr>
            <p:spPr bwMode="auto">
              <a:xfrm>
                <a:off x="10250489" y="5278438"/>
                <a:ext cx="933450"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52">
                <a:extLst>
                  <a:ext uri="{FF2B5EF4-FFF2-40B4-BE49-F238E27FC236}">
                    <a16:creationId xmlns:a16="http://schemas.microsoft.com/office/drawing/2014/main" id="{24F8E9B4-EFD3-4948-90EE-393CE44E400B}"/>
                  </a:ext>
                </a:extLst>
              </p:cNvPr>
              <p:cNvSpPr>
                <a:spLocks noChangeArrowheads="1"/>
              </p:cNvSpPr>
              <p:nvPr/>
            </p:nvSpPr>
            <p:spPr bwMode="auto">
              <a:xfrm>
                <a:off x="10250489" y="5278438"/>
                <a:ext cx="933450"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53">
                <a:extLst>
                  <a:ext uri="{FF2B5EF4-FFF2-40B4-BE49-F238E27FC236}">
                    <a16:creationId xmlns:a16="http://schemas.microsoft.com/office/drawing/2014/main" id="{173E3B65-1BF1-49EE-A2F7-70008580C118}"/>
                  </a:ext>
                </a:extLst>
              </p:cNvPr>
              <p:cNvSpPr>
                <a:spLocks noChangeArrowheads="1"/>
              </p:cNvSpPr>
              <p:nvPr/>
            </p:nvSpPr>
            <p:spPr bwMode="auto">
              <a:xfrm>
                <a:off x="10393364" y="5321300"/>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9" name="Rectangle 154">
                <a:extLst>
                  <a:ext uri="{FF2B5EF4-FFF2-40B4-BE49-F238E27FC236}">
                    <a16:creationId xmlns:a16="http://schemas.microsoft.com/office/drawing/2014/main" id="{07437DE2-76FB-4639-A45B-56F2C51DDF93}"/>
                  </a:ext>
                </a:extLst>
              </p:cNvPr>
              <p:cNvSpPr>
                <a:spLocks noChangeArrowheads="1"/>
              </p:cNvSpPr>
              <p:nvPr/>
            </p:nvSpPr>
            <p:spPr bwMode="auto">
              <a:xfrm>
                <a:off x="11183939" y="5278438"/>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55">
                <a:extLst>
                  <a:ext uri="{FF2B5EF4-FFF2-40B4-BE49-F238E27FC236}">
                    <a16:creationId xmlns:a16="http://schemas.microsoft.com/office/drawing/2014/main" id="{85809907-977B-4DB2-8B0A-D36046D48585}"/>
                  </a:ext>
                </a:extLst>
              </p:cNvPr>
              <p:cNvSpPr>
                <a:spLocks noChangeArrowheads="1"/>
              </p:cNvSpPr>
              <p:nvPr/>
            </p:nvSpPr>
            <p:spPr bwMode="auto">
              <a:xfrm>
                <a:off x="11183939" y="5278438"/>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56">
                <a:extLst>
                  <a:ext uri="{FF2B5EF4-FFF2-40B4-BE49-F238E27FC236}">
                    <a16:creationId xmlns:a16="http://schemas.microsoft.com/office/drawing/2014/main" id="{0B6FFED3-497A-4400-B408-5B53E2BBBF43}"/>
                  </a:ext>
                </a:extLst>
              </p:cNvPr>
              <p:cNvSpPr>
                <a:spLocks noChangeArrowheads="1"/>
              </p:cNvSpPr>
              <p:nvPr/>
            </p:nvSpPr>
            <p:spPr bwMode="auto">
              <a:xfrm>
                <a:off x="11326814" y="5321300"/>
                <a:ext cx="830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25" name="Group 224">
              <a:extLst>
                <a:ext uri="{FF2B5EF4-FFF2-40B4-BE49-F238E27FC236}">
                  <a16:creationId xmlns:a16="http://schemas.microsoft.com/office/drawing/2014/main" id="{706F22F9-4320-4EC7-94B4-C9EE481DDCC5}"/>
                </a:ext>
              </a:extLst>
            </p:cNvPr>
            <p:cNvGrpSpPr/>
            <p:nvPr/>
          </p:nvGrpSpPr>
          <p:grpSpPr>
            <a:xfrm>
              <a:off x="8178828" y="5375275"/>
              <a:ext cx="1423988" cy="388938"/>
              <a:chOff x="9377364" y="5768975"/>
              <a:chExt cx="1423988" cy="388938"/>
            </a:xfrm>
          </p:grpSpPr>
          <p:sp>
            <p:nvSpPr>
              <p:cNvPr id="289" name="Rectangle 165">
                <a:extLst>
                  <a:ext uri="{FF2B5EF4-FFF2-40B4-BE49-F238E27FC236}">
                    <a16:creationId xmlns:a16="http://schemas.microsoft.com/office/drawing/2014/main" id="{967B711B-1797-43C8-A3E7-F439121B18D4}"/>
                  </a:ext>
                </a:extLst>
              </p:cNvPr>
              <p:cNvSpPr>
                <a:spLocks noChangeArrowheads="1"/>
              </p:cNvSpPr>
              <p:nvPr/>
            </p:nvSpPr>
            <p:spPr bwMode="auto">
              <a:xfrm>
                <a:off x="9377364" y="5768975"/>
                <a:ext cx="11874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0" name="Rectangle 166">
                <a:extLst>
                  <a:ext uri="{FF2B5EF4-FFF2-40B4-BE49-F238E27FC236}">
                    <a16:creationId xmlns:a16="http://schemas.microsoft.com/office/drawing/2014/main" id="{D18AEDBB-66F8-456F-8540-B8125101D09D}"/>
                  </a:ext>
                </a:extLst>
              </p:cNvPr>
              <p:cNvSpPr>
                <a:spLocks noChangeArrowheads="1"/>
              </p:cNvSpPr>
              <p:nvPr/>
            </p:nvSpPr>
            <p:spPr bwMode="auto">
              <a:xfrm>
                <a:off x="10388602" y="5768975"/>
                <a:ext cx="2206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1" name="Rectangle 167">
                <a:extLst>
                  <a:ext uri="{FF2B5EF4-FFF2-40B4-BE49-F238E27FC236}">
                    <a16:creationId xmlns:a16="http://schemas.microsoft.com/office/drawing/2014/main" id="{41CD7EA3-DBC0-4B2C-9E41-B0910B5E1AA4}"/>
                  </a:ext>
                </a:extLst>
              </p:cNvPr>
              <p:cNvSpPr>
                <a:spLocks noChangeArrowheads="1"/>
              </p:cNvSpPr>
              <p:nvPr/>
            </p:nvSpPr>
            <p:spPr bwMode="auto">
              <a:xfrm>
                <a:off x="10479089" y="5768975"/>
                <a:ext cx="3222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26" name="Group 225">
              <a:extLst>
                <a:ext uri="{FF2B5EF4-FFF2-40B4-BE49-F238E27FC236}">
                  <a16:creationId xmlns:a16="http://schemas.microsoft.com/office/drawing/2014/main" id="{DE4CDF81-9804-4B48-97A4-B165C282C2CE}"/>
                </a:ext>
              </a:extLst>
            </p:cNvPr>
            <p:cNvGrpSpPr/>
            <p:nvPr/>
          </p:nvGrpSpPr>
          <p:grpSpPr>
            <a:xfrm>
              <a:off x="7188228" y="6030913"/>
              <a:ext cx="3770313" cy="430212"/>
              <a:chOff x="8386764" y="6424613"/>
              <a:chExt cx="3770313" cy="430212"/>
            </a:xfrm>
          </p:grpSpPr>
          <p:sp>
            <p:nvSpPr>
              <p:cNvPr id="277" name="Rectangle 173">
                <a:extLst>
                  <a:ext uri="{FF2B5EF4-FFF2-40B4-BE49-F238E27FC236}">
                    <a16:creationId xmlns:a16="http://schemas.microsoft.com/office/drawing/2014/main" id="{BE790C40-4EBE-499D-9150-4E8C9AAADDF0}"/>
                  </a:ext>
                </a:extLst>
              </p:cNvPr>
              <p:cNvSpPr>
                <a:spLocks noChangeArrowheads="1"/>
              </p:cNvSpPr>
              <p:nvPr/>
            </p:nvSpPr>
            <p:spPr bwMode="auto">
              <a:xfrm>
                <a:off x="8386764" y="6424613"/>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74">
                <a:extLst>
                  <a:ext uri="{FF2B5EF4-FFF2-40B4-BE49-F238E27FC236}">
                    <a16:creationId xmlns:a16="http://schemas.microsoft.com/office/drawing/2014/main" id="{1D1022B9-CD0F-4835-B91F-A969459A0599}"/>
                  </a:ext>
                </a:extLst>
              </p:cNvPr>
              <p:cNvSpPr>
                <a:spLocks noChangeArrowheads="1"/>
              </p:cNvSpPr>
              <p:nvPr/>
            </p:nvSpPr>
            <p:spPr bwMode="auto">
              <a:xfrm>
                <a:off x="8386764" y="6424613"/>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75">
                <a:extLst>
                  <a:ext uri="{FF2B5EF4-FFF2-40B4-BE49-F238E27FC236}">
                    <a16:creationId xmlns:a16="http://schemas.microsoft.com/office/drawing/2014/main" id="{A2A3852B-0C30-40D3-885A-16CAE850A4D6}"/>
                  </a:ext>
                </a:extLst>
              </p:cNvPr>
              <p:cNvSpPr>
                <a:spLocks noChangeArrowheads="1"/>
              </p:cNvSpPr>
              <p:nvPr/>
            </p:nvSpPr>
            <p:spPr bwMode="auto">
              <a:xfrm>
                <a:off x="8529639" y="6467475"/>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0" name="Rectangle 176">
                <a:extLst>
                  <a:ext uri="{FF2B5EF4-FFF2-40B4-BE49-F238E27FC236}">
                    <a16:creationId xmlns:a16="http://schemas.microsoft.com/office/drawing/2014/main" id="{147D766A-4637-4EE5-9072-AB33F005B2DA}"/>
                  </a:ext>
                </a:extLst>
              </p:cNvPr>
              <p:cNvSpPr>
                <a:spLocks noChangeArrowheads="1"/>
              </p:cNvSpPr>
              <p:nvPr/>
            </p:nvSpPr>
            <p:spPr bwMode="auto">
              <a:xfrm>
                <a:off x="9318627" y="6424613"/>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77">
                <a:extLst>
                  <a:ext uri="{FF2B5EF4-FFF2-40B4-BE49-F238E27FC236}">
                    <a16:creationId xmlns:a16="http://schemas.microsoft.com/office/drawing/2014/main" id="{5AF25CF7-3351-40BC-B55A-12C0FA5A2721}"/>
                  </a:ext>
                </a:extLst>
              </p:cNvPr>
              <p:cNvSpPr>
                <a:spLocks noChangeArrowheads="1"/>
              </p:cNvSpPr>
              <p:nvPr/>
            </p:nvSpPr>
            <p:spPr bwMode="auto">
              <a:xfrm>
                <a:off x="9318627" y="6424613"/>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78">
                <a:extLst>
                  <a:ext uri="{FF2B5EF4-FFF2-40B4-BE49-F238E27FC236}">
                    <a16:creationId xmlns:a16="http://schemas.microsoft.com/office/drawing/2014/main" id="{4C2052B3-7DFF-4801-9C40-F4D89F6CC29F}"/>
                  </a:ext>
                </a:extLst>
              </p:cNvPr>
              <p:cNvSpPr>
                <a:spLocks noChangeArrowheads="1"/>
              </p:cNvSpPr>
              <p:nvPr/>
            </p:nvSpPr>
            <p:spPr bwMode="auto">
              <a:xfrm>
                <a:off x="9461502" y="6467475"/>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3" name="Rectangle 179">
                <a:extLst>
                  <a:ext uri="{FF2B5EF4-FFF2-40B4-BE49-F238E27FC236}">
                    <a16:creationId xmlns:a16="http://schemas.microsoft.com/office/drawing/2014/main" id="{1B1A3D2A-196C-4FBA-A75A-0765017338C8}"/>
                  </a:ext>
                </a:extLst>
              </p:cNvPr>
              <p:cNvSpPr>
                <a:spLocks noChangeArrowheads="1"/>
              </p:cNvSpPr>
              <p:nvPr/>
            </p:nvSpPr>
            <p:spPr bwMode="auto">
              <a:xfrm>
                <a:off x="10250489" y="6424613"/>
                <a:ext cx="933450"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80">
                <a:extLst>
                  <a:ext uri="{FF2B5EF4-FFF2-40B4-BE49-F238E27FC236}">
                    <a16:creationId xmlns:a16="http://schemas.microsoft.com/office/drawing/2014/main" id="{7A39F94B-17F4-446A-85F1-298772E24E03}"/>
                  </a:ext>
                </a:extLst>
              </p:cNvPr>
              <p:cNvSpPr>
                <a:spLocks noChangeArrowheads="1"/>
              </p:cNvSpPr>
              <p:nvPr/>
            </p:nvSpPr>
            <p:spPr bwMode="auto">
              <a:xfrm>
                <a:off x="10250489" y="6424613"/>
                <a:ext cx="933450"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81">
                <a:extLst>
                  <a:ext uri="{FF2B5EF4-FFF2-40B4-BE49-F238E27FC236}">
                    <a16:creationId xmlns:a16="http://schemas.microsoft.com/office/drawing/2014/main" id="{1571EAB1-4B2F-45FE-B120-24EB81C86151}"/>
                  </a:ext>
                </a:extLst>
              </p:cNvPr>
              <p:cNvSpPr>
                <a:spLocks noChangeArrowheads="1"/>
              </p:cNvSpPr>
              <p:nvPr/>
            </p:nvSpPr>
            <p:spPr bwMode="auto">
              <a:xfrm>
                <a:off x="10393364" y="6467475"/>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Flash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6" name="Rectangle 182">
                <a:extLst>
                  <a:ext uri="{FF2B5EF4-FFF2-40B4-BE49-F238E27FC236}">
                    <a16:creationId xmlns:a16="http://schemas.microsoft.com/office/drawing/2014/main" id="{437D7915-1C56-46DA-B65F-823C07904293}"/>
                  </a:ext>
                </a:extLst>
              </p:cNvPr>
              <p:cNvSpPr>
                <a:spLocks noChangeArrowheads="1"/>
              </p:cNvSpPr>
              <p:nvPr/>
            </p:nvSpPr>
            <p:spPr bwMode="auto">
              <a:xfrm>
                <a:off x="11183939" y="6424613"/>
                <a:ext cx="931863" cy="379413"/>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83">
                <a:extLst>
                  <a:ext uri="{FF2B5EF4-FFF2-40B4-BE49-F238E27FC236}">
                    <a16:creationId xmlns:a16="http://schemas.microsoft.com/office/drawing/2014/main" id="{245013D0-21DF-423C-B83B-679BC8793D77}"/>
                  </a:ext>
                </a:extLst>
              </p:cNvPr>
              <p:cNvSpPr>
                <a:spLocks noChangeArrowheads="1"/>
              </p:cNvSpPr>
              <p:nvPr/>
            </p:nvSpPr>
            <p:spPr bwMode="auto">
              <a:xfrm>
                <a:off x="11183939" y="6424613"/>
                <a:ext cx="931863" cy="3794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84">
                <a:extLst>
                  <a:ext uri="{FF2B5EF4-FFF2-40B4-BE49-F238E27FC236}">
                    <a16:creationId xmlns:a16="http://schemas.microsoft.com/office/drawing/2014/main" id="{9605E12B-B432-477A-A675-D03C88CCF943}"/>
                  </a:ext>
                </a:extLst>
              </p:cNvPr>
              <p:cNvSpPr>
                <a:spLocks noChangeArrowheads="1"/>
              </p:cNvSpPr>
              <p:nvPr/>
            </p:nvSpPr>
            <p:spPr bwMode="auto">
              <a:xfrm>
                <a:off x="11326814" y="6467475"/>
                <a:ext cx="83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Arial" panose="020B0604020202020204" pitchFamily="34" charset="0"/>
                  </a:rPr>
                  <a:t>Flash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
        <p:nvSpPr>
          <p:cNvPr id="210" name="TextBox 209">
            <a:extLst>
              <a:ext uri="{FF2B5EF4-FFF2-40B4-BE49-F238E27FC236}">
                <a16:creationId xmlns:a16="http://schemas.microsoft.com/office/drawing/2014/main" id="{2569486C-A00B-4C71-A7FA-8B6ED29267D4}"/>
              </a:ext>
            </a:extLst>
          </p:cNvPr>
          <p:cNvSpPr txBox="1"/>
          <p:nvPr/>
        </p:nvSpPr>
        <p:spPr>
          <a:xfrm>
            <a:off x="-38911" y="7299960"/>
            <a:ext cx="680937" cy="404346"/>
          </a:xfrm>
          <a:prstGeom prst="rect">
            <a:avLst/>
          </a:prstGeom>
          <a:noFill/>
        </p:spPr>
        <p:txBody>
          <a:bodyPr wrap="square" rtlCol="0">
            <a:spAutoFit/>
          </a:bodyPr>
          <a:lstStyle/>
          <a:p>
            <a:pPr algn="ctr"/>
            <a:r>
              <a:rPr lang="en-US" dirty="0"/>
              <a:t>9</a:t>
            </a:r>
          </a:p>
        </p:txBody>
      </p:sp>
      <p:sp>
        <p:nvSpPr>
          <p:cNvPr id="583" name="Line 48">
            <a:extLst>
              <a:ext uri="{FF2B5EF4-FFF2-40B4-BE49-F238E27FC236}">
                <a16:creationId xmlns:a16="http://schemas.microsoft.com/office/drawing/2014/main" id="{2E5AC197-0799-4760-B180-31C0E0652B23}"/>
              </a:ext>
            </a:extLst>
          </p:cNvPr>
          <p:cNvSpPr>
            <a:spLocks noChangeShapeType="1"/>
          </p:cNvSpPr>
          <p:nvPr/>
        </p:nvSpPr>
        <p:spPr bwMode="auto">
          <a:xfrm>
            <a:off x="3914543" y="3867150"/>
            <a:ext cx="0" cy="346075"/>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84" name="Group 583">
            <a:extLst>
              <a:ext uri="{FF2B5EF4-FFF2-40B4-BE49-F238E27FC236}">
                <a16:creationId xmlns:a16="http://schemas.microsoft.com/office/drawing/2014/main" id="{9049CDC5-4A92-4F0E-8228-858E2DDB46C6}"/>
              </a:ext>
            </a:extLst>
          </p:cNvPr>
          <p:cNvGrpSpPr/>
          <p:nvPr/>
        </p:nvGrpSpPr>
        <p:grpSpPr>
          <a:xfrm>
            <a:off x="3273193" y="4213225"/>
            <a:ext cx="1281113" cy="947738"/>
            <a:chOff x="3270252" y="4606925"/>
            <a:chExt cx="1281113" cy="947738"/>
          </a:xfrm>
          <a:solidFill>
            <a:srgbClr val="FBD3C5"/>
          </a:solidFill>
        </p:grpSpPr>
        <p:sp>
          <p:nvSpPr>
            <p:cNvPr id="585" name="Freeform 49">
              <a:extLst>
                <a:ext uri="{FF2B5EF4-FFF2-40B4-BE49-F238E27FC236}">
                  <a16:creationId xmlns:a16="http://schemas.microsoft.com/office/drawing/2014/main" id="{D64B9581-A1EC-4618-AA1D-07869020168C}"/>
                </a:ext>
              </a:extLst>
            </p:cNvPr>
            <p:cNvSpPr>
              <a:spLocks/>
            </p:cNvSpPr>
            <p:nvPr/>
          </p:nvSpPr>
          <p:spPr bwMode="auto">
            <a:xfrm>
              <a:off x="3270252" y="4606925"/>
              <a:ext cx="1281113"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50">
              <a:extLst>
                <a:ext uri="{FF2B5EF4-FFF2-40B4-BE49-F238E27FC236}">
                  <a16:creationId xmlns:a16="http://schemas.microsoft.com/office/drawing/2014/main" id="{A7DAF52F-72A4-4F59-9C32-6E1A4700D0BD}"/>
                </a:ext>
              </a:extLst>
            </p:cNvPr>
            <p:cNvSpPr>
              <a:spLocks/>
            </p:cNvSpPr>
            <p:nvPr/>
          </p:nvSpPr>
          <p:spPr bwMode="auto">
            <a:xfrm>
              <a:off x="3270252" y="4606925"/>
              <a:ext cx="1281113" cy="947738"/>
            </a:xfrm>
            <a:custGeom>
              <a:avLst/>
              <a:gdLst>
                <a:gd name="T0" fmla="*/ 51 w 1210"/>
                <a:gd name="T1" fmla="*/ 896 h 896"/>
                <a:gd name="T2" fmla="*/ 1160 w 1210"/>
                <a:gd name="T3" fmla="*/ 896 h 896"/>
                <a:gd name="T4" fmla="*/ 1210 w 1210"/>
                <a:gd name="T5" fmla="*/ 846 h 896"/>
                <a:gd name="T6" fmla="*/ 1210 w 1210"/>
                <a:gd name="T7" fmla="*/ 51 h 896"/>
                <a:gd name="T8" fmla="*/ 1160 w 1210"/>
                <a:gd name="T9" fmla="*/ 0 h 896"/>
                <a:gd name="T10" fmla="*/ 51 w 1210"/>
                <a:gd name="T11" fmla="*/ 0 h 896"/>
                <a:gd name="T12" fmla="*/ 0 w 1210"/>
                <a:gd name="T13" fmla="*/ 51 h 896"/>
                <a:gd name="T14" fmla="*/ 0 w 1210"/>
                <a:gd name="T15" fmla="*/ 846 h 896"/>
                <a:gd name="T16" fmla="*/ 51 w 1210"/>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896">
                  <a:moveTo>
                    <a:pt x="51" y="896"/>
                  </a:moveTo>
                  <a:lnTo>
                    <a:pt x="1160" y="896"/>
                  </a:lnTo>
                  <a:cubicBezTo>
                    <a:pt x="1188" y="896"/>
                    <a:pt x="1210" y="874"/>
                    <a:pt x="1210" y="846"/>
                  </a:cubicBezTo>
                  <a:lnTo>
                    <a:pt x="1210" y="51"/>
                  </a:lnTo>
                  <a:cubicBezTo>
                    <a:pt x="1210" y="23"/>
                    <a:pt x="1188" y="0"/>
                    <a:pt x="1160" y="0"/>
                  </a:cubicBezTo>
                  <a:lnTo>
                    <a:pt x="51" y="0"/>
                  </a:lnTo>
                  <a:cubicBezTo>
                    <a:pt x="23" y="0"/>
                    <a:pt x="0" y="23"/>
                    <a:pt x="0" y="51"/>
                  </a:cubicBezTo>
                  <a:lnTo>
                    <a:pt x="0" y="846"/>
                  </a:lnTo>
                  <a:cubicBezTo>
                    <a:pt x="0" y="874"/>
                    <a:pt x="23" y="896"/>
                    <a:pt x="51" y="896"/>
                  </a:cubicBezTo>
                  <a:close/>
                </a:path>
              </a:pathLst>
            </a:cu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Rectangle 51">
              <a:extLst>
                <a:ext uri="{FF2B5EF4-FFF2-40B4-BE49-F238E27FC236}">
                  <a16:creationId xmlns:a16="http://schemas.microsoft.com/office/drawing/2014/main" id="{272A7B09-9261-404F-A389-863AD77D6C06}"/>
                </a:ext>
              </a:extLst>
            </p:cNvPr>
            <p:cNvSpPr>
              <a:spLocks noChangeArrowheads="1"/>
            </p:cNvSpPr>
            <p:nvPr/>
          </p:nvSpPr>
          <p:spPr bwMode="auto">
            <a:xfrm>
              <a:off x="3379789" y="4818063"/>
              <a:ext cx="1045158" cy="26161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DeepStore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8" name="Rectangle 52">
              <a:extLst>
                <a:ext uri="{FF2B5EF4-FFF2-40B4-BE49-F238E27FC236}">
                  <a16:creationId xmlns:a16="http://schemas.microsoft.com/office/drawing/2014/main" id="{E2AA2EA0-E4C5-4BA2-9AE4-C78DA81D9CB5}"/>
                </a:ext>
              </a:extLst>
            </p:cNvPr>
            <p:cNvSpPr>
              <a:spLocks noChangeArrowheads="1"/>
            </p:cNvSpPr>
            <p:nvPr/>
          </p:nvSpPr>
          <p:spPr bwMode="auto">
            <a:xfrm>
              <a:off x="3467102" y="5087938"/>
              <a:ext cx="1050925" cy="33813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SSD 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589" name="Group 588">
            <a:extLst>
              <a:ext uri="{FF2B5EF4-FFF2-40B4-BE49-F238E27FC236}">
                <a16:creationId xmlns:a16="http://schemas.microsoft.com/office/drawing/2014/main" id="{6E9312EF-E49E-460D-856F-B37F14CCA5F7}"/>
              </a:ext>
            </a:extLst>
          </p:cNvPr>
          <p:cNvGrpSpPr/>
          <p:nvPr/>
        </p:nvGrpSpPr>
        <p:grpSpPr>
          <a:xfrm>
            <a:off x="5802080" y="1936750"/>
            <a:ext cx="1119188" cy="4070350"/>
            <a:chOff x="5799139" y="2330450"/>
            <a:chExt cx="1119188" cy="4070350"/>
          </a:xfrm>
        </p:grpSpPr>
        <p:sp>
          <p:nvSpPr>
            <p:cNvPr id="590" name="Freeform 57">
              <a:extLst>
                <a:ext uri="{FF2B5EF4-FFF2-40B4-BE49-F238E27FC236}">
                  <a16:creationId xmlns:a16="http://schemas.microsoft.com/office/drawing/2014/main" id="{7C5B456A-0577-4DBF-94D6-D1E8C73E913D}"/>
                </a:ext>
              </a:extLst>
            </p:cNvPr>
            <p:cNvSpPr>
              <a:spLocks/>
            </p:cNvSpPr>
            <p:nvPr/>
          </p:nvSpPr>
          <p:spPr bwMode="auto">
            <a:xfrm>
              <a:off x="5813427" y="2330450"/>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solidFill>
              <a:srgbClr val="65D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58">
              <a:extLst>
                <a:ext uri="{FF2B5EF4-FFF2-40B4-BE49-F238E27FC236}">
                  <a16:creationId xmlns:a16="http://schemas.microsoft.com/office/drawing/2014/main" id="{9F86368F-9D25-4EBF-959B-626E6FD041EE}"/>
                </a:ext>
              </a:extLst>
            </p:cNvPr>
            <p:cNvSpPr>
              <a:spLocks/>
            </p:cNvSpPr>
            <p:nvPr/>
          </p:nvSpPr>
          <p:spPr bwMode="auto">
            <a:xfrm>
              <a:off x="5813427" y="2330450"/>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Rectangle 59">
              <a:extLst>
                <a:ext uri="{FF2B5EF4-FFF2-40B4-BE49-F238E27FC236}">
                  <a16:creationId xmlns:a16="http://schemas.microsoft.com/office/drawing/2014/main" id="{B0F27DB7-053E-4F24-A0C6-750476A53751}"/>
                </a:ext>
              </a:extLst>
            </p:cNvPr>
            <p:cNvSpPr>
              <a:spLocks noChangeArrowheads="1"/>
            </p:cNvSpPr>
            <p:nvPr/>
          </p:nvSpPr>
          <p:spPr bwMode="auto">
            <a:xfrm>
              <a:off x="5935664" y="2420938"/>
              <a:ext cx="982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3" name="Rectangle 60">
              <a:extLst>
                <a:ext uri="{FF2B5EF4-FFF2-40B4-BE49-F238E27FC236}">
                  <a16:creationId xmlns:a16="http://schemas.microsoft.com/office/drawing/2014/main" id="{C4DA6133-F3D3-4874-AF77-E6E58C96D211}"/>
                </a:ext>
              </a:extLst>
            </p:cNvPr>
            <p:cNvSpPr>
              <a:spLocks noChangeArrowheads="1"/>
            </p:cNvSpPr>
            <p:nvPr/>
          </p:nvSpPr>
          <p:spPr bwMode="auto">
            <a:xfrm>
              <a:off x="6067427" y="2689225"/>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4" name="Rectangle 61">
              <a:extLst>
                <a:ext uri="{FF2B5EF4-FFF2-40B4-BE49-F238E27FC236}">
                  <a16:creationId xmlns:a16="http://schemas.microsoft.com/office/drawing/2014/main" id="{9A52252F-DA5C-4A3D-A295-B4C13161029F}"/>
                </a:ext>
              </a:extLst>
            </p:cNvPr>
            <p:cNvSpPr>
              <a:spLocks noChangeArrowheads="1"/>
            </p:cNvSpPr>
            <p:nvPr/>
          </p:nvSpPr>
          <p:spPr bwMode="auto">
            <a:xfrm>
              <a:off x="6445252" y="268922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5" name="Rectangle 62">
              <a:extLst>
                <a:ext uri="{FF2B5EF4-FFF2-40B4-BE49-F238E27FC236}">
                  <a16:creationId xmlns:a16="http://schemas.microsoft.com/office/drawing/2014/main" id="{33B51E35-61DD-4D95-99A7-D2156C014885}"/>
                </a:ext>
              </a:extLst>
            </p:cNvPr>
            <p:cNvSpPr>
              <a:spLocks noChangeArrowheads="1"/>
            </p:cNvSpPr>
            <p:nvPr/>
          </p:nvSpPr>
          <p:spPr bwMode="auto">
            <a:xfrm>
              <a:off x="6519864" y="2689225"/>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6" name="Freeform 63">
              <a:extLst>
                <a:ext uri="{FF2B5EF4-FFF2-40B4-BE49-F238E27FC236}">
                  <a16:creationId xmlns:a16="http://schemas.microsoft.com/office/drawing/2014/main" id="{3873F920-16E2-495F-A2A5-7B916232B41B}"/>
                </a:ext>
              </a:extLst>
            </p:cNvPr>
            <p:cNvSpPr>
              <a:spLocks/>
            </p:cNvSpPr>
            <p:nvPr/>
          </p:nvSpPr>
          <p:spPr bwMode="auto">
            <a:xfrm>
              <a:off x="5813427" y="3446463"/>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solidFill>
              <a:srgbClr val="65D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64">
              <a:extLst>
                <a:ext uri="{FF2B5EF4-FFF2-40B4-BE49-F238E27FC236}">
                  <a16:creationId xmlns:a16="http://schemas.microsoft.com/office/drawing/2014/main" id="{8D16E2F3-BE7D-4F46-9F8E-3B9AA1DF83D5}"/>
                </a:ext>
              </a:extLst>
            </p:cNvPr>
            <p:cNvSpPr>
              <a:spLocks/>
            </p:cNvSpPr>
            <p:nvPr/>
          </p:nvSpPr>
          <p:spPr bwMode="auto">
            <a:xfrm>
              <a:off x="5813427" y="3446463"/>
              <a:ext cx="1071563" cy="701675"/>
            </a:xfrm>
            <a:custGeom>
              <a:avLst/>
              <a:gdLst>
                <a:gd name="T0" fmla="*/ 42 w 1012"/>
                <a:gd name="T1" fmla="*/ 664 h 664"/>
                <a:gd name="T2" fmla="*/ 970 w 1012"/>
                <a:gd name="T3" fmla="*/ 664 h 664"/>
                <a:gd name="T4" fmla="*/ 1012 w 1012"/>
                <a:gd name="T5" fmla="*/ 622 h 664"/>
                <a:gd name="T6" fmla="*/ 1012 w 1012"/>
                <a:gd name="T7" fmla="*/ 42 h 664"/>
                <a:gd name="T8" fmla="*/ 970 w 1012"/>
                <a:gd name="T9" fmla="*/ 0 h 664"/>
                <a:gd name="T10" fmla="*/ 42 w 1012"/>
                <a:gd name="T11" fmla="*/ 0 h 664"/>
                <a:gd name="T12" fmla="*/ 0 w 1012"/>
                <a:gd name="T13" fmla="*/ 42 h 664"/>
                <a:gd name="T14" fmla="*/ 0 w 1012"/>
                <a:gd name="T15" fmla="*/ 622 h 664"/>
                <a:gd name="T16" fmla="*/ 42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2" y="664"/>
                  </a:moveTo>
                  <a:lnTo>
                    <a:pt x="970" y="664"/>
                  </a:lnTo>
                  <a:cubicBezTo>
                    <a:pt x="993" y="664"/>
                    <a:pt x="1012" y="645"/>
                    <a:pt x="1012" y="622"/>
                  </a:cubicBezTo>
                  <a:lnTo>
                    <a:pt x="1012" y="42"/>
                  </a:lnTo>
                  <a:cubicBezTo>
                    <a:pt x="1012" y="19"/>
                    <a:pt x="993" y="0"/>
                    <a:pt x="970" y="0"/>
                  </a:cubicBezTo>
                  <a:lnTo>
                    <a:pt x="42" y="0"/>
                  </a:lnTo>
                  <a:cubicBezTo>
                    <a:pt x="19" y="0"/>
                    <a:pt x="0" y="19"/>
                    <a:pt x="0" y="42"/>
                  </a:cubicBezTo>
                  <a:lnTo>
                    <a:pt x="0" y="622"/>
                  </a:lnTo>
                  <a:cubicBezTo>
                    <a:pt x="0" y="645"/>
                    <a:pt x="19" y="664"/>
                    <a:pt x="42"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Rectangle 65">
              <a:extLst>
                <a:ext uri="{FF2B5EF4-FFF2-40B4-BE49-F238E27FC236}">
                  <a16:creationId xmlns:a16="http://schemas.microsoft.com/office/drawing/2014/main" id="{38BF03FC-69FC-438F-B188-BD4789E3A4B8}"/>
                </a:ext>
              </a:extLst>
            </p:cNvPr>
            <p:cNvSpPr>
              <a:spLocks noChangeArrowheads="1"/>
            </p:cNvSpPr>
            <p:nvPr/>
          </p:nvSpPr>
          <p:spPr bwMode="auto">
            <a:xfrm>
              <a:off x="5935664" y="3533775"/>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9" name="Rectangle 66">
              <a:extLst>
                <a:ext uri="{FF2B5EF4-FFF2-40B4-BE49-F238E27FC236}">
                  <a16:creationId xmlns:a16="http://schemas.microsoft.com/office/drawing/2014/main" id="{99B706C0-E067-4A13-BD08-393171E8D1FF}"/>
                </a:ext>
              </a:extLst>
            </p:cNvPr>
            <p:cNvSpPr>
              <a:spLocks noChangeArrowheads="1"/>
            </p:cNvSpPr>
            <p:nvPr/>
          </p:nvSpPr>
          <p:spPr bwMode="auto">
            <a:xfrm>
              <a:off x="6067427" y="3806825"/>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0" name="Rectangle 67">
              <a:extLst>
                <a:ext uri="{FF2B5EF4-FFF2-40B4-BE49-F238E27FC236}">
                  <a16:creationId xmlns:a16="http://schemas.microsoft.com/office/drawing/2014/main" id="{9B2E9F04-639D-49FE-B682-0675C5A364C7}"/>
                </a:ext>
              </a:extLst>
            </p:cNvPr>
            <p:cNvSpPr>
              <a:spLocks noChangeArrowheads="1"/>
            </p:cNvSpPr>
            <p:nvPr/>
          </p:nvSpPr>
          <p:spPr bwMode="auto">
            <a:xfrm>
              <a:off x="6445252" y="380682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1" name="Rectangle 68">
              <a:extLst>
                <a:ext uri="{FF2B5EF4-FFF2-40B4-BE49-F238E27FC236}">
                  <a16:creationId xmlns:a16="http://schemas.microsoft.com/office/drawing/2014/main" id="{F2478B05-A52F-4529-BBF9-A66154C43C5A}"/>
                </a:ext>
              </a:extLst>
            </p:cNvPr>
            <p:cNvSpPr>
              <a:spLocks noChangeArrowheads="1"/>
            </p:cNvSpPr>
            <p:nvPr/>
          </p:nvSpPr>
          <p:spPr bwMode="auto">
            <a:xfrm>
              <a:off x="6519864" y="3806825"/>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2" name="Freeform 69">
              <a:extLst>
                <a:ext uri="{FF2B5EF4-FFF2-40B4-BE49-F238E27FC236}">
                  <a16:creationId xmlns:a16="http://schemas.microsoft.com/office/drawing/2014/main" id="{8A83A161-20FF-4D42-A6C6-2A0B0AD61726}"/>
                </a:ext>
              </a:extLst>
            </p:cNvPr>
            <p:cNvSpPr>
              <a:spLocks/>
            </p:cNvSpPr>
            <p:nvPr/>
          </p:nvSpPr>
          <p:spPr bwMode="auto">
            <a:xfrm>
              <a:off x="5799139" y="458787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solidFill>
              <a:srgbClr val="65D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70">
              <a:extLst>
                <a:ext uri="{FF2B5EF4-FFF2-40B4-BE49-F238E27FC236}">
                  <a16:creationId xmlns:a16="http://schemas.microsoft.com/office/drawing/2014/main" id="{A39445DE-D69F-442D-B371-16B63247DA9B}"/>
                </a:ext>
              </a:extLst>
            </p:cNvPr>
            <p:cNvSpPr>
              <a:spLocks/>
            </p:cNvSpPr>
            <p:nvPr/>
          </p:nvSpPr>
          <p:spPr bwMode="auto">
            <a:xfrm>
              <a:off x="5799139" y="4587875"/>
              <a:ext cx="1071563" cy="700088"/>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 name="Rectangle 71">
              <a:extLst>
                <a:ext uri="{FF2B5EF4-FFF2-40B4-BE49-F238E27FC236}">
                  <a16:creationId xmlns:a16="http://schemas.microsoft.com/office/drawing/2014/main" id="{969E71EB-94BE-4B66-9C57-9101ACDA42FA}"/>
                </a:ext>
              </a:extLst>
            </p:cNvPr>
            <p:cNvSpPr>
              <a:spLocks noChangeArrowheads="1"/>
            </p:cNvSpPr>
            <p:nvPr/>
          </p:nvSpPr>
          <p:spPr bwMode="auto">
            <a:xfrm>
              <a:off x="5922964" y="4675188"/>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5" name="Rectangle 72">
              <a:extLst>
                <a:ext uri="{FF2B5EF4-FFF2-40B4-BE49-F238E27FC236}">
                  <a16:creationId xmlns:a16="http://schemas.microsoft.com/office/drawing/2014/main" id="{84A1628A-2AF4-499A-9B23-5A5615E3C1D1}"/>
                </a:ext>
              </a:extLst>
            </p:cNvPr>
            <p:cNvSpPr>
              <a:spLocks noChangeArrowheads="1"/>
            </p:cNvSpPr>
            <p:nvPr/>
          </p:nvSpPr>
          <p:spPr bwMode="auto">
            <a:xfrm>
              <a:off x="6054727" y="4945063"/>
              <a:ext cx="49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6" name="Rectangle 73">
              <a:extLst>
                <a:ext uri="{FF2B5EF4-FFF2-40B4-BE49-F238E27FC236}">
                  <a16:creationId xmlns:a16="http://schemas.microsoft.com/office/drawing/2014/main" id="{3A8204B9-82E8-4A4B-9B25-B805BBDD0483}"/>
                </a:ext>
              </a:extLst>
            </p:cNvPr>
            <p:cNvSpPr>
              <a:spLocks noChangeArrowheads="1"/>
            </p:cNvSpPr>
            <p:nvPr/>
          </p:nvSpPr>
          <p:spPr bwMode="auto">
            <a:xfrm>
              <a:off x="6430964" y="4945063"/>
              <a:ext cx="187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7" name="Rectangle 74">
              <a:extLst>
                <a:ext uri="{FF2B5EF4-FFF2-40B4-BE49-F238E27FC236}">
                  <a16:creationId xmlns:a16="http://schemas.microsoft.com/office/drawing/2014/main" id="{1D153765-6207-4603-9C39-F02D01ECDF59}"/>
                </a:ext>
              </a:extLst>
            </p:cNvPr>
            <p:cNvSpPr>
              <a:spLocks noChangeArrowheads="1"/>
            </p:cNvSpPr>
            <p:nvPr/>
          </p:nvSpPr>
          <p:spPr bwMode="auto">
            <a:xfrm>
              <a:off x="6507164" y="4945063"/>
              <a:ext cx="236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8" name="Freeform 75">
              <a:extLst>
                <a:ext uri="{FF2B5EF4-FFF2-40B4-BE49-F238E27FC236}">
                  <a16:creationId xmlns:a16="http://schemas.microsoft.com/office/drawing/2014/main" id="{D7F5114F-6D72-4ABD-8D10-43689E2E70BE}"/>
                </a:ext>
              </a:extLst>
            </p:cNvPr>
            <p:cNvSpPr>
              <a:spLocks/>
            </p:cNvSpPr>
            <p:nvPr/>
          </p:nvSpPr>
          <p:spPr bwMode="auto">
            <a:xfrm>
              <a:off x="5799139" y="569912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solidFill>
              <a:srgbClr val="65D7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76">
              <a:extLst>
                <a:ext uri="{FF2B5EF4-FFF2-40B4-BE49-F238E27FC236}">
                  <a16:creationId xmlns:a16="http://schemas.microsoft.com/office/drawing/2014/main" id="{D1666105-24A3-4E6F-8138-725F8974AE6F}"/>
                </a:ext>
              </a:extLst>
            </p:cNvPr>
            <p:cNvSpPr>
              <a:spLocks/>
            </p:cNvSpPr>
            <p:nvPr/>
          </p:nvSpPr>
          <p:spPr bwMode="auto">
            <a:xfrm>
              <a:off x="5799139" y="5699125"/>
              <a:ext cx="1071563" cy="701675"/>
            </a:xfrm>
            <a:custGeom>
              <a:avLst/>
              <a:gdLst>
                <a:gd name="T0" fmla="*/ 43 w 1012"/>
                <a:gd name="T1" fmla="*/ 664 h 664"/>
                <a:gd name="T2" fmla="*/ 970 w 1012"/>
                <a:gd name="T3" fmla="*/ 664 h 664"/>
                <a:gd name="T4" fmla="*/ 1012 w 1012"/>
                <a:gd name="T5" fmla="*/ 622 h 664"/>
                <a:gd name="T6" fmla="*/ 1012 w 1012"/>
                <a:gd name="T7" fmla="*/ 42 h 664"/>
                <a:gd name="T8" fmla="*/ 970 w 1012"/>
                <a:gd name="T9" fmla="*/ 0 h 664"/>
                <a:gd name="T10" fmla="*/ 43 w 1012"/>
                <a:gd name="T11" fmla="*/ 0 h 664"/>
                <a:gd name="T12" fmla="*/ 0 w 1012"/>
                <a:gd name="T13" fmla="*/ 42 h 664"/>
                <a:gd name="T14" fmla="*/ 0 w 1012"/>
                <a:gd name="T15" fmla="*/ 622 h 664"/>
                <a:gd name="T16" fmla="*/ 43 w 1012"/>
                <a:gd name="T17"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664">
                  <a:moveTo>
                    <a:pt x="43" y="664"/>
                  </a:moveTo>
                  <a:lnTo>
                    <a:pt x="970" y="664"/>
                  </a:lnTo>
                  <a:cubicBezTo>
                    <a:pt x="994" y="664"/>
                    <a:pt x="1012" y="645"/>
                    <a:pt x="1012" y="622"/>
                  </a:cubicBezTo>
                  <a:lnTo>
                    <a:pt x="1012" y="42"/>
                  </a:lnTo>
                  <a:cubicBezTo>
                    <a:pt x="1012" y="19"/>
                    <a:pt x="994" y="0"/>
                    <a:pt x="970" y="0"/>
                  </a:cubicBezTo>
                  <a:lnTo>
                    <a:pt x="43" y="0"/>
                  </a:lnTo>
                  <a:cubicBezTo>
                    <a:pt x="19" y="0"/>
                    <a:pt x="0" y="19"/>
                    <a:pt x="0" y="42"/>
                  </a:cubicBezTo>
                  <a:lnTo>
                    <a:pt x="0" y="622"/>
                  </a:lnTo>
                  <a:cubicBezTo>
                    <a:pt x="0" y="645"/>
                    <a:pt x="19" y="664"/>
                    <a:pt x="43" y="664"/>
                  </a:cubicBezTo>
                  <a:close/>
                </a:path>
              </a:pathLst>
            </a:cu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 name="Rectangle 77">
              <a:extLst>
                <a:ext uri="{FF2B5EF4-FFF2-40B4-BE49-F238E27FC236}">
                  <a16:creationId xmlns:a16="http://schemas.microsoft.com/office/drawing/2014/main" id="{BCA007B2-9907-4207-B863-22B8CD3A2522}"/>
                </a:ext>
              </a:extLst>
            </p:cNvPr>
            <p:cNvSpPr>
              <a:spLocks noChangeArrowheads="1"/>
            </p:cNvSpPr>
            <p:nvPr/>
          </p:nvSpPr>
          <p:spPr bwMode="auto">
            <a:xfrm>
              <a:off x="5922964" y="5786438"/>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Channel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1" name="Rectangle 78">
              <a:extLst>
                <a:ext uri="{FF2B5EF4-FFF2-40B4-BE49-F238E27FC236}">
                  <a16:creationId xmlns:a16="http://schemas.microsoft.com/office/drawing/2014/main" id="{C4992FF1-25ED-4386-A508-B99F79E55C4D}"/>
                </a:ext>
              </a:extLst>
            </p:cNvPr>
            <p:cNvSpPr>
              <a:spLocks noChangeArrowheads="1"/>
            </p:cNvSpPr>
            <p:nvPr/>
          </p:nvSpPr>
          <p:spPr bwMode="auto">
            <a:xfrm>
              <a:off x="6035677" y="6059488"/>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Acc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2" name="Rectangle 79">
              <a:extLst>
                <a:ext uri="{FF2B5EF4-FFF2-40B4-BE49-F238E27FC236}">
                  <a16:creationId xmlns:a16="http://schemas.microsoft.com/office/drawing/2014/main" id="{307ADE38-8E3D-44D2-84B2-1CAABB58B3A1}"/>
                </a:ext>
              </a:extLst>
            </p:cNvPr>
            <p:cNvSpPr>
              <a:spLocks noChangeArrowheads="1"/>
            </p:cNvSpPr>
            <p:nvPr/>
          </p:nvSpPr>
          <p:spPr bwMode="auto">
            <a:xfrm>
              <a:off x="6411914" y="6059488"/>
              <a:ext cx="187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3" name="Rectangle 80">
              <a:extLst>
                <a:ext uri="{FF2B5EF4-FFF2-40B4-BE49-F238E27FC236}">
                  <a16:creationId xmlns:a16="http://schemas.microsoft.com/office/drawing/2014/main" id="{9C1D4941-89A3-4A9E-9537-7C838BFBEE45}"/>
                </a:ext>
              </a:extLst>
            </p:cNvPr>
            <p:cNvSpPr>
              <a:spLocks noChangeArrowheads="1"/>
            </p:cNvSpPr>
            <p:nvPr/>
          </p:nvSpPr>
          <p:spPr bwMode="auto">
            <a:xfrm>
              <a:off x="6488114" y="6059488"/>
              <a:ext cx="271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4" name="Rectangle 199">
              <a:extLst>
                <a:ext uri="{FF2B5EF4-FFF2-40B4-BE49-F238E27FC236}">
                  <a16:creationId xmlns:a16="http://schemas.microsoft.com/office/drawing/2014/main" id="{49228105-1936-4EFB-B5E2-EABF881EB339}"/>
                </a:ext>
              </a:extLst>
            </p:cNvPr>
            <p:cNvSpPr>
              <a:spLocks noChangeArrowheads="1"/>
            </p:cNvSpPr>
            <p:nvPr/>
          </p:nvSpPr>
          <p:spPr bwMode="auto">
            <a:xfrm>
              <a:off x="6592889" y="3049588"/>
              <a:ext cx="30638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615" name="Group 614">
            <a:extLst>
              <a:ext uri="{FF2B5EF4-FFF2-40B4-BE49-F238E27FC236}">
                <a16:creationId xmlns:a16="http://schemas.microsoft.com/office/drawing/2014/main" id="{1AD7ABC9-41A8-4B27-B051-F3AA34467650}"/>
              </a:ext>
            </a:extLst>
          </p:cNvPr>
          <p:cNvGrpSpPr/>
          <p:nvPr/>
        </p:nvGrpSpPr>
        <p:grpSpPr>
          <a:xfrm>
            <a:off x="7093220" y="2506663"/>
            <a:ext cx="3729038" cy="161925"/>
            <a:chOff x="8386764" y="2900363"/>
            <a:chExt cx="3729038" cy="161925"/>
          </a:xfrm>
          <a:solidFill>
            <a:srgbClr val="FFC000"/>
          </a:solidFill>
        </p:grpSpPr>
        <p:sp>
          <p:nvSpPr>
            <p:cNvPr id="616" name="Rectangle 101">
              <a:extLst>
                <a:ext uri="{FF2B5EF4-FFF2-40B4-BE49-F238E27FC236}">
                  <a16:creationId xmlns:a16="http://schemas.microsoft.com/office/drawing/2014/main" id="{9AA3FB84-4F85-4870-9743-83D77345CA01}"/>
                </a:ext>
              </a:extLst>
            </p:cNvPr>
            <p:cNvSpPr>
              <a:spLocks noChangeArrowheads="1"/>
            </p:cNvSpPr>
            <p:nvPr/>
          </p:nvSpPr>
          <p:spPr bwMode="auto">
            <a:xfrm>
              <a:off x="8386764" y="2900363"/>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Rectangle 102">
              <a:extLst>
                <a:ext uri="{FF2B5EF4-FFF2-40B4-BE49-F238E27FC236}">
                  <a16:creationId xmlns:a16="http://schemas.microsoft.com/office/drawing/2014/main" id="{C8CC97DA-7727-4742-AA49-8FBEAC218265}"/>
                </a:ext>
              </a:extLst>
            </p:cNvPr>
            <p:cNvSpPr>
              <a:spLocks noChangeArrowheads="1"/>
            </p:cNvSpPr>
            <p:nvPr/>
          </p:nvSpPr>
          <p:spPr bwMode="auto">
            <a:xfrm>
              <a:off x="8386764" y="2900363"/>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 name="Rectangle 103">
              <a:extLst>
                <a:ext uri="{FF2B5EF4-FFF2-40B4-BE49-F238E27FC236}">
                  <a16:creationId xmlns:a16="http://schemas.microsoft.com/office/drawing/2014/main" id="{C08AEB6E-848E-4D7D-8DF2-B60B41C34D1A}"/>
                </a:ext>
              </a:extLst>
            </p:cNvPr>
            <p:cNvSpPr>
              <a:spLocks noChangeArrowheads="1"/>
            </p:cNvSpPr>
            <p:nvPr/>
          </p:nvSpPr>
          <p:spPr bwMode="auto">
            <a:xfrm>
              <a:off x="9318627" y="2900363"/>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Rectangle 104">
              <a:extLst>
                <a:ext uri="{FF2B5EF4-FFF2-40B4-BE49-F238E27FC236}">
                  <a16:creationId xmlns:a16="http://schemas.microsoft.com/office/drawing/2014/main" id="{DBD318DD-1BF5-4228-93C5-046BFC2D04A6}"/>
                </a:ext>
              </a:extLst>
            </p:cNvPr>
            <p:cNvSpPr>
              <a:spLocks noChangeArrowheads="1"/>
            </p:cNvSpPr>
            <p:nvPr/>
          </p:nvSpPr>
          <p:spPr bwMode="auto">
            <a:xfrm>
              <a:off x="9318627" y="2900363"/>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0" name="Rectangle 105">
              <a:extLst>
                <a:ext uri="{FF2B5EF4-FFF2-40B4-BE49-F238E27FC236}">
                  <a16:creationId xmlns:a16="http://schemas.microsoft.com/office/drawing/2014/main" id="{50DC5B3A-AA64-46C6-ADF8-28F604DDCF68}"/>
                </a:ext>
              </a:extLst>
            </p:cNvPr>
            <p:cNvSpPr>
              <a:spLocks noChangeArrowheads="1"/>
            </p:cNvSpPr>
            <p:nvPr/>
          </p:nvSpPr>
          <p:spPr bwMode="auto">
            <a:xfrm>
              <a:off x="10250489" y="2900363"/>
              <a:ext cx="933450"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Rectangle 106">
              <a:extLst>
                <a:ext uri="{FF2B5EF4-FFF2-40B4-BE49-F238E27FC236}">
                  <a16:creationId xmlns:a16="http://schemas.microsoft.com/office/drawing/2014/main" id="{4255C99F-805A-4408-8973-E1A0FAAFFF48}"/>
                </a:ext>
              </a:extLst>
            </p:cNvPr>
            <p:cNvSpPr>
              <a:spLocks noChangeArrowheads="1"/>
            </p:cNvSpPr>
            <p:nvPr/>
          </p:nvSpPr>
          <p:spPr bwMode="auto">
            <a:xfrm>
              <a:off x="10250489" y="2900363"/>
              <a:ext cx="933450"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2" name="Rectangle 107">
              <a:extLst>
                <a:ext uri="{FF2B5EF4-FFF2-40B4-BE49-F238E27FC236}">
                  <a16:creationId xmlns:a16="http://schemas.microsoft.com/office/drawing/2014/main" id="{3724DE99-9BB7-4787-9919-58F98FF4DD6D}"/>
                </a:ext>
              </a:extLst>
            </p:cNvPr>
            <p:cNvSpPr>
              <a:spLocks noChangeArrowheads="1"/>
            </p:cNvSpPr>
            <p:nvPr/>
          </p:nvSpPr>
          <p:spPr bwMode="auto">
            <a:xfrm>
              <a:off x="11183939" y="2900363"/>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Rectangle 108">
              <a:extLst>
                <a:ext uri="{FF2B5EF4-FFF2-40B4-BE49-F238E27FC236}">
                  <a16:creationId xmlns:a16="http://schemas.microsoft.com/office/drawing/2014/main" id="{63BE9CB7-6AD2-45DD-A909-62BBD4D4D878}"/>
                </a:ext>
              </a:extLst>
            </p:cNvPr>
            <p:cNvSpPr>
              <a:spLocks noChangeArrowheads="1"/>
            </p:cNvSpPr>
            <p:nvPr/>
          </p:nvSpPr>
          <p:spPr bwMode="auto">
            <a:xfrm>
              <a:off x="11183939" y="2900363"/>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4" name="Group 623">
            <a:extLst>
              <a:ext uri="{FF2B5EF4-FFF2-40B4-BE49-F238E27FC236}">
                <a16:creationId xmlns:a16="http://schemas.microsoft.com/office/drawing/2014/main" id="{059EDBB6-331F-4F60-9F9B-5C634E6BB78B}"/>
              </a:ext>
            </a:extLst>
          </p:cNvPr>
          <p:cNvGrpSpPr/>
          <p:nvPr/>
        </p:nvGrpSpPr>
        <p:grpSpPr>
          <a:xfrm>
            <a:off x="7093220" y="3627438"/>
            <a:ext cx="3729038" cy="161925"/>
            <a:chOff x="8386764" y="4021138"/>
            <a:chExt cx="3729038" cy="161925"/>
          </a:xfrm>
          <a:solidFill>
            <a:srgbClr val="FFC000"/>
          </a:solidFill>
        </p:grpSpPr>
        <p:sp>
          <p:nvSpPr>
            <p:cNvPr id="625" name="Rectangle 129">
              <a:extLst>
                <a:ext uri="{FF2B5EF4-FFF2-40B4-BE49-F238E27FC236}">
                  <a16:creationId xmlns:a16="http://schemas.microsoft.com/office/drawing/2014/main" id="{FDCC4CC0-ADE1-4A85-8727-9F4714637EB5}"/>
                </a:ext>
              </a:extLst>
            </p:cNvPr>
            <p:cNvSpPr>
              <a:spLocks noChangeArrowheads="1"/>
            </p:cNvSpPr>
            <p:nvPr/>
          </p:nvSpPr>
          <p:spPr bwMode="auto">
            <a:xfrm>
              <a:off x="8386764" y="4021138"/>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Rectangle 130">
              <a:extLst>
                <a:ext uri="{FF2B5EF4-FFF2-40B4-BE49-F238E27FC236}">
                  <a16:creationId xmlns:a16="http://schemas.microsoft.com/office/drawing/2014/main" id="{B6C61F28-564F-4DA5-8290-72540E17BC35}"/>
                </a:ext>
              </a:extLst>
            </p:cNvPr>
            <p:cNvSpPr>
              <a:spLocks noChangeArrowheads="1"/>
            </p:cNvSpPr>
            <p:nvPr/>
          </p:nvSpPr>
          <p:spPr bwMode="auto">
            <a:xfrm>
              <a:off x="8386764" y="4021138"/>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Rectangle 131">
              <a:extLst>
                <a:ext uri="{FF2B5EF4-FFF2-40B4-BE49-F238E27FC236}">
                  <a16:creationId xmlns:a16="http://schemas.microsoft.com/office/drawing/2014/main" id="{D2D1B184-33AF-4BD9-BDD8-7CCA513BA187}"/>
                </a:ext>
              </a:extLst>
            </p:cNvPr>
            <p:cNvSpPr>
              <a:spLocks noChangeArrowheads="1"/>
            </p:cNvSpPr>
            <p:nvPr/>
          </p:nvSpPr>
          <p:spPr bwMode="auto">
            <a:xfrm>
              <a:off x="9318627" y="4021138"/>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Rectangle 132">
              <a:extLst>
                <a:ext uri="{FF2B5EF4-FFF2-40B4-BE49-F238E27FC236}">
                  <a16:creationId xmlns:a16="http://schemas.microsoft.com/office/drawing/2014/main" id="{1DA4E0B7-7BEC-4E36-B0AA-503EE036EB1D}"/>
                </a:ext>
              </a:extLst>
            </p:cNvPr>
            <p:cNvSpPr>
              <a:spLocks noChangeArrowheads="1"/>
            </p:cNvSpPr>
            <p:nvPr/>
          </p:nvSpPr>
          <p:spPr bwMode="auto">
            <a:xfrm>
              <a:off x="9318627" y="4021138"/>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 name="Rectangle 133">
              <a:extLst>
                <a:ext uri="{FF2B5EF4-FFF2-40B4-BE49-F238E27FC236}">
                  <a16:creationId xmlns:a16="http://schemas.microsoft.com/office/drawing/2014/main" id="{F720B186-6E83-4876-9AA1-1EDE316EE5E5}"/>
                </a:ext>
              </a:extLst>
            </p:cNvPr>
            <p:cNvSpPr>
              <a:spLocks noChangeArrowheads="1"/>
            </p:cNvSpPr>
            <p:nvPr/>
          </p:nvSpPr>
          <p:spPr bwMode="auto">
            <a:xfrm>
              <a:off x="10250489" y="4021138"/>
              <a:ext cx="933450"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Rectangle 134">
              <a:extLst>
                <a:ext uri="{FF2B5EF4-FFF2-40B4-BE49-F238E27FC236}">
                  <a16:creationId xmlns:a16="http://schemas.microsoft.com/office/drawing/2014/main" id="{97177213-C92E-4B52-9C9C-63540B079F49}"/>
                </a:ext>
              </a:extLst>
            </p:cNvPr>
            <p:cNvSpPr>
              <a:spLocks noChangeArrowheads="1"/>
            </p:cNvSpPr>
            <p:nvPr/>
          </p:nvSpPr>
          <p:spPr bwMode="auto">
            <a:xfrm>
              <a:off x="10250489" y="4021138"/>
              <a:ext cx="933450"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1" name="Rectangle 135">
              <a:extLst>
                <a:ext uri="{FF2B5EF4-FFF2-40B4-BE49-F238E27FC236}">
                  <a16:creationId xmlns:a16="http://schemas.microsoft.com/office/drawing/2014/main" id="{D0FA9E19-03FF-4CE6-9DFE-1751A701104F}"/>
                </a:ext>
              </a:extLst>
            </p:cNvPr>
            <p:cNvSpPr>
              <a:spLocks noChangeArrowheads="1"/>
            </p:cNvSpPr>
            <p:nvPr/>
          </p:nvSpPr>
          <p:spPr bwMode="auto">
            <a:xfrm>
              <a:off x="11183939" y="4021138"/>
              <a:ext cx="931863"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Rectangle 136">
              <a:extLst>
                <a:ext uri="{FF2B5EF4-FFF2-40B4-BE49-F238E27FC236}">
                  <a16:creationId xmlns:a16="http://schemas.microsoft.com/office/drawing/2014/main" id="{95E64BC8-8D29-4CC5-9695-CF76AC4606E3}"/>
                </a:ext>
              </a:extLst>
            </p:cNvPr>
            <p:cNvSpPr>
              <a:spLocks noChangeArrowheads="1"/>
            </p:cNvSpPr>
            <p:nvPr/>
          </p:nvSpPr>
          <p:spPr bwMode="auto">
            <a:xfrm>
              <a:off x="11183939" y="4021138"/>
              <a:ext cx="931863" cy="161925"/>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3" name="Group 632">
            <a:extLst>
              <a:ext uri="{FF2B5EF4-FFF2-40B4-BE49-F238E27FC236}">
                <a16:creationId xmlns:a16="http://schemas.microsoft.com/office/drawing/2014/main" id="{3D006121-83AC-4D62-9D24-38E702823BEC}"/>
              </a:ext>
            </a:extLst>
          </p:cNvPr>
          <p:cNvGrpSpPr/>
          <p:nvPr/>
        </p:nvGrpSpPr>
        <p:grpSpPr>
          <a:xfrm>
            <a:off x="7093220" y="4746625"/>
            <a:ext cx="3729038" cy="163513"/>
            <a:chOff x="8386764" y="5140325"/>
            <a:chExt cx="3729038" cy="163513"/>
          </a:xfrm>
          <a:solidFill>
            <a:srgbClr val="FFC000"/>
          </a:solidFill>
        </p:grpSpPr>
        <p:sp>
          <p:nvSpPr>
            <p:cNvPr id="634" name="Rectangle 157">
              <a:extLst>
                <a:ext uri="{FF2B5EF4-FFF2-40B4-BE49-F238E27FC236}">
                  <a16:creationId xmlns:a16="http://schemas.microsoft.com/office/drawing/2014/main" id="{21FAFC93-9AE8-4EE2-BE0A-CC757C281AB3}"/>
                </a:ext>
              </a:extLst>
            </p:cNvPr>
            <p:cNvSpPr>
              <a:spLocks noChangeArrowheads="1"/>
            </p:cNvSpPr>
            <p:nvPr/>
          </p:nvSpPr>
          <p:spPr bwMode="auto">
            <a:xfrm>
              <a:off x="8386764" y="5140325"/>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Rectangle 158">
              <a:extLst>
                <a:ext uri="{FF2B5EF4-FFF2-40B4-BE49-F238E27FC236}">
                  <a16:creationId xmlns:a16="http://schemas.microsoft.com/office/drawing/2014/main" id="{B121DD88-42E9-41D5-9A59-FE8BA71AC9ED}"/>
                </a:ext>
              </a:extLst>
            </p:cNvPr>
            <p:cNvSpPr>
              <a:spLocks noChangeArrowheads="1"/>
            </p:cNvSpPr>
            <p:nvPr/>
          </p:nvSpPr>
          <p:spPr bwMode="auto">
            <a:xfrm>
              <a:off x="8386764" y="5140325"/>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6" name="Rectangle 159">
              <a:extLst>
                <a:ext uri="{FF2B5EF4-FFF2-40B4-BE49-F238E27FC236}">
                  <a16:creationId xmlns:a16="http://schemas.microsoft.com/office/drawing/2014/main" id="{A643E075-E9ED-4E7C-8392-C26E0A7FC656}"/>
                </a:ext>
              </a:extLst>
            </p:cNvPr>
            <p:cNvSpPr>
              <a:spLocks noChangeArrowheads="1"/>
            </p:cNvSpPr>
            <p:nvPr/>
          </p:nvSpPr>
          <p:spPr bwMode="auto">
            <a:xfrm>
              <a:off x="9318627" y="5140325"/>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Rectangle 160">
              <a:extLst>
                <a:ext uri="{FF2B5EF4-FFF2-40B4-BE49-F238E27FC236}">
                  <a16:creationId xmlns:a16="http://schemas.microsoft.com/office/drawing/2014/main" id="{077E0711-9CC2-4155-B2D2-29880823C8DE}"/>
                </a:ext>
              </a:extLst>
            </p:cNvPr>
            <p:cNvSpPr>
              <a:spLocks noChangeArrowheads="1"/>
            </p:cNvSpPr>
            <p:nvPr/>
          </p:nvSpPr>
          <p:spPr bwMode="auto">
            <a:xfrm>
              <a:off x="9318627" y="5140325"/>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8" name="Rectangle 161">
              <a:extLst>
                <a:ext uri="{FF2B5EF4-FFF2-40B4-BE49-F238E27FC236}">
                  <a16:creationId xmlns:a16="http://schemas.microsoft.com/office/drawing/2014/main" id="{F513DFFD-ED5B-4895-B915-6B13078C8296}"/>
                </a:ext>
              </a:extLst>
            </p:cNvPr>
            <p:cNvSpPr>
              <a:spLocks noChangeArrowheads="1"/>
            </p:cNvSpPr>
            <p:nvPr/>
          </p:nvSpPr>
          <p:spPr bwMode="auto">
            <a:xfrm>
              <a:off x="10250489" y="5140325"/>
              <a:ext cx="933450"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Rectangle 162">
              <a:extLst>
                <a:ext uri="{FF2B5EF4-FFF2-40B4-BE49-F238E27FC236}">
                  <a16:creationId xmlns:a16="http://schemas.microsoft.com/office/drawing/2014/main" id="{EAE8B7FB-8B2D-4168-9B2B-D2D7487BCA6E}"/>
                </a:ext>
              </a:extLst>
            </p:cNvPr>
            <p:cNvSpPr>
              <a:spLocks noChangeArrowheads="1"/>
            </p:cNvSpPr>
            <p:nvPr/>
          </p:nvSpPr>
          <p:spPr bwMode="auto">
            <a:xfrm>
              <a:off x="10250489" y="5140325"/>
              <a:ext cx="933450"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0" name="Rectangle 163">
              <a:extLst>
                <a:ext uri="{FF2B5EF4-FFF2-40B4-BE49-F238E27FC236}">
                  <a16:creationId xmlns:a16="http://schemas.microsoft.com/office/drawing/2014/main" id="{1D2D7861-F0A4-4F17-A25D-C00E85325BB9}"/>
                </a:ext>
              </a:extLst>
            </p:cNvPr>
            <p:cNvSpPr>
              <a:spLocks noChangeArrowheads="1"/>
            </p:cNvSpPr>
            <p:nvPr/>
          </p:nvSpPr>
          <p:spPr bwMode="auto">
            <a:xfrm>
              <a:off x="11183939" y="5140325"/>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Rectangle 164">
              <a:extLst>
                <a:ext uri="{FF2B5EF4-FFF2-40B4-BE49-F238E27FC236}">
                  <a16:creationId xmlns:a16="http://schemas.microsoft.com/office/drawing/2014/main" id="{64C23239-2FDE-4D1C-A2F2-6B4B311F6B05}"/>
                </a:ext>
              </a:extLst>
            </p:cNvPr>
            <p:cNvSpPr>
              <a:spLocks noChangeArrowheads="1"/>
            </p:cNvSpPr>
            <p:nvPr/>
          </p:nvSpPr>
          <p:spPr bwMode="auto">
            <a:xfrm>
              <a:off x="11183939" y="5140325"/>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42" name="Group 641">
            <a:extLst>
              <a:ext uri="{FF2B5EF4-FFF2-40B4-BE49-F238E27FC236}">
                <a16:creationId xmlns:a16="http://schemas.microsoft.com/office/drawing/2014/main" id="{B3054D98-AE69-4610-A2AE-29B6C69106C9}"/>
              </a:ext>
            </a:extLst>
          </p:cNvPr>
          <p:cNvGrpSpPr/>
          <p:nvPr/>
        </p:nvGrpSpPr>
        <p:grpSpPr>
          <a:xfrm>
            <a:off x="7093220" y="5892800"/>
            <a:ext cx="3729038" cy="163513"/>
            <a:chOff x="8386764" y="6286500"/>
            <a:chExt cx="3729038" cy="163513"/>
          </a:xfrm>
          <a:solidFill>
            <a:srgbClr val="FFC000"/>
          </a:solidFill>
        </p:grpSpPr>
        <p:sp>
          <p:nvSpPr>
            <p:cNvPr id="643" name="Rectangle 185">
              <a:extLst>
                <a:ext uri="{FF2B5EF4-FFF2-40B4-BE49-F238E27FC236}">
                  <a16:creationId xmlns:a16="http://schemas.microsoft.com/office/drawing/2014/main" id="{B7391528-F33A-406F-B3E9-4E291F30595D}"/>
                </a:ext>
              </a:extLst>
            </p:cNvPr>
            <p:cNvSpPr>
              <a:spLocks noChangeArrowheads="1"/>
            </p:cNvSpPr>
            <p:nvPr/>
          </p:nvSpPr>
          <p:spPr bwMode="auto">
            <a:xfrm>
              <a:off x="8386764" y="6286500"/>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Rectangle 186">
              <a:extLst>
                <a:ext uri="{FF2B5EF4-FFF2-40B4-BE49-F238E27FC236}">
                  <a16:creationId xmlns:a16="http://schemas.microsoft.com/office/drawing/2014/main" id="{81B2234A-A95B-48DE-B7D8-A4B5EB531548}"/>
                </a:ext>
              </a:extLst>
            </p:cNvPr>
            <p:cNvSpPr>
              <a:spLocks noChangeArrowheads="1"/>
            </p:cNvSpPr>
            <p:nvPr/>
          </p:nvSpPr>
          <p:spPr bwMode="auto">
            <a:xfrm>
              <a:off x="8386764" y="6286500"/>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5" name="Rectangle 187">
              <a:extLst>
                <a:ext uri="{FF2B5EF4-FFF2-40B4-BE49-F238E27FC236}">
                  <a16:creationId xmlns:a16="http://schemas.microsoft.com/office/drawing/2014/main" id="{87B3A4A3-34A3-4300-AD2B-B494DBA86DBF}"/>
                </a:ext>
              </a:extLst>
            </p:cNvPr>
            <p:cNvSpPr>
              <a:spLocks noChangeArrowheads="1"/>
            </p:cNvSpPr>
            <p:nvPr/>
          </p:nvSpPr>
          <p:spPr bwMode="auto">
            <a:xfrm>
              <a:off x="9318627" y="6286500"/>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Rectangle 188">
              <a:extLst>
                <a:ext uri="{FF2B5EF4-FFF2-40B4-BE49-F238E27FC236}">
                  <a16:creationId xmlns:a16="http://schemas.microsoft.com/office/drawing/2014/main" id="{21896AE6-FB8E-485A-9752-C17DFC760FA5}"/>
                </a:ext>
              </a:extLst>
            </p:cNvPr>
            <p:cNvSpPr>
              <a:spLocks noChangeArrowheads="1"/>
            </p:cNvSpPr>
            <p:nvPr/>
          </p:nvSpPr>
          <p:spPr bwMode="auto">
            <a:xfrm>
              <a:off x="9318627" y="6286500"/>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7" name="Rectangle 189">
              <a:extLst>
                <a:ext uri="{FF2B5EF4-FFF2-40B4-BE49-F238E27FC236}">
                  <a16:creationId xmlns:a16="http://schemas.microsoft.com/office/drawing/2014/main" id="{F0B14C85-90BC-41C7-A2AF-73446322D463}"/>
                </a:ext>
              </a:extLst>
            </p:cNvPr>
            <p:cNvSpPr>
              <a:spLocks noChangeArrowheads="1"/>
            </p:cNvSpPr>
            <p:nvPr/>
          </p:nvSpPr>
          <p:spPr bwMode="auto">
            <a:xfrm>
              <a:off x="10250489" y="6286500"/>
              <a:ext cx="933450"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Rectangle 190">
              <a:extLst>
                <a:ext uri="{FF2B5EF4-FFF2-40B4-BE49-F238E27FC236}">
                  <a16:creationId xmlns:a16="http://schemas.microsoft.com/office/drawing/2014/main" id="{931EE45E-7E91-419E-85EC-83C3E96C90DE}"/>
                </a:ext>
              </a:extLst>
            </p:cNvPr>
            <p:cNvSpPr>
              <a:spLocks noChangeArrowheads="1"/>
            </p:cNvSpPr>
            <p:nvPr/>
          </p:nvSpPr>
          <p:spPr bwMode="auto">
            <a:xfrm>
              <a:off x="10250489" y="6286500"/>
              <a:ext cx="933450"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9" name="Rectangle 191">
              <a:extLst>
                <a:ext uri="{FF2B5EF4-FFF2-40B4-BE49-F238E27FC236}">
                  <a16:creationId xmlns:a16="http://schemas.microsoft.com/office/drawing/2014/main" id="{1F06F8B5-95B3-4CF4-AC17-93B7704340DE}"/>
                </a:ext>
              </a:extLst>
            </p:cNvPr>
            <p:cNvSpPr>
              <a:spLocks noChangeArrowheads="1"/>
            </p:cNvSpPr>
            <p:nvPr/>
          </p:nvSpPr>
          <p:spPr bwMode="auto">
            <a:xfrm>
              <a:off x="11183939" y="6286500"/>
              <a:ext cx="931863"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Rectangle 192">
              <a:extLst>
                <a:ext uri="{FF2B5EF4-FFF2-40B4-BE49-F238E27FC236}">
                  <a16:creationId xmlns:a16="http://schemas.microsoft.com/office/drawing/2014/main" id="{3029291D-4830-437B-9DD5-E5AA0DC49BBF}"/>
                </a:ext>
              </a:extLst>
            </p:cNvPr>
            <p:cNvSpPr>
              <a:spLocks noChangeArrowheads="1"/>
            </p:cNvSpPr>
            <p:nvPr/>
          </p:nvSpPr>
          <p:spPr bwMode="auto">
            <a:xfrm>
              <a:off x="11183939" y="6286500"/>
              <a:ext cx="931863" cy="163513"/>
            </a:xfrm>
            <a:prstGeom prst="rect">
              <a:avLst/>
            </a:prstGeom>
            <a:grp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1" name="Group 650">
            <a:extLst>
              <a:ext uri="{FF2B5EF4-FFF2-40B4-BE49-F238E27FC236}">
                <a16:creationId xmlns:a16="http://schemas.microsoft.com/office/drawing/2014/main" id="{6168BF6C-C22B-4892-B6D9-550987B73907}"/>
              </a:ext>
            </a:extLst>
          </p:cNvPr>
          <p:cNvGrpSpPr/>
          <p:nvPr/>
        </p:nvGrpSpPr>
        <p:grpSpPr>
          <a:xfrm>
            <a:off x="7364683" y="1543050"/>
            <a:ext cx="3529013" cy="388938"/>
            <a:chOff x="8658227" y="1936750"/>
            <a:chExt cx="3529013" cy="388938"/>
          </a:xfrm>
        </p:grpSpPr>
        <p:sp>
          <p:nvSpPr>
            <p:cNvPr id="652" name="Rectangle 193">
              <a:extLst>
                <a:ext uri="{FF2B5EF4-FFF2-40B4-BE49-F238E27FC236}">
                  <a16:creationId xmlns:a16="http://schemas.microsoft.com/office/drawing/2014/main" id="{DBEE89CE-E1AB-44BA-8318-32460364C243}"/>
                </a:ext>
              </a:extLst>
            </p:cNvPr>
            <p:cNvSpPr>
              <a:spLocks noChangeArrowheads="1"/>
            </p:cNvSpPr>
            <p:nvPr/>
          </p:nvSpPr>
          <p:spPr bwMode="auto">
            <a:xfrm>
              <a:off x="8658227" y="2001838"/>
              <a:ext cx="454025" cy="1635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3" name="Rectangle 194">
              <a:extLst>
                <a:ext uri="{FF2B5EF4-FFF2-40B4-BE49-F238E27FC236}">
                  <a16:creationId xmlns:a16="http://schemas.microsoft.com/office/drawing/2014/main" id="{BC87916A-0907-4FDA-A913-796B5E2FBF40}"/>
                </a:ext>
              </a:extLst>
            </p:cNvPr>
            <p:cNvSpPr>
              <a:spLocks noChangeArrowheads="1"/>
            </p:cNvSpPr>
            <p:nvPr/>
          </p:nvSpPr>
          <p:spPr bwMode="auto">
            <a:xfrm>
              <a:off x="8658227" y="2001838"/>
              <a:ext cx="454025" cy="163513"/>
            </a:xfrm>
            <a:prstGeom prst="rect">
              <a:avLst/>
            </a:prstGeom>
            <a:noFill/>
            <a:ln w="476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4" name="Rectangle 195">
              <a:extLst>
                <a:ext uri="{FF2B5EF4-FFF2-40B4-BE49-F238E27FC236}">
                  <a16:creationId xmlns:a16="http://schemas.microsoft.com/office/drawing/2014/main" id="{CE6822DA-4BE2-4690-8F7B-DF83A2042222}"/>
                </a:ext>
              </a:extLst>
            </p:cNvPr>
            <p:cNvSpPr>
              <a:spLocks noChangeArrowheads="1"/>
            </p:cNvSpPr>
            <p:nvPr/>
          </p:nvSpPr>
          <p:spPr bwMode="auto">
            <a:xfrm>
              <a:off x="9153527" y="1936750"/>
              <a:ext cx="30337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Arial" panose="020B0604020202020204" pitchFamily="34" charset="0"/>
                </a:rPr>
                <a:t>Chip level accelerators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5037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6"/>
                                        </p:tgtEl>
                                      </p:cBhvr>
                                    </p:animEffect>
                                    <p:set>
                                      <p:cBhvr>
                                        <p:cTn id="7" dur="1" fill="hold">
                                          <p:stCondLst>
                                            <p:cond delay="499"/>
                                          </p:stCondLst>
                                        </p:cTn>
                                        <p:tgtEl>
                                          <p:spTgt spid="2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fade">
                                      <p:cBhvr>
                                        <p:cTn id="13" dur="500"/>
                                        <p:tgtEl>
                                          <p:spTgt spid="219"/>
                                        </p:tgtEl>
                                      </p:cBhvr>
                                    </p:animEffect>
                                  </p:childTnLst>
                                </p:cTn>
                              </p:par>
                              <p:par>
                                <p:cTn id="14" presetID="10" presetClass="entr" presetSubtype="0" fill="hold" nodeType="withEffect">
                                  <p:stCondLst>
                                    <p:cond delay="0"/>
                                  </p:stCondLst>
                                  <p:childTnLst>
                                    <p:set>
                                      <p:cBhvr>
                                        <p:cTn id="15" dur="1" fill="hold">
                                          <p:stCondLst>
                                            <p:cond delay="0"/>
                                          </p:stCondLst>
                                        </p:cTn>
                                        <p:tgtEl>
                                          <p:spTgt spid="237"/>
                                        </p:tgtEl>
                                        <p:attrNameLst>
                                          <p:attrName>style.visibility</p:attrName>
                                        </p:attrNameLst>
                                      </p:cBhvr>
                                      <p:to>
                                        <p:strVal val="visible"/>
                                      </p:to>
                                    </p:set>
                                    <p:animEffect transition="in" filter="fade">
                                      <p:cBhvr>
                                        <p:cTn id="16" dur="500"/>
                                        <p:tgtEl>
                                          <p:spTgt spid="237"/>
                                        </p:tgtEl>
                                      </p:cBhvr>
                                    </p:animEffect>
                                  </p:childTnLst>
                                </p:cTn>
                              </p:par>
                              <p:par>
                                <p:cTn id="17" presetID="10" presetClass="exit" presetSubtype="0" fill="hold" nodeType="withEffect">
                                  <p:stCondLst>
                                    <p:cond delay="0"/>
                                  </p:stCondLst>
                                  <p:childTnLst>
                                    <p:animEffect transition="out" filter="fade">
                                      <p:cBhvr>
                                        <p:cTn id="18" dur="500"/>
                                        <p:tgtEl>
                                          <p:spTgt spid="216"/>
                                        </p:tgtEl>
                                      </p:cBhvr>
                                    </p:animEffect>
                                    <p:set>
                                      <p:cBhvr>
                                        <p:cTn id="19" dur="1" fill="hold">
                                          <p:stCondLst>
                                            <p:cond delay="499"/>
                                          </p:stCondLst>
                                        </p:cTn>
                                        <p:tgtEl>
                                          <p:spTgt spid="2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500"/>
                                        <p:tgtEl>
                                          <p:spTgt spid="270"/>
                                        </p:tgtEl>
                                      </p:cBhvr>
                                    </p:animEffect>
                                  </p:childTnLst>
                                </p:cTn>
                              </p:par>
                              <p:par>
                                <p:cTn id="23" presetID="10" presetClass="entr" presetSubtype="0" fill="hold" nodeType="withEffect">
                                  <p:stCondLst>
                                    <p:cond delay="0"/>
                                  </p:stCondLst>
                                  <p:childTnLst>
                                    <p:set>
                                      <p:cBhvr>
                                        <p:cTn id="24" dur="1" fill="hold">
                                          <p:stCondLst>
                                            <p:cond delay="0"/>
                                          </p:stCondLst>
                                        </p:cTn>
                                        <p:tgtEl>
                                          <p:spTgt spid="271"/>
                                        </p:tgtEl>
                                        <p:attrNameLst>
                                          <p:attrName>style.visibility</p:attrName>
                                        </p:attrNameLst>
                                      </p:cBhvr>
                                      <p:to>
                                        <p:strVal val="visible"/>
                                      </p:to>
                                    </p:set>
                                    <p:animEffect transition="in" filter="fade">
                                      <p:cBhvr>
                                        <p:cTn id="25" dur="500"/>
                                        <p:tgtEl>
                                          <p:spTgt spid="271"/>
                                        </p:tgtEl>
                                      </p:cBhvr>
                                    </p:animEffect>
                                  </p:childTnLst>
                                </p:cTn>
                              </p:par>
                              <p:par>
                                <p:cTn id="26" presetID="10" presetClass="entr" presetSubtype="0" fill="hold" nodeType="withEffect">
                                  <p:stCondLst>
                                    <p:cond delay="0"/>
                                  </p:stCondLst>
                                  <p:childTnLst>
                                    <p:set>
                                      <p:cBhvr>
                                        <p:cTn id="27" dur="1" fill="hold">
                                          <p:stCondLst>
                                            <p:cond delay="0"/>
                                          </p:stCondLst>
                                        </p:cTn>
                                        <p:tgtEl>
                                          <p:spTgt spid="272"/>
                                        </p:tgtEl>
                                        <p:attrNameLst>
                                          <p:attrName>style.visibility</p:attrName>
                                        </p:attrNameLst>
                                      </p:cBhvr>
                                      <p:to>
                                        <p:strVal val="visible"/>
                                      </p:to>
                                    </p:set>
                                    <p:animEffect transition="in" filter="fade">
                                      <p:cBhvr>
                                        <p:cTn id="28" dur="500"/>
                                        <p:tgtEl>
                                          <p:spTgt spid="272"/>
                                        </p:tgtEl>
                                      </p:cBhvr>
                                    </p:animEffect>
                                  </p:childTnLst>
                                </p:cTn>
                              </p:par>
                              <p:par>
                                <p:cTn id="29" presetID="10" presetClass="entr" presetSubtype="0" fill="hold" nodeType="withEffect">
                                  <p:stCondLst>
                                    <p:cond delay="0"/>
                                  </p:stCondLst>
                                  <p:childTnLst>
                                    <p:set>
                                      <p:cBhvr>
                                        <p:cTn id="30" dur="1" fill="hold">
                                          <p:stCondLst>
                                            <p:cond delay="0"/>
                                          </p:stCondLst>
                                        </p:cTn>
                                        <p:tgtEl>
                                          <p:spTgt spid="273"/>
                                        </p:tgtEl>
                                        <p:attrNameLst>
                                          <p:attrName>style.visibility</p:attrName>
                                        </p:attrNameLst>
                                      </p:cBhvr>
                                      <p:to>
                                        <p:strVal val="visible"/>
                                      </p:to>
                                    </p:set>
                                    <p:animEffect transition="in" filter="fade">
                                      <p:cBhvr>
                                        <p:cTn id="31" dur="500"/>
                                        <p:tgtEl>
                                          <p:spTgt spid="2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0"/>
                                        </p:tgtEl>
                                      </p:cBhvr>
                                    </p:animEffect>
                                    <p:set>
                                      <p:cBhvr>
                                        <p:cTn id="36" dur="1" fill="hold">
                                          <p:stCondLst>
                                            <p:cond delay="499"/>
                                          </p:stCondLst>
                                        </p:cTn>
                                        <p:tgtEl>
                                          <p:spTgt spid="27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71"/>
                                        </p:tgtEl>
                                      </p:cBhvr>
                                    </p:animEffect>
                                    <p:set>
                                      <p:cBhvr>
                                        <p:cTn id="39" dur="1" fill="hold">
                                          <p:stCondLst>
                                            <p:cond delay="499"/>
                                          </p:stCondLst>
                                        </p:cTn>
                                        <p:tgtEl>
                                          <p:spTgt spid="27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72"/>
                                        </p:tgtEl>
                                      </p:cBhvr>
                                    </p:animEffect>
                                    <p:set>
                                      <p:cBhvr>
                                        <p:cTn id="42" dur="1" fill="hold">
                                          <p:stCondLst>
                                            <p:cond delay="499"/>
                                          </p:stCondLst>
                                        </p:cTn>
                                        <p:tgtEl>
                                          <p:spTgt spid="27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73"/>
                                        </p:tgtEl>
                                      </p:cBhvr>
                                    </p:animEffect>
                                    <p:set>
                                      <p:cBhvr>
                                        <p:cTn id="45" dur="1" fill="hold">
                                          <p:stCondLst>
                                            <p:cond delay="499"/>
                                          </p:stCondLst>
                                        </p:cTn>
                                        <p:tgtEl>
                                          <p:spTgt spid="27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84"/>
                                        </p:tgtEl>
                                        <p:attrNameLst>
                                          <p:attrName>style.visibility</p:attrName>
                                        </p:attrNameLst>
                                      </p:cBhvr>
                                      <p:to>
                                        <p:strVal val="visible"/>
                                      </p:to>
                                    </p:set>
                                    <p:animEffect transition="in" filter="fade">
                                      <p:cBhvr>
                                        <p:cTn id="53" dur="500"/>
                                        <p:tgtEl>
                                          <p:spTgt spid="58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83"/>
                                        </p:tgtEl>
                                        <p:attrNameLst>
                                          <p:attrName>style.visibility</p:attrName>
                                        </p:attrNameLst>
                                      </p:cBhvr>
                                      <p:to>
                                        <p:strVal val="visible"/>
                                      </p:to>
                                    </p:set>
                                    <p:animEffect transition="in" filter="fade">
                                      <p:cBhvr>
                                        <p:cTn id="56" dur="500"/>
                                        <p:tgtEl>
                                          <p:spTgt spid="58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9"/>
                                        </p:tgtEl>
                                        <p:attrNameLst>
                                          <p:attrName>style.visibility</p:attrName>
                                        </p:attrNameLst>
                                      </p:cBhvr>
                                      <p:to>
                                        <p:strVal val="visible"/>
                                      </p:to>
                                    </p:set>
                                    <p:animEffect transition="in" filter="fade">
                                      <p:cBhvr>
                                        <p:cTn id="61" dur="500"/>
                                        <p:tgtEl>
                                          <p:spTgt spid="5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5"/>
                                        </p:tgtEl>
                                        <p:attrNameLst>
                                          <p:attrName>style.visibility</p:attrName>
                                        </p:attrNameLst>
                                      </p:cBhvr>
                                      <p:to>
                                        <p:strVal val="visible"/>
                                      </p:to>
                                    </p:set>
                                    <p:animEffect transition="in" filter="fade">
                                      <p:cBhvr>
                                        <p:cTn id="66" dur="500"/>
                                        <p:tgtEl>
                                          <p:spTgt spid="615"/>
                                        </p:tgtEl>
                                      </p:cBhvr>
                                    </p:animEffect>
                                  </p:childTnLst>
                                </p:cTn>
                              </p:par>
                              <p:par>
                                <p:cTn id="67" presetID="10" presetClass="entr" presetSubtype="0" fill="hold" nodeType="withEffect">
                                  <p:stCondLst>
                                    <p:cond delay="0"/>
                                  </p:stCondLst>
                                  <p:childTnLst>
                                    <p:set>
                                      <p:cBhvr>
                                        <p:cTn id="68" dur="1" fill="hold">
                                          <p:stCondLst>
                                            <p:cond delay="0"/>
                                          </p:stCondLst>
                                        </p:cTn>
                                        <p:tgtEl>
                                          <p:spTgt spid="624"/>
                                        </p:tgtEl>
                                        <p:attrNameLst>
                                          <p:attrName>style.visibility</p:attrName>
                                        </p:attrNameLst>
                                      </p:cBhvr>
                                      <p:to>
                                        <p:strVal val="visible"/>
                                      </p:to>
                                    </p:set>
                                    <p:animEffect transition="in" filter="fade">
                                      <p:cBhvr>
                                        <p:cTn id="69" dur="500"/>
                                        <p:tgtEl>
                                          <p:spTgt spid="624"/>
                                        </p:tgtEl>
                                      </p:cBhvr>
                                    </p:animEffect>
                                  </p:childTnLst>
                                </p:cTn>
                              </p:par>
                              <p:par>
                                <p:cTn id="70" presetID="10" presetClass="entr" presetSubtype="0" fill="hold" nodeType="withEffect">
                                  <p:stCondLst>
                                    <p:cond delay="0"/>
                                  </p:stCondLst>
                                  <p:childTnLst>
                                    <p:set>
                                      <p:cBhvr>
                                        <p:cTn id="71" dur="1" fill="hold">
                                          <p:stCondLst>
                                            <p:cond delay="0"/>
                                          </p:stCondLst>
                                        </p:cTn>
                                        <p:tgtEl>
                                          <p:spTgt spid="633"/>
                                        </p:tgtEl>
                                        <p:attrNameLst>
                                          <p:attrName>style.visibility</p:attrName>
                                        </p:attrNameLst>
                                      </p:cBhvr>
                                      <p:to>
                                        <p:strVal val="visible"/>
                                      </p:to>
                                    </p:set>
                                    <p:animEffect transition="in" filter="fade">
                                      <p:cBhvr>
                                        <p:cTn id="72" dur="500"/>
                                        <p:tgtEl>
                                          <p:spTgt spid="633"/>
                                        </p:tgtEl>
                                      </p:cBhvr>
                                    </p:animEffect>
                                  </p:childTnLst>
                                </p:cTn>
                              </p:par>
                              <p:par>
                                <p:cTn id="73" presetID="10" presetClass="entr" presetSubtype="0" fill="hold" nodeType="withEffect">
                                  <p:stCondLst>
                                    <p:cond delay="0"/>
                                  </p:stCondLst>
                                  <p:childTnLst>
                                    <p:set>
                                      <p:cBhvr>
                                        <p:cTn id="74" dur="1" fill="hold">
                                          <p:stCondLst>
                                            <p:cond delay="0"/>
                                          </p:stCondLst>
                                        </p:cTn>
                                        <p:tgtEl>
                                          <p:spTgt spid="642"/>
                                        </p:tgtEl>
                                        <p:attrNameLst>
                                          <p:attrName>style.visibility</p:attrName>
                                        </p:attrNameLst>
                                      </p:cBhvr>
                                      <p:to>
                                        <p:strVal val="visible"/>
                                      </p:to>
                                    </p:set>
                                    <p:animEffect transition="in" filter="fade">
                                      <p:cBhvr>
                                        <p:cTn id="75" dur="500"/>
                                        <p:tgtEl>
                                          <p:spTgt spid="642"/>
                                        </p:tgtEl>
                                      </p:cBhvr>
                                    </p:animEffect>
                                  </p:childTnLst>
                                </p:cTn>
                              </p:par>
                              <p:par>
                                <p:cTn id="76" presetID="10" presetClass="entr" presetSubtype="0" fill="hold" nodeType="withEffect">
                                  <p:stCondLst>
                                    <p:cond delay="0"/>
                                  </p:stCondLst>
                                  <p:childTnLst>
                                    <p:set>
                                      <p:cBhvr>
                                        <p:cTn id="77" dur="1" fill="hold">
                                          <p:stCondLst>
                                            <p:cond delay="0"/>
                                          </p:stCondLst>
                                        </p:cTn>
                                        <p:tgtEl>
                                          <p:spTgt spid="651"/>
                                        </p:tgtEl>
                                        <p:attrNameLst>
                                          <p:attrName>style.visibility</p:attrName>
                                        </p:attrNameLst>
                                      </p:cBhvr>
                                      <p:to>
                                        <p:strVal val="visible"/>
                                      </p:to>
                                    </p:set>
                                    <p:animEffect transition="in" filter="fade">
                                      <p:cBhvr>
                                        <p:cTn id="78" dur="5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3" grpId="0" animBg="1"/>
      <p:bldP spid="216" grpId="0" animBg="1"/>
      <p:bldP spid="270" grpId="1" animBg="1"/>
      <p:bldP spid="271" grpId="1" animBg="1"/>
      <p:bldP spid="272" grpId="1" animBg="1"/>
      <p:bldP spid="273" grpId="1" animBg="1"/>
      <p:bldP spid="58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5.2|13.5|6.2|6|0.5|1.8"/>
</p:tagLst>
</file>

<file path=ppt/theme/theme1.xml><?xml version="1.0" encoding="utf-8"?>
<a:theme xmlns:a="http://schemas.openxmlformats.org/drawingml/2006/main" name="1_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7E33B43-020E-448D-A4C6-078D9512C008}" vid="{99C752F8-8D7C-4457-B994-6BC27BBBBAE0}"/>
    </a:ext>
  </a:extLst>
</a:theme>
</file>

<file path=ppt/theme/theme2.xml><?xml version="1.0" encoding="utf-8"?>
<a:theme xmlns:a="http://schemas.openxmlformats.org/drawingml/2006/main" name="Content Slides - Blue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7E33B43-020E-448D-A4C6-078D9512C008}" vid="{0724AFF6-4BA3-4390-A0DA-B6C3036EFF13}"/>
    </a:ext>
  </a:extLst>
</a:theme>
</file>

<file path=ppt/theme/theme3.xml><?xml version="1.0" encoding="utf-8"?>
<a:theme xmlns:a="http://schemas.openxmlformats.org/drawingml/2006/main" name="1_Content Slides - Blue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7E33B43-020E-448D-A4C6-078D9512C008}" vid="{0724AFF6-4BA3-4390-A0DA-B6C3036EFF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DeepStore_QualsPPT</Template>
  <TotalTime>6064</TotalTime>
  <Words>1473</Words>
  <Application>Microsoft Office PowerPoint</Application>
  <PresentationFormat>Custom</PresentationFormat>
  <Paragraphs>586</Paragraphs>
  <Slides>21</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Arial </vt:lpstr>
      <vt:lpstr>Arial Narrow</vt:lpstr>
      <vt:lpstr>Calibri</vt:lpstr>
      <vt:lpstr>Courier New</vt:lpstr>
      <vt:lpstr>Gill Sans MT</vt:lpstr>
      <vt:lpstr>OfficinaSansITCStd Book</vt:lpstr>
      <vt:lpstr>Trebuchet MS</vt:lpstr>
      <vt:lpstr>Wingdings</vt:lpstr>
      <vt:lpstr>1_Cover Slide</vt:lpstr>
      <vt:lpstr>Content Slides - Blue Text</vt:lpstr>
      <vt:lpstr>1_Content Slides - Blue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Vikram Sharma Mailthody</dc:creator>
  <cp:lastModifiedBy>Vikram Sharma Mailthody</cp:lastModifiedBy>
  <cp:revision>1</cp:revision>
  <cp:lastPrinted>2016-12-15T22:22:15Z</cp:lastPrinted>
  <dcterms:created xsi:type="dcterms:W3CDTF">2019-02-01T17:53:21Z</dcterms:created>
  <dcterms:modified xsi:type="dcterms:W3CDTF">2019-10-15T00:52:14Z</dcterms:modified>
</cp:coreProperties>
</file>